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" strictFirstAndLastChars="0" saveSubsetFonts="1">
  <p:sldMasterIdLst>
    <p:sldMasterId id="2147483656" r:id="rId1"/>
  </p:sldMasterIdLst>
  <p:notesMasterIdLst>
    <p:notesMasterId r:id="rId30"/>
  </p:notesMasterIdLst>
  <p:handoutMasterIdLst>
    <p:handoutMasterId r:id="rId31"/>
  </p:handoutMasterIdLst>
  <p:sldIdLst>
    <p:sldId id="447" r:id="rId2"/>
    <p:sldId id="396" r:id="rId3"/>
    <p:sldId id="415" r:id="rId4"/>
    <p:sldId id="416" r:id="rId5"/>
    <p:sldId id="399" r:id="rId6"/>
    <p:sldId id="400" r:id="rId7"/>
    <p:sldId id="401" r:id="rId8"/>
    <p:sldId id="402" r:id="rId9"/>
    <p:sldId id="403" r:id="rId10"/>
    <p:sldId id="404" r:id="rId11"/>
    <p:sldId id="437" r:id="rId12"/>
    <p:sldId id="438" r:id="rId13"/>
    <p:sldId id="439" r:id="rId14"/>
    <p:sldId id="440" r:id="rId15"/>
    <p:sldId id="405" r:id="rId16"/>
    <p:sldId id="442" r:id="rId17"/>
    <p:sldId id="406" r:id="rId18"/>
    <p:sldId id="443" r:id="rId19"/>
    <p:sldId id="408" r:id="rId20"/>
    <p:sldId id="409" r:id="rId21"/>
    <p:sldId id="434" r:id="rId22"/>
    <p:sldId id="410" r:id="rId23"/>
    <p:sldId id="411" r:id="rId24"/>
    <p:sldId id="436" r:id="rId25"/>
    <p:sldId id="427" r:id="rId26"/>
    <p:sldId id="441" r:id="rId27"/>
    <p:sldId id="429" r:id="rId28"/>
    <p:sldId id="430" r:id="rId2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FF33"/>
    <a:srgbClr val="EDEFD5"/>
    <a:srgbClr val="D4D2B0"/>
    <a:srgbClr val="7F966A"/>
    <a:srgbClr val="738D74"/>
    <a:srgbClr val="00FF00"/>
    <a:srgbClr val="FF6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68404" autoAdjust="0"/>
  </p:normalViewPr>
  <p:slideViewPr>
    <p:cSldViewPr>
      <p:cViewPr varScale="1">
        <p:scale>
          <a:sx n="80" d="100"/>
          <a:sy n="80" d="100"/>
        </p:scale>
        <p:origin x="25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6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7.xml"/><Relationship Id="rId2" Type="http://schemas.openxmlformats.org/officeDocument/2006/relationships/slide" Target="slides/slide6.xml"/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7" tIns="44613" rIns="89227" bIns="4461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7" tIns="44613" rIns="89227" bIns="4461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7" tIns="44613" rIns="89227" bIns="4461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4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227" tIns="44613" rIns="89227" bIns="4461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1D29E92F-7AF2-4E85-B4F0-D753646DE9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4318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52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52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5D6874BD-9D74-4A90-AF7B-51B8E571C7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882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2025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2025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2025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2025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2025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202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72626D-BF46-490D-8C72-CEFD0A83AB39}" type="slidenum">
              <a:rPr lang="en-US" altLang="en-US" sz="1300"/>
              <a:pPr eaLnBrk="1" hangingPunct="1"/>
              <a:t>1</a:t>
            </a:fld>
            <a:endParaRPr lang="en-US" altLang="en-US" sz="13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533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42C830-1D84-4E1B-8E9B-FC23E87AE338}" type="slidenum">
              <a:rPr lang="en-US" altLang="en-US" sz="1300"/>
              <a:pPr eaLnBrk="1" hangingPunct="1"/>
              <a:t>10</a:t>
            </a:fld>
            <a:endParaRPr lang="en-US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4198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978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771E62-B461-41A5-9D1B-B2CCD907EC70}" type="slidenum">
              <a:rPr lang="en-US" altLang="en-US" sz="1300"/>
              <a:pPr eaLnBrk="1" hangingPunct="1"/>
              <a:t>11</a:t>
            </a:fld>
            <a:endParaRPr lang="en-US" altLang="en-US" sz="13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301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310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C7D3E01-2287-4401-BA6F-8A9EA142BC17}" type="slidenum">
              <a:rPr lang="en-US" altLang="en-US" sz="1300"/>
              <a:pPr eaLnBrk="1" hangingPunct="1"/>
              <a:t>12</a:t>
            </a:fld>
            <a:endParaRPr lang="en-US" altLang="en-US" sz="13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403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48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A4104D-B87C-426D-87B4-0A9660D8BD2D}" type="slidenum">
              <a:rPr lang="en-US" altLang="en-US" sz="1300"/>
              <a:pPr eaLnBrk="1" hangingPunct="1"/>
              <a:t>13</a:t>
            </a:fld>
            <a:endParaRPr lang="en-US" altLang="en-US" sz="13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506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310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2A8EA6D-CF3F-45BD-A656-B114992149EA}" type="slidenum">
              <a:rPr lang="en-US" altLang="en-US" sz="1300"/>
              <a:pPr eaLnBrk="1" hangingPunct="1"/>
              <a:t>14</a:t>
            </a:fld>
            <a:endParaRPr lang="en-US" altLang="en-US" sz="13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608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2755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22B175-8A8D-4F3B-BAA3-0B96526C8048}" type="slidenum">
              <a:rPr lang="en-US" altLang="en-US" sz="1300"/>
              <a:pPr eaLnBrk="1" hangingPunct="1"/>
              <a:t>15</a:t>
            </a:fld>
            <a:endParaRPr lang="en-US" altLang="en-US" sz="13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4710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8664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BC3CFF0-5506-4472-A55A-A8E6FA465BBB}" type="slidenum">
              <a:rPr lang="en-US" altLang="en-US" sz="1300"/>
              <a:pPr eaLnBrk="1" hangingPunct="1"/>
              <a:t>16</a:t>
            </a:fld>
            <a:endParaRPr lang="en-US" altLang="en-US" sz="13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4813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2356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C18529A-A68A-4BDB-A0FC-9797E6D6856B}" type="slidenum">
              <a:rPr lang="en-US" altLang="en-US" sz="1300"/>
              <a:pPr eaLnBrk="1" hangingPunct="1"/>
              <a:t>17</a:t>
            </a:fld>
            <a:endParaRPr lang="en-US" altLang="en-US" sz="13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4915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4260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75FEC9-A497-4942-A65C-31C481BDE290}" type="slidenum">
              <a:rPr lang="en-US" altLang="en-US" sz="1300"/>
              <a:pPr eaLnBrk="1" hangingPunct="1"/>
              <a:t>18</a:t>
            </a:fld>
            <a:endParaRPr lang="en-US" altLang="en-US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018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8548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EBF673-3339-44D1-88DD-2A8E96DD167C}" type="slidenum">
              <a:rPr lang="en-US" altLang="en-US" sz="1300"/>
              <a:pPr eaLnBrk="1" hangingPunct="1"/>
              <a:t>19</a:t>
            </a:fld>
            <a:endParaRPr lang="en-US" altLang="en-US" sz="13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5120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475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973354-2B5F-4B81-A88D-AB1797B2E47B}" type="slidenum">
              <a:rPr lang="en-US" altLang="en-US" sz="1300"/>
              <a:pPr eaLnBrk="1" hangingPunct="1"/>
              <a:t>2</a:t>
            </a:fld>
            <a:endParaRPr lang="en-US" altLang="en-US" sz="13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7404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A8D222-1044-4773-827F-17809D10755E}" type="slidenum">
              <a:rPr lang="en-US" altLang="en-US" sz="1300"/>
              <a:pPr eaLnBrk="1" hangingPunct="1"/>
              <a:t>20</a:t>
            </a:fld>
            <a:endParaRPr lang="en-US" alt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5222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5980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A445DA-6386-4B97-A76C-66ADD19B6DBB}" type="slidenum">
              <a:rPr lang="en-US" altLang="en-US" sz="1300"/>
              <a:pPr eaLnBrk="1" hangingPunct="1"/>
              <a:t>21</a:t>
            </a:fld>
            <a:endParaRPr lang="en-US" altLang="en-US" sz="13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325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7643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15454F-3D11-48D4-AED7-09673C4125DA}" type="slidenum">
              <a:rPr lang="en-US" altLang="en-US" sz="1300"/>
              <a:pPr eaLnBrk="1" hangingPunct="1"/>
              <a:t>22</a:t>
            </a:fld>
            <a:endParaRPr lang="en-US" altLang="en-US" sz="13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78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FA6EB1-7832-4208-A823-092F7C131BD8}" type="slidenum">
              <a:rPr lang="en-US" altLang="en-US" sz="1300"/>
              <a:pPr eaLnBrk="1" hangingPunct="1"/>
              <a:t>23</a:t>
            </a:fld>
            <a:endParaRPr lang="en-US" altLang="en-US" sz="13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55300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041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31BD36-BB1E-447B-BB74-49741AE77D08}" type="slidenum">
              <a:rPr lang="en-US" altLang="en-US" sz="1300"/>
              <a:pPr eaLnBrk="1" hangingPunct="1"/>
              <a:t>24</a:t>
            </a:fld>
            <a:endParaRPr lang="en-US" altLang="en-US" sz="13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632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4004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4885DF0-ECB7-47D2-B060-D0FA7BF838C8}" type="slidenum">
              <a:rPr lang="en-US" altLang="en-US" sz="1300"/>
              <a:pPr eaLnBrk="1" hangingPunct="1"/>
              <a:t>25</a:t>
            </a:fld>
            <a:endParaRPr lang="en-US" altLang="en-US" sz="13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7348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8811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433C551-0DC3-42B3-A262-430AAFEA8E0C}" type="slidenum">
              <a:rPr lang="en-US" altLang="en-US" sz="1300"/>
              <a:pPr eaLnBrk="1" hangingPunct="1"/>
              <a:t>26</a:t>
            </a:fld>
            <a:endParaRPr lang="en-US" altLang="en-US" sz="13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8372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585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69869FA-658F-4113-9619-37EE41909DDA}" type="slidenum">
              <a:rPr lang="en-US" altLang="en-US" sz="1300"/>
              <a:pPr eaLnBrk="1" hangingPunct="1"/>
              <a:t>27</a:t>
            </a:fld>
            <a:endParaRPr lang="en-US" altLang="en-US" sz="13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59396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149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BF4028-E7C9-4D4C-BE4C-53F43AE14B0C}" type="slidenum">
              <a:rPr lang="en-US" altLang="en-US" sz="1300"/>
              <a:pPr eaLnBrk="1" hangingPunct="1"/>
              <a:t>28</a:t>
            </a:fld>
            <a:endParaRPr lang="en-US" alt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1550" cy="3586163"/>
          </a:xfrm>
          <a:ln/>
        </p:spPr>
      </p:sp>
      <p:sp>
        <p:nvSpPr>
          <p:cNvPr id="604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414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13D8C0-B468-4BB9-9EA4-8785AC2E4B6D}" type="slidenum">
              <a:rPr lang="en-US" altLang="en-US" sz="1300"/>
              <a:pPr eaLnBrk="1" hangingPunct="1"/>
              <a:t>3</a:t>
            </a:fld>
            <a:endParaRPr lang="en-US" altLang="en-US" sz="13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ln/>
        </p:spPr>
      </p:sp>
      <p:sp>
        <p:nvSpPr>
          <p:cNvPr id="34820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1" rIns="91421" bIns="45711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0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00D45E-3A87-4ECB-9AA6-EC24C01C95BC}" type="slidenum">
              <a:rPr lang="en-US" altLang="en-US" sz="1300"/>
              <a:pPr eaLnBrk="1" hangingPunct="1"/>
              <a:t>4</a:t>
            </a:fld>
            <a:endParaRPr lang="en-US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0725"/>
            <a:ext cx="4799013" cy="3598863"/>
          </a:xfrm>
          <a:ln/>
        </p:spPr>
      </p:sp>
      <p:sp>
        <p:nvSpPr>
          <p:cNvPr id="35844" name="Rectangle 3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025" tIns="47512" rIns="95025" bIns="47512"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006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1293D2E-D6C4-44E3-A9EA-01948A31121C}" type="slidenum">
              <a:rPr lang="en-US" altLang="en-US" sz="1300"/>
              <a:pPr eaLnBrk="1" hangingPunct="1"/>
              <a:t>5</a:t>
            </a:fld>
            <a:endParaRPr lang="en-US" altLang="en-US" sz="13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6868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468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BBD570-B117-4BDD-A76D-094BB957C934}" type="slidenum">
              <a:rPr lang="en-US" altLang="en-US" sz="1300"/>
              <a:pPr eaLnBrk="1" hangingPunct="1"/>
              <a:t>6</a:t>
            </a:fld>
            <a:endParaRPr lang="en-US" altLang="en-US" sz="13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7892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So why use a block as a unit of transfer?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Why not just bits? Write a bit at location a, another at location b, etc?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Want economy of scale.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Recall that it’s pluto. Maybe just grocery shop. Compare this with getting a book from a bookshelf in your room.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This happens throughout the memory hierarchy.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When fetching from cache, probably just one address.</a:t>
            </a:r>
          </a:p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When fetching from memory, what really happens is that an entire cache line is transferred.</a:t>
            </a:r>
          </a:p>
        </p:txBody>
      </p:sp>
    </p:spTree>
    <p:extLst>
      <p:ext uri="{BB962C8B-B14F-4D97-AF65-F5344CB8AC3E}">
        <p14:creationId xmlns:p14="http://schemas.microsoft.com/office/powerpoint/2010/main" val="2178627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7CDD4CF-C8F3-4979-AC20-1AC55E66BAF0}" type="slidenum">
              <a:rPr lang="en-US" altLang="en-US" sz="1300"/>
              <a:pPr eaLnBrk="1" hangingPunct="1"/>
              <a:t>7</a:t>
            </a:fld>
            <a:endParaRPr lang="en-US" altLang="en-US" sz="13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8916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16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84FD33-482C-4449-8204-7ABCB85ED0BF}" type="slidenum">
              <a:rPr lang="en-US" altLang="en-US" sz="1300"/>
              <a:pPr eaLnBrk="1" hangingPunct="1"/>
              <a:t>8</a:t>
            </a:fld>
            <a:endParaRPr lang="en-US" altLang="en-US" sz="13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180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52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97AD2E-FE7C-4EDC-9272-75B5A78955F9}" type="slidenum">
              <a:rPr lang="en-US" altLang="en-US" sz="1300"/>
              <a:pPr eaLnBrk="1" hangingPunct="1"/>
              <a:t>9</a:t>
            </a:fld>
            <a:endParaRPr lang="en-US" altLang="en-US" sz="13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40964" name="Rectangle 3"/>
          <p:cNvSpPr>
            <a:spLocks noGrp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7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1"/>
          <p:cNvGrpSpPr>
            <a:grpSpLocks/>
          </p:cNvGrpSpPr>
          <p:nvPr userDrawn="1"/>
        </p:nvGrpSpPr>
        <p:grpSpPr bwMode="auto">
          <a:xfrm>
            <a:off x="5791200" y="3962400"/>
            <a:ext cx="3121025" cy="2708275"/>
            <a:chOff x="3794" y="2614"/>
            <a:chExt cx="1966" cy="1706"/>
          </a:xfrm>
        </p:grpSpPr>
        <p:sp>
          <p:nvSpPr>
            <p:cNvPr id="5" name="Oval 42"/>
            <p:cNvSpPr>
              <a:spLocks noChangeArrowheads="1"/>
            </p:cNvSpPr>
            <p:nvPr/>
          </p:nvSpPr>
          <p:spPr bwMode="auto">
            <a:xfrm>
              <a:off x="3794" y="3840"/>
              <a:ext cx="1966" cy="480"/>
            </a:xfrm>
            <a:prstGeom prst="ellipse">
              <a:avLst/>
            </a:prstGeom>
            <a:gradFill rotWithShape="0">
              <a:gsLst>
                <a:gs pos="0">
                  <a:srgbClr val="2F2F18"/>
                </a:gs>
                <a:gs pos="50000">
                  <a:srgbClr val="666633"/>
                </a:gs>
                <a:gs pos="100000">
                  <a:srgbClr val="2F2F18"/>
                </a:gs>
              </a:gsLst>
              <a:lin ang="0" scaled="1"/>
            </a:gradFill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Rectangle 43"/>
            <p:cNvSpPr>
              <a:spLocks noChangeArrowheads="1"/>
            </p:cNvSpPr>
            <p:nvPr/>
          </p:nvSpPr>
          <p:spPr bwMode="auto">
            <a:xfrm>
              <a:off x="3794" y="2879"/>
              <a:ext cx="1966" cy="1200"/>
            </a:xfrm>
            <a:prstGeom prst="rect">
              <a:avLst/>
            </a:prstGeom>
            <a:gradFill rotWithShape="0">
              <a:gsLst>
                <a:gs pos="0">
                  <a:srgbClr val="2F2F18"/>
                </a:gs>
                <a:gs pos="50000">
                  <a:srgbClr val="666633"/>
                </a:gs>
                <a:gs pos="100000">
                  <a:srgbClr val="2F2F1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pic>
          <p:nvPicPr>
            <p:cNvPr id="7" name="Picture 4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4" y="2614"/>
              <a:ext cx="1966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4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8218487" cy="2133600"/>
          </a:xfrm>
        </p:spPr>
        <p:txBody>
          <a:bodyPr/>
          <a:lstStyle>
            <a:lvl1pPr>
              <a:defRPr sz="4100">
                <a:solidFill>
                  <a:srgbClr val="0000FF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7456487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 alt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6379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4B3DF-B315-4E66-AA8D-9F5F60360353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5BFF3-786E-416A-AA6E-C0D40C2F9B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86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286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1E1A4-5E41-4532-8409-725A1AE6DAD7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F0E729-30E6-4C11-BDF4-6CB6B4B1FC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4147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543800" cy="639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066800"/>
            <a:ext cx="8610600" cy="5257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2B81A-3008-4406-A7E4-1BC8D787A8F8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60D59-897F-4862-8332-D739597B1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8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13E8-C775-488D-978B-A7425E4523E5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B260DD-F9F3-405B-86EF-64D01A7D4A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456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6D34C-11A3-48D0-B6E9-594B96FB3C66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B48D9-A299-4022-B126-C80FE4E6B0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63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066800"/>
            <a:ext cx="42291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6C70D-88EF-4142-9D9A-54208A24ED20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F02964-C19F-4266-A97E-7614B30049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3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54D0A-6F32-4766-B255-54CD5B3FDF54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016E4B-E2AA-49B8-B4CF-31D0D9BE0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97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2AE1D2-9AB5-4B61-A4D3-19EB44C5A23D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CF68F-0170-47AA-B2E2-49F4C82AE1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0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8C18C-9A74-4D9B-90C9-21DC6EB5452B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C30898-E63D-4060-8270-8432DDB9A0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554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906F1-8299-4B62-9C22-6ED45560F6AF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96E363-DF19-448B-8DB9-BC81979239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04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EA711-E22C-46F2-86BD-3B9B18397A58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68EB3-1844-4BCC-84D4-E2E64A6043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0939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28600"/>
            <a:ext cx="75438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066800"/>
            <a:ext cx="8610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7D53BB-A6D0-44E8-B1D1-AA3F4C9B4833}" type="datetime1">
              <a:rPr lang="en-US"/>
              <a:pPr>
                <a:defRPr/>
              </a:pPr>
              <a:t>11/10/2017</a:t>
            </a:fld>
            <a:endParaRPr lang="en-US" alt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Jinze Liu @ University of Kentucky</a:t>
            </a:r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2694AF2-9972-44A3-A33F-6BBE4C311EF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40"/>
          <p:cNvSpPr>
            <a:spLocks noChangeArrowheads="1"/>
          </p:cNvSpPr>
          <p:nvPr/>
        </p:nvSpPr>
        <p:spPr bwMode="auto">
          <a:xfrm flipV="1">
            <a:off x="0" y="838200"/>
            <a:ext cx="9017000" cy="77788"/>
          </a:xfrm>
          <a:custGeom>
            <a:avLst/>
            <a:gdLst>
              <a:gd name="T0" fmla="*/ 0 w 6344"/>
              <a:gd name="T1" fmla="*/ 0 h 1"/>
              <a:gd name="T2" fmla="*/ 6344 w 634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6344" h="1">
                <a:moveTo>
                  <a:pt x="0" y="0"/>
                </a:moveTo>
                <a:lnTo>
                  <a:pt x="6344" y="0"/>
                </a:lnTo>
              </a:path>
            </a:pathLst>
          </a:custGeom>
          <a:solidFill>
            <a:srgbClr val="AF8A01"/>
          </a:solidFill>
          <a:ln w="38100" cmpd="sng">
            <a:solidFill>
              <a:srgbClr val="EF91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1752600"/>
            <a:ext cx="8001000" cy="1143000"/>
          </a:xfrm>
        </p:spPr>
        <p:txBody>
          <a:bodyPr/>
          <a:lstStyle/>
          <a:p>
            <a:pPr eaLnBrk="1" hangingPunct="1">
              <a:spcAft>
                <a:spcPts val="13"/>
              </a:spcAft>
            </a:pPr>
            <a:r>
              <a:rPr lang="en-US" altLang="en-US" smtClean="0"/>
              <a:t>CS 405G: Introduction to Database Systems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81400"/>
            <a:ext cx="7332663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Storage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483B67-9B2D-4F6C-B2D5-488C5FB4B14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444811C-F69E-4E9B-BC7A-36A86CFC456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Performance tricks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Disk layout strategy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Keep related things (what are they?) close together: same sector/block ! same track ! same cylinder ! adjacent cylinder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Double buffering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While processing the current block in memory, </a:t>
            </a:r>
            <a:r>
              <a:rPr lang="en-US" altLang="en-US" smtClean="0">
                <a:solidFill>
                  <a:schemeClr val="tx2"/>
                </a:solidFill>
              </a:rPr>
              <a:t>prefetch</a:t>
            </a:r>
            <a:r>
              <a:rPr lang="en-US" altLang="en-US" smtClean="0"/>
              <a:t> the next block from disk (overlap I/O with processing)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Disk scheduling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Track buffer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Read/write one entire track at a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Parallel I/O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More disk heads working 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Files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/>
            <a:r>
              <a:rPr lang="en-US" altLang="en-US" sz="2600" smtClean="0"/>
              <a:t>Blocks are the interface for I/O, but…</a:t>
            </a:r>
          </a:p>
          <a:p>
            <a:pPr eaLnBrk="1" hangingPunct="1"/>
            <a:r>
              <a:rPr lang="en-US" altLang="en-US" sz="2600" smtClean="0"/>
              <a:t>Higher levels of DBMS operate on </a:t>
            </a:r>
            <a:r>
              <a:rPr lang="en-US" altLang="en-US" sz="2600" i="1" smtClean="0">
                <a:solidFill>
                  <a:schemeClr val="accent2"/>
                </a:solidFill>
              </a:rPr>
              <a:t>records</a:t>
            </a:r>
            <a:r>
              <a:rPr lang="en-US" altLang="en-US" sz="2600" smtClean="0"/>
              <a:t>, and </a:t>
            </a:r>
            <a:r>
              <a:rPr lang="en-US" altLang="en-US" sz="2600" i="1" smtClean="0">
                <a:solidFill>
                  <a:schemeClr val="accent2"/>
                </a:solidFill>
              </a:rPr>
              <a:t>files of records</a:t>
            </a:r>
            <a:r>
              <a:rPr lang="en-US" altLang="en-US" sz="2600" smtClean="0"/>
              <a:t>.</a:t>
            </a:r>
          </a:p>
          <a:p>
            <a:pPr eaLnBrk="1" hangingPunct="1"/>
            <a:r>
              <a:rPr lang="en-US" altLang="en-US" sz="2600" u="sng" smtClean="0">
                <a:solidFill>
                  <a:schemeClr val="accent2"/>
                </a:solidFill>
              </a:rPr>
              <a:t>FILE</a:t>
            </a:r>
            <a:r>
              <a:rPr lang="en-US" altLang="en-US" sz="2600" smtClean="0"/>
              <a:t>: A collection of pages, each containing a collection of records. Must support:</a:t>
            </a:r>
          </a:p>
          <a:p>
            <a:pPr lvl="1" eaLnBrk="1" hangingPunct="1"/>
            <a:r>
              <a:rPr lang="en-US" altLang="en-US" sz="2400" smtClean="0"/>
              <a:t>insert/delete/modify record</a:t>
            </a:r>
          </a:p>
          <a:p>
            <a:pPr lvl="1" eaLnBrk="1" hangingPunct="1"/>
            <a:r>
              <a:rPr lang="en-US" altLang="en-US" sz="2400" smtClean="0"/>
              <a:t>fetch a particular record (specified using </a:t>
            </a:r>
            <a:r>
              <a:rPr lang="en-US" altLang="en-US" sz="2400" i="1" smtClean="0"/>
              <a:t>record id</a:t>
            </a:r>
            <a:r>
              <a:rPr lang="en-US" altLang="en-US" sz="2400" smtClean="0"/>
              <a:t>)</a:t>
            </a:r>
          </a:p>
          <a:p>
            <a:pPr lvl="1" eaLnBrk="1" hangingPunct="1"/>
            <a:r>
              <a:rPr lang="en-US" altLang="en-US" sz="2400" smtClean="0"/>
              <a:t>scan all records (possibly with some conditions on the records to be retrieved)</a:t>
            </a:r>
          </a:p>
        </p:txBody>
      </p:sp>
      <p:sp>
        <p:nvSpPr>
          <p:cNvPr id="1331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D8863E0-C227-4CF7-8D9E-0FF1176777F4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331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0541E3-762A-455B-AC3F-93691B75878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3320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Unordered (Heap) Files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458200" cy="48006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Simplest file structure contains records in no particular order.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 file grows and shrinks, disk pages are allocated and de-allocated.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To support record level operations, we must: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keep track of the </a:t>
            </a:r>
            <a:r>
              <a:rPr lang="en-US" altLang="en-US" i="1" smtClean="0">
                <a:solidFill>
                  <a:schemeClr val="accent2"/>
                </a:solidFill>
              </a:rPr>
              <a:t>pages</a:t>
            </a:r>
            <a:r>
              <a:rPr lang="en-US" altLang="en-US" smtClean="0"/>
              <a:t> in a file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keep track of </a:t>
            </a:r>
            <a:r>
              <a:rPr lang="en-US" altLang="en-US" i="1" smtClean="0">
                <a:solidFill>
                  <a:schemeClr val="accent2"/>
                </a:solidFill>
              </a:rPr>
              <a:t>free space</a:t>
            </a:r>
            <a:r>
              <a:rPr lang="en-US" altLang="en-US" i="1" smtClean="0"/>
              <a:t> </a:t>
            </a:r>
            <a:r>
              <a:rPr lang="en-US" altLang="en-US" smtClean="0"/>
              <a:t>on pages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keep track of the </a:t>
            </a:r>
            <a:r>
              <a:rPr lang="en-US" altLang="en-US" i="1" smtClean="0">
                <a:solidFill>
                  <a:schemeClr val="accent2"/>
                </a:solidFill>
              </a:rPr>
              <a:t>records</a:t>
            </a:r>
            <a:r>
              <a:rPr lang="en-US" altLang="en-US" smtClean="0"/>
              <a:t> on a page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many alternatives for keeping track of this.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/>
              <a:t>We’ll consider 2</a:t>
            </a:r>
          </a:p>
        </p:txBody>
      </p:sp>
      <p:sp>
        <p:nvSpPr>
          <p:cNvPr id="14342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BEC808B-5379-48B3-B2D5-A98BADEA843E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434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F65DFE-14C3-48C8-A1D6-31598D0ED59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4344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Heap File Implemented as a List 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4495800"/>
            <a:ext cx="8526463" cy="1458913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header page id and Heap file name must be stored someplace.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smtClean="0"/>
              <a:t>Database “catalog”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Each page contains 2 `pointers’ plus data.</a:t>
            </a:r>
          </a:p>
        </p:txBody>
      </p:sp>
      <p:grpSp>
        <p:nvGrpSpPr>
          <p:cNvPr id="15366" name="Group 91"/>
          <p:cNvGrpSpPr>
            <a:grpSpLocks/>
          </p:cNvGrpSpPr>
          <p:nvPr/>
        </p:nvGrpSpPr>
        <p:grpSpPr bwMode="auto">
          <a:xfrm>
            <a:off x="609600" y="1371600"/>
            <a:ext cx="7518400" cy="2740025"/>
            <a:chOff x="532" y="1153"/>
            <a:chExt cx="4736" cy="1726"/>
          </a:xfrm>
        </p:grpSpPr>
        <p:sp>
          <p:nvSpPr>
            <p:cNvPr id="15370" name="Rectangle 92"/>
            <p:cNvSpPr>
              <a:spLocks noChangeArrowheads="1"/>
            </p:cNvSpPr>
            <p:nvPr/>
          </p:nvSpPr>
          <p:spPr bwMode="auto">
            <a:xfrm>
              <a:off x="1396" y="1300"/>
              <a:ext cx="760" cy="520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1" name="Rectangle 93"/>
            <p:cNvSpPr>
              <a:spLocks noChangeArrowheads="1"/>
            </p:cNvSpPr>
            <p:nvPr/>
          </p:nvSpPr>
          <p:spPr bwMode="auto">
            <a:xfrm>
              <a:off x="2308" y="1300"/>
              <a:ext cx="760" cy="520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2" name="Rectangle 94"/>
            <p:cNvSpPr>
              <a:spLocks noChangeArrowheads="1"/>
            </p:cNvSpPr>
            <p:nvPr/>
          </p:nvSpPr>
          <p:spPr bwMode="auto">
            <a:xfrm>
              <a:off x="3508" y="1300"/>
              <a:ext cx="760" cy="520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3" name="Rectangle 95"/>
            <p:cNvSpPr>
              <a:spLocks noChangeArrowheads="1"/>
            </p:cNvSpPr>
            <p:nvPr/>
          </p:nvSpPr>
          <p:spPr bwMode="auto">
            <a:xfrm>
              <a:off x="1396" y="2212"/>
              <a:ext cx="760" cy="5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4" name="Rectangle 96"/>
            <p:cNvSpPr>
              <a:spLocks noChangeArrowheads="1"/>
            </p:cNvSpPr>
            <p:nvPr/>
          </p:nvSpPr>
          <p:spPr bwMode="auto">
            <a:xfrm>
              <a:off x="2308" y="2212"/>
              <a:ext cx="760" cy="5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5" name="Rectangle 97"/>
            <p:cNvSpPr>
              <a:spLocks noChangeArrowheads="1"/>
            </p:cNvSpPr>
            <p:nvPr/>
          </p:nvSpPr>
          <p:spPr bwMode="auto">
            <a:xfrm>
              <a:off x="3508" y="2212"/>
              <a:ext cx="760" cy="52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6" name="Rectangle 98"/>
            <p:cNvSpPr>
              <a:spLocks noChangeArrowheads="1"/>
            </p:cNvSpPr>
            <p:nvPr/>
          </p:nvSpPr>
          <p:spPr bwMode="auto">
            <a:xfrm>
              <a:off x="532" y="1780"/>
              <a:ext cx="760" cy="520"/>
            </a:xfrm>
            <a:prstGeom prst="rect">
              <a:avLst/>
            </a:prstGeom>
            <a:solidFill>
              <a:srgbClr val="996600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377" name="Rectangle 99"/>
            <p:cNvSpPr>
              <a:spLocks noChangeArrowheads="1"/>
            </p:cNvSpPr>
            <p:nvPr/>
          </p:nvSpPr>
          <p:spPr bwMode="auto">
            <a:xfrm>
              <a:off x="613" y="1810"/>
              <a:ext cx="591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Book Antiqua" panose="02040602050305030304" pitchFamily="18" charset="0"/>
                </a:rPr>
                <a:t>Header</a:t>
              </a:r>
            </a:p>
            <a:p>
              <a:pPr algn="ctr"/>
              <a:r>
                <a:rPr lang="en-US" altLang="en-US" sz="1800">
                  <a:solidFill>
                    <a:srgbClr val="FFFFFF"/>
                  </a:solidFill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78" name="Rectangle 100"/>
            <p:cNvSpPr>
              <a:spLocks noChangeArrowheads="1"/>
            </p:cNvSpPr>
            <p:nvPr/>
          </p:nvSpPr>
          <p:spPr bwMode="auto">
            <a:xfrm>
              <a:off x="1573" y="1378"/>
              <a:ext cx="4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79" name="Rectangle 101"/>
            <p:cNvSpPr>
              <a:spLocks noChangeArrowheads="1"/>
            </p:cNvSpPr>
            <p:nvPr/>
          </p:nvSpPr>
          <p:spPr bwMode="auto">
            <a:xfrm>
              <a:off x="2485" y="1378"/>
              <a:ext cx="4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80" name="Rectangle 102"/>
            <p:cNvSpPr>
              <a:spLocks noChangeArrowheads="1"/>
            </p:cNvSpPr>
            <p:nvPr/>
          </p:nvSpPr>
          <p:spPr bwMode="auto">
            <a:xfrm>
              <a:off x="3637" y="1377"/>
              <a:ext cx="4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81" name="Rectangle 103"/>
            <p:cNvSpPr>
              <a:spLocks noChangeArrowheads="1"/>
            </p:cNvSpPr>
            <p:nvPr/>
          </p:nvSpPr>
          <p:spPr bwMode="auto">
            <a:xfrm>
              <a:off x="1526" y="2242"/>
              <a:ext cx="4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82" name="Rectangle 104"/>
            <p:cNvSpPr>
              <a:spLocks noChangeArrowheads="1"/>
            </p:cNvSpPr>
            <p:nvPr/>
          </p:nvSpPr>
          <p:spPr bwMode="auto">
            <a:xfrm>
              <a:off x="2438" y="2242"/>
              <a:ext cx="4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83" name="Rectangle 105"/>
            <p:cNvSpPr>
              <a:spLocks noChangeArrowheads="1"/>
            </p:cNvSpPr>
            <p:nvPr/>
          </p:nvSpPr>
          <p:spPr bwMode="auto">
            <a:xfrm>
              <a:off x="3686" y="2241"/>
              <a:ext cx="42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5384" name="Arc 106"/>
            <p:cNvSpPr>
              <a:spLocks/>
            </p:cNvSpPr>
            <p:nvPr/>
          </p:nvSpPr>
          <p:spPr bwMode="auto">
            <a:xfrm>
              <a:off x="1009" y="1537"/>
              <a:ext cx="384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5" name="Arc 107"/>
            <p:cNvSpPr>
              <a:spLocks/>
            </p:cNvSpPr>
            <p:nvPr/>
          </p:nvSpPr>
          <p:spPr bwMode="auto">
            <a:xfrm rot="7560000">
              <a:off x="1344" y="1775"/>
              <a:ext cx="384" cy="24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894" y="0"/>
                    <a:pt x="21550" y="9615"/>
                    <a:pt x="21599" y="2151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4" y="0"/>
                    <a:pt x="21550" y="9615"/>
                    <a:pt x="21599" y="2151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Arc 108"/>
            <p:cNvSpPr>
              <a:spLocks/>
            </p:cNvSpPr>
            <p:nvPr/>
          </p:nvSpPr>
          <p:spPr bwMode="auto">
            <a:xfrm>
              <a:off x="1969" y="1153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7" name="Arc 109"/>
            <p:cNvSpPr>
              <a:spLocks/>
            </p:cNvSpPr>
            <p:nvPr/>
          </p:nvSpPr>
          <p:spPr bwMode="auto">
            <a:xfrm>
              <a:off x="2017" y="1823"/>
              <a:ext cx="528" cy="144"/>
            </a:xfrm>
            <a:custGeom>
              <a:avLst/>
              <a:gdLst>
                <a:gd name="T0" fmla="*/ 0 w 43200"/>
                <a:gd name="T1" fmla="*/ 0 h 24465"/>
                <a:gd name="T2" fmla="*/ 0 w 43200"/>
                <a:gd name="T3" fmla="*/ 0 h 24465"/>
                <a:gd name="T4" fmla="*/ 0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Arc 110"/>
            <p:cNvSpPr>
              <a:spLocks/>
            </p:cNvSpPr>
            <p:nvPr/>
          </p:nvSpPr>
          <p:spPr bwMode="auto">
            <a:xfrm>
              <a:off x="2689" y="1153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9" name="Arc 111"/>
            <p:cNvSpPr>
              <a:spLocks/>
            </p:cNvSpPr>
            <p:nvPr/>
          </p:nvSpPr>
          <p:spPr bwMode="auto">
            <a:xfrm>
              <a:off x="2737" y="1823"/>
              <a:ext cx="528" cy="144"/>
            </a:xfrm>
            <a:custGeom>
              <a:avLst/>
              <a:gdLst>
                <a:gd name="T0" fmla="*/ 0 w 43200"/>
                <a:gd name="T1" fmla="*/ 0 h 24465"/>
                <a:gd name="T2" fmla="*/ 0 w 43200"/>
                <a:gd name="T3" fmla="*/ 0 h 24465"/>
                <a:gd name="T4" fmla="*/ 0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Arc 112"/>
            <p:cNvSpPr>
              <a:spLocks/>
            </p:cNvSpPr>
            <p:nvPr/>
          </p:nvSpPr>
          <p:spPr bwMode="auto">
            <a:xfrm>
              <a:off x="3409" y="1153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1" name="Arc 113"/>
            <p:cNvSpPr>
              <a:spLocks/>
            </p:cNvSpPr>
            <p:nvPr/>
          </p:nvSpPr>
          <p:spPr bwMode="auto">
            <a:xfrm>
              <a:off x="3457" y="1823"/>
              <a:ext cx="528" cy="144"/>
            </a:xfrm>
            <a:custGeom>
              <a:avLst/>
              <a:gdLst>
                <a:gd name="T0" fmla="*/ 0 w 43200"/>
                <a:gd name="T1" fmla="*/ 0 h 24465"/>
                <a:gd name="T2" fmla="*/ 0 w 43200"/>
                <a:gd name="T3" fmla="*/ 0 h 24465"/>
                <a:gd name="T4" fmla="*/ 0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Arc 114"/>
            <p:cNvSpPr>
              <a:spLocks/>
            </p:cNvSpPr>
            <p:nvPr/>
          </p:nvSpPr>
          <p:spPr bwMode="auto">
            <a:xfrm>
              <a:off x="1969" y="2065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3" name="Arc 115"/>
            <p:cNvSpPr>
              <a:spLocks/>
            </p:cNvSpPr>
            <p:nvPr/>
          </p:nvSpPr>
          <p:spPr bwMode="auto">
            <a:xfrm>
              <a:off x="2017" y="2735"/>
              <a:ext cx="528" cy="144"/>
            </a:xfrm>
            <a:custGeom>
              <a:avLst/>
              <a:gdLst>
                <a:gd name="T0" fmla="*/ 0 w 43200"/>
                <a:gd name="T1" fmla="*/ 0 h 24465"/>
                <a:gd name="T2" fmla="*/ 0 w 43200"/>
                <a:gd name="T3" fmla="*/ 0 h 24465"/>
                <a:gd name="T4" fmla="*/ 0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Arc 116"/>
            <p:cNvSpPr>
              <a:spLocks/>
            </p:cNvSpPr>
            <p:nvPr/>
          </p:nvSpPr>
          <p:spPr bwMode="auto">
            <a:xfrm>
              <a:off x="2689" y="2065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5" name="Arc 117"/>
            <p:cNvSpPr>
              <a:spLocks/>
            </p:cNvSpPr>
            <p:nvPr/>
          </p:nvSpPr>
          <p:spPr bwMode="auto">
            <a:xfrm>
              <a:off x="2737" y="2735"/>
              <a:ext cx="528" cy="144"/>
            </a:xfrm>
            <a:custGeom>
              <a:avLst/>
              <a:gdLst>
                <a:gd name="T0" fmla="*/ 0 w 43200"/>
                <a:gd name="T1" fmla="*/ 0 h 24465"/>
                <a:gd name="T2" fmla="*/ 0 w 43200"/>
                <a:gd name="T3" fmla="*/ 0 h 24465"/>
                <a:gd name="T4" fmla="*/ 0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Arc 118"/>
            <p:cNvSpPr>
              <a:spLocks/>
            </p:cNvSpPr>
            <p:nvPr/>
          </p:nvSpPr>
          <p:spPr bwMode="auto">
            <a:xfrm>
              <a:off x="3361" y="2065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7" name="Arc 119"/>
            <p:cNvSpPr>
              <a:spLocks/>
            </p:cNvSpPr>
            <p:nvPr/>
          </p:nvSpPr>
          <p:spPr bwMode="auto">
            <a:xfrm>
              <a:off x="3409" y="2735"/>
              <a:ext cx="528" cy="144"/>
            </a:xfrm>
            <a:custGeom>
              <a:avLst/>
              <a:gdLst>
                <a:gd name="T0" fmla="*/ 0 w 43200"/>
                <a:gd name="T1" fmla="*/ 0 h 24465"/>
                <a:gd name="T2" fmla="*/ 0 w 43200"/>
                <a:gd name="T3" fmla="*/ 0 h 24465"/>
                <a:gd name="T4" fmla="*/ 0 w 43200"/>
                <a:gd name="T5" fmla="*/ 0 h 24465"/>
                <a:gd name="T6" fmla="*/ 0 60000 65536"/>
                <a:gd name="T7" fmla="*/ 0 60000 65536"/>
                <a:gd name="T8" fmla="*/ 0 60000 65536"/>
                <a:gd name="T9" fmla="*/ 0 w 43200"/>
                <a:gd name="T10" fmla="*/ 0 h 24465"/>
                <a:gd name="T11" fmla="*/ 43200 w 43200"/>
                <a:gd name="T12" fmla="*/ 24465 h 244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24465" fill="none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</a:path>
                <a:path w="43200" h="24465" stroke="0" extrusionOk="0">
                  <a:moveTo>
                    <a:pt x="43199" y="2695"/>
                  </a:moveTo>
                  <a:cubicBezTo>
                    <a:pt x="43199" y="2752"/>
                    <a:pt x="43200" y="2808"/>
                    <a:pt x="43200" y="2865"/>
                  </a:cubicBezTo>
                  <a:cubicBezTo>
                    <a:pt x="43200" y="14794"/>
                    <a:pt x="33529" y="24465"/>
                    <a:pt x="21600" y="24465"/>
                  </a:cubicBezTo>
                  <a:cubicBezTo>
                    <a:pt x="9670" y="24465"/>
                    <a:pt x="0" y="14794"/>
                    <a:pt x="0" y="2865"/>
                  </a:cubicBezTo>
                  <a:cubicBezTo>
                    <a:pt x="-1" y="1906"/>
                    <a:pt x="63" y="949"/>
                    <a:pt x="190" y="-1"/>
                  </a:cubicBezTo>
                  <a:lnTo>
                    <a:pt x="21600" y="2865"/>
                  </a:lnTo>
                  <a:lnTo>
                    <a:pt x="43199" y="2695"/>
                  </a:lnTo>
                  <a:close/>
                </a:path>
              </a:pathLst>
            </a:custGeom>
            <a:noFill/>
            <a:ln w="12700" cap="rnd">
              <a:solidFill>
                <a:srgbClr val="B760F9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8" name="Arc 120"/>
            <p:cNvSpPr>
              <a:spLocks/>
            </p:cNvSpPr>
            <p:nvPr/>
          </p:nvSpPr>
          <p:spPr bwMode="auto">
            <a:xfrm rot="3240000">
              <a:off x="1296" y="2062"/>
              <a:ext cx="384" cy="24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92"/>
                    <a:pt x="9636" y="30"/>
                    <a:pt x="21544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Arc 121"/>
            <p:cNvSpPr>
              <a:spLocks/>
            </p:cNvSpPr>
            <p:nvPr/>
          </p:nvSpPr>
          <p:spPr bwMode="auto">
            <a:xfrm>
              <a:off x="1056" y="2304"/>
              <a:ext cx="384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0" name="Rectangle 122"/>
            <p:cNvSpPr>
              <a:spLocks noChangeArrowheads="1"/>
            </p:cNvSpPr>
            <p:nvPr/>
          </p:nvSpPr>
          <p:spPr bwMode="auto">
            <a:xfrm>
              <a:off x="4454" y="2337"/>
              <a:ext cx="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Pages with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Free Space</a:t>
              </a:r>
            </a:p>
          </p:txBody>
        </p:sp>
        <p:sp>
          <p:nvSpPr>
            <p:cNvPr id="15401" name="Rectangle 123"/>
            <p:cNvSpPr>
              <a:spLocks noChangeArrowheads="1"/>
            </p:cNvSpPr>
            <p:nvPr/>
          </p:nvSpPr>
          <p:spPr bwMode="auto">
            <a:xfrm>
              <a:off x="4452" y="1426"/>
              <a:ext cx="7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Full Pages</a:t>
              </a:r>
            </a:p>
          </p:txBody>
        </p:sp>
        <p:sp>
          <p:nvSpPr>
            <p:cNvPr id="15402" name="Arc 124"/>
            <p:cNvSpPr>
              <a:spLocks/>
            </p:cNvSpPr>
            <p:nvPr/>
          </p:nvSpPr>
          <p:spPr bwMode="auto">
            <a:xfrm>
              <a:off x="4129" y="1153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CF0E30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403" name="Group 125"/>
            <p:cNvGrpSpPr>
              <a:grpSpLocks/>
            </p:cNvGrpSpPr>
            <p:nvPr/>
          </p:nvGrpSpPr>
          <p:grpSpPr bwMode="auto">
            <a:xfrm>
              <a:off x="4560" y="1296"/>
              <a:ext cx="144" cy="96"/>
              <a:chOff x="4560" y="1296"/>
              <a:chExt cx="144" cy="96"/>
            </a:xfrm>
          </p:grpSpPr>
          <p:sp>
            <p:nvSpPr>
              <p:cNvPr id="15409" name="Line 126"/>
              <p:cNvSpPr>
                <a:spLocks noChangeShapeType="1"/>
              </p:cNvSpPr>
              <p:nvPr/>
            </p:nvSpPr>
            <p:spPr bwMode="auto">
              <a:xfrm>
                <a:off x="4560" y="1296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0" name="Line 127"/>
              <p:cNvSpPr>
                <a:spLocks noChangeShapeType="1"/>
              </p:cNvSpPr>
              <p:nvPr/>
            </p:nvSpPr>
            <p:spPr bwMode="auto">
              <a:xfrm>
                <a:off x="4584" y="1344"/>
                <a:ext cx="9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1" name="Line 128"/>
              <p:cNvSpPr>
                <a:spLocks noChangeShapeType="1"/>
              </p:cNvSpPr>
              <p:nvPr/>
            </p:nvSpPr>
            <p:spPr bwMode="auto">
              <a:xfrm>
                <a:off x="4608" y="1392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404" name="Group 129"/>
            <p:cNvGrpSpPr>
              <a:grpSpLocks/>
            </p:cNvGrpSpPr>
            <p:nvPr/>
          </p:nvGrpSpPr>
          <p:grpSpPr bwMode="auto">
            <a:xfrm>
              <a:off x="4512" y="2208"/>
              <a:ext cx="144" cy="96"/>
              <a:chOff x="4512" y="2208"/>
              <a:chExt cx="144" cy="96"/>
            </a:xfrm>
          </p:grpSpPr>
          <p:sp>
            <p:nvSpPr>
              <p:cNvPr id="15406" name="Line 130"/>
              <p:cNvSpPr>
                <a:spLocks noChangeShapeType="1"/>
              </p:cNvSpPr>
              <p:nvPr/>
            </p:nvSpPr>
            <p:spPr bwMode="auto">
              <a:xfrm>
                <a:off x="4512" y="2208"/>
                <a:ext cx="14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7" name="Line 131"/>
              <p:cNvSpPr>
                <a:spLocks noChangeShapeType="1"/>
              </p:cNvSpPr>
              <p:nvPr/>
            </p:nvSpPr>
            <p:spPr bwMode="auto">
              <a:xfrm>
                <a:off x="4536" y="2256"/>
                <a:ext cx="9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08" name="Line 132"/>
              <p:cNvSpPr>
                <a:spLocks noChangeShapeType="1"/>
              </p:cNvSpPr>
              <p:nvPr/>
            </p:nvSpPr>
            <p:spPr bwMode="auto">
              <a:xfrm>
                <a:off x="4560" y="2304"/>
                <a:ext cx="4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5405" name="Arc 133"/>
            <p:cNvSpPr>
              <a:spLocks/>
            </p:cNvSpPr>
            <p:nvPr/>
          </p:nvSpPr>
          <p:spPr bwMode="auto">
            <a:xfrm>
              <a:off x="4081" y="2065"/>
              <a:ext cx="528" cy="143"/>
            </a:xfrm>
            <a:custGeom>
              <a:avLst/>
              <a:gdLst>
                <a:gd name="T0" fmla="*/ 0 w 43199"/>
                <a:gd name="T1" fmla="*/ 0 h 24143"/>
                <a:gd name="T2" fmla="*/ 0 w 43199"/>
                <a:gd name="T3" fmla="*/ 0 h 24143"/>
                <a:gd name="T4" fmla="*/ 0 w 43199"/>
                <a:gd name="T5" fmla="*/ 0 h 24143"/>
                <a:gd name="T6" fmla="*/ 0 60000 65536"/>
                <a:gd name="T7" fmla="*/ 0 60000 65536"/>
                <a:gd name="T8" fmla="*/ 0 60000 65536"/>
                <a:gd name="T9" fmla="*/ 0 w 43199"/>
                <a:gd name="T10" fmla="*/ 0 h 24143"/>
                <a:gd name="T11" fmla="*/ 43199 w 43199"/>
                <a:gd name="T12" fmla="*/ 24143 h 2414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9" h="24143" fill="none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</a:path>
                <a:path w="43199" h="24143" stroke="0" extrusionOk="0">
                  <a:moveTo>
                    <a:pt x="-1" y="21430"/>
                  </a:moveTo>
                  <a:cubicBezTo>
                    <a:pt x="92" y="9567"/>
                    <a:pt x="9735" y="-1"/>
                    <a:pt x="21599" y="0"/>
                  </a:cubicBezTo>
                  <a:cubicBezTo>
                    <a:pt x="33528" y="0"/>
                    <a:pt x="43199" y="9670"/>
                    <a:pt x="43199" y="21600"/>
                  </a:cubicBezTo>
                  <a:cubicBezTo>
                    <a:pt x="43199" y="22449"/>
                    <a:pt x="43148" y="23299"/>
                    <a:pt x="43048" y="24142"/>
                  </a:cubicBezTo>
                  <a:lnTo>
                    <a:pt x="21599" y="21600"/>
                  </a:lnTo>
                  <a:lnTo>
                    <a:pt x="-1" y="21430"/>
                  </a:lnTo>
                  <a:close/>
                </a:path>
              </a:pathLst>
            </a:custGeom>
            <a:noFill/>
            <a:ln w="12700" cap="rnd">
              <a:solidFill>
                <a:srgbClr val="063D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Date Placeholder 50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0F1683-8DE8-42CB-8703-085A5EEEBFAC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5368" name="Slide Number Placeholder 5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C81799-1A46-4AE3-AB5D-4A80A780F10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5369" name="Footer Placeholder 5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14300"/>
            <a:ext cx="7772400" cy="1104900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Heap File Using a Page Directory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7772400" cy="2438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smtClean="0"/>
              <a:t>The entry for a page can include the number of free bytes on the page.</a:t>
            </a:r>
          </a:p>
          <a:p>
            <a:pPr eaLnBrk="1" hangingPunct="1"/>
            <a:r>
              <a:rPr lang="en-US" altLang="en-US" sz="2400" smtClean="0"/>
              <a:t>The directory is a collection of pages; linked list implementation is just one alternative.</a:t>
            </a:r>
          </a:p>
          <a:p>
            <a:pPr lvl="1" eaLnBrk="1" hangingPunct="1"/>
            <a:r>
              <a:rPr lang="en-US" altLang="en-US" sz="2200" i="1" smtClean="0">
                <a:solidFill>
                  <a:schemeClr val="accent2"/>
                </a:solidFill>
              </a:rPr>
              <a:t>Much smaller than linked list of all HF pages</a:t>
            </a:r>
            <a:r>
              <a:rPr lang="en-US" altLang="en-US" sz="2200" smtClean="0">
                <a:solidFill>
                  <a:schemeClr val="accent2"/>
                </a:solidFill>
              </a:rPr>
              <a:t>!</a:t>
            </a:r>
          </a:p>
        </p:txBody>
      </p:sp>
      <p:grpSp>
        <p:nvGrpSpPr>
          <p:cNvPr id="16390" name="Group 126"/>
          <p:cNvGrpSpPr>
            <a:grpSpLocks/>
          </p:cNvGrpSpPr>
          <p:nvPr/>
        </p:nvGrpSpPr>
        <p:grpSpPr bwMode="auto">
          <a:xfrm>
            <a:off x="2268538" y="1149350"/>
            <a:ext cx="4202112" cy="3019425"/>
            <a:chOff x="1429" y="724"/>
            <a:chExt cx="2647" cy="1902"/>
          </a:xfrm>
        </p:grpSpPr>
        <p:grpSp>
          <p:nvGrpSpPr>
            <p:cNvPr id="16394" name="Group 87"/>
            <p:cNvGrpSpPr>
              <a:grpSpLocks/>
            </p:cNvGrpSpPr>
            <p:nvPr/>
          </p:nvGrpSpPr>
          <p:grpSpPr bwMode="auto">
            <a:xfrm>
              <a:off x="2068" y="912"/>
              <a:ext cx="616" cy="432"/>
              <a:chOff x="2068" y="912"/>
              <a:chExt cx="616" cy="432"/>
            </a:xfrm>
          </p:grpSpPr>
          <p:sp>
            <p:nvSpPr>
              <p:cNvPr id="16427" name="Rectangle 88"/>
              <p:cNvSpPr>
                <a:spLocks noChangeArrowheads="1"/>
              </p:cNvSpPr>
              <p:nvPr/>
            </p:nvSpPr>
            <p:spPr bwMode="auto">
              <a:xfrm>
                <a:off x="2068" y="916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8" name="Rectangle 89"/>
              <p:cNvSpPr>
                <a:spLocks noChangeArrowheads="1"/>
              </p:cNvSpPr>
              <p:nvPr/>
            </p:nvSpPr>
            <p:spPr bwMode="auto">
              <a:xfrm>
                <a:off x="2068" y="1024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9" name="Rectangle 90"/>
              <p:cNvSpPr>
                <a:spLocks noChangeArrowheads="1"/>
              </p:cNvSpPr>
              <p:nvPr/>
            </p:nvSpPr>
            <p:spPr bwMode="auto">
              <a:xfrm>
                <a:off x="2068" y="1132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30" name="Rectangle 91"/>
              <p:cNvSpPr>
                <a:spLocks noChangeArrowheads="1"/>
              </p:cNvSpPr>
              <p:nvPr/>
            </p:nvSpPr>
            <p:spPr bwMode="auto">
              <a:xfrm>
                <a:off x="2068" y="1240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31" name="Line 92"/>
              <p:cNvSpPr>
                <a:spLocks noChangeShapeType="1"/>
              </p:cNvSpPr>
              <p:nvPr/>
            </p:nvSpPr>
            <p:spPr bwMode="auto">
              <a:xfrm>
                <a:off x="2259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32" name="Line 93"/>
              <p:cNvSpPr>
                <a:spLocks noChangeShapeType="1"/>
              </p:cNvSpPr>
              <p:nvPr/>
            </p:nvSpPr>
            <p:spPr bwMode="auto">
              <a:xfrm>
                <a:off x="2493" y="912"/>
                <a:ext cx="0" cy="4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95" name="Group 94"/>
            <p:cNvGrpSpPr>
              <a:grpSpLocks/>
            </p:cNvGrpSpPr>
            <p:nvPr/>
          </p:nvGrpSpPr>
          <p:grpSpPr bwMode="auto">
            <a:xfrm>
              <a:off x="2068" y="1440"/>
              <a:ext cx="616" cy="432"/>
              <a:chOff x="2068" y="1440"/>
              <a:chExt cx="616" cy="432"/>
            </a:xfrm>
          </p:grpSpPr>
          <p:sp>
            <p:nvSpPr>
              <p:cNvPr id="16421" name="Rectangle 95"/>
              <p:cNvSpPr>
                <a:spLocks noChangeArrowheads="1"/>
              </p:cNvSpPr>
              <p:nvPr/>
            </p:nvSpPr>
            <p:spPr bwMode="auto">
              <a:xfrm>
                <a:off x="2068" y="1444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2" name="Rectangle 96"/>
              <p:cNvSpPr>
                <a:spLocks noChangeArrowheads="1"/>
              </p:cNvSpPr>
              <p:nvPr/>
            </p:nvSpPr>
            <p:spPr bwMode="auto">
              <a:xfrm>
                <a:off x="2068" y="1552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3" name="Rectangle 97"/>
              <p:cNvSpPr>
                <a:spLocks noChangeArrowheads="1"/>
              </p:cNvSpPr>
              <p:nvPr/>
            </p:nvSpPr>
            <p:spPr bwMode="auto">
              <a:xfrm>
                <a:off x="2068" y="1660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4" name="Rectangle 98"/>
              <p:cNvSpPr>
                <a:spLocks noChangeArrowheads="1"/>
              </p:cNvSpPr>
              <p:nvPr/>
            </p:nvSpPr>
            <p:spPr bwMode="auto">
              <a:xfrm>
                <a:off x="2068" y="1768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25" name="Line 99"/>
              <p:cNvSpPr>
                <a:spLocks noChangeShapeType="1"/>
              </p:cNvSpPr>
              <p:nvPr/>
            </p:nvSpPr>
            <p:spPr bwMode="auto">
              <a:xfrm>
                <a:off x="2259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6" name="Line 100"/>
              <p:cNvSpPr>
                <a:spLocks noChangeShapeType="1"/>
              </p:cNvSpPr>
              <p:nvPr/>
            </p:nvSpPr>
            <p:spPr bwMode="auto">
              <a:xfrm>
                <a:off x="2493" y="1440"/>
                <a:ext cx="0" cy="4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396" name="Group 101"/>
            <p:cNvGrpSpPr>
              <a:grpSpLocks/>
            </p:cNvGrpSpPr>
            <p:nvPr/>
          </p:nvGrpSpPr>
          <p:grpSpPr bwMode="auto">
            <a:xfrm>
              <a:off x="2068" y="1968"/>
              <a:ext cx="616" cy="432"/>
              <a:chOff x="2068" y="1968"/>
              <a:chExt cx="616" cy="432"/>
            </a:xfrm>
          </p:grpSpPr>
          <p:sp>
            <p:nvSpPr>
              <p:cNvPr id="16415" name="Rectangle 102"/>
              <p:cNvSpPr>
                <a:spLocks noChangeArrowheads="1"/>
              </p:cNvSpPr>
              <p:nvPr/>
            </p:nvSpPr>
            <p:spPr bwMode="auto">
              <a:xfrm>
                <a:off x="2068" y="1972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16" name="Rectangle 103"/>
              <p:cNvSpPr>
                <a:spLocks noChangeArrowheads="1"/>
              </p:cNvSpPr>
              <p:nvPr/>
            </p:nvSpPr>
            <p:spPr bwMode="auto">
              <a:xfrm>
                <a:off x="2068" y="2080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17" name="Rectangle 104"/>
              <p:cNvSpPr>
                <a:spLocks noChangeArrowheads="1"/>
              </p:cNvSpPr>
              <p:nvPr/>
            </p:nvSpPr>
            <p:spPr bwMode="auto">
              <a:xfrm>
                <a:off x="2068" y="2188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18" name="Rectangle 105"/>
              <p:cNvSpPr>
                <a:spLocks noChangeArrowheads="1"/>
              </p:cNvSpPr>
              <p:nvPr/>
            </p:nvSpPr>
            <p:spPr bwMode="auto">
              <a:xfrm>
                <a:off x="2068" y="2296"/>
                <a:ext cx="616" cy="100"/>
              </a:xfrm>
              <a:prstGeom prst="rect">
                <a:avLst/>
              </a:prstGeom>
              <a:solidFill>
                <a:srgbClr val="9966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419" name="Line 106"/>
              <p:cNvSpPr>
                <a:spLocks noChangeShapeType="1"/>
              </p:cNvSpPr>
              <p:nvPr/>
            </p:nvSpPr>
            <p:spPr bwMode="auto">
              <a:xfrm>
                <a:off x="2259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20" name="Line 107"/>
              <p:cNvSpPr>
                <a:spLocks noChangeShapeType="1"/>
              </p:cNvSpPr>
              <p:nvPr/>
            </p:nvSpPr>
            <p:spPr bwMode="auto">
              <a:xfrm>
                <a:off x="2493" y="1968"/>
                <a:ext cx="0" cy="4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7" name="Rectangle 108"/>
            <p:cNvSpPr>
              <a:spLocks noChangeArrowheads="1"/>
            </p:cNvSpPr>
            <p:nvPr/>
          </p:nvSpPr>
          <p:spPr bwMode="auto">
            <a:xfrm>
              <a:off x="3460" y="724"/>
              <a:ext cx="616" cy="424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398" name="Rectangle 109"/>
            <p:cNvSpPr>
              <a:spLocks noChangeArrowheads="1"/>
            </p:cNvSpPr>
            <p:nvPr/>
          </p:nvSpPr>
          <p:spPr bwMode="auto">
            <a:xfrm>
              <a:off x="3460" y="1300"/>
              <a:ext cx="616" cy="424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399" name="Rectangle 110"/>
            <p:cNvSpPr>
              <a:spLocks noChangeArrowheads="1"/>
            </p:cNvSpPr>
            <p:nvPr/>
          </p:nvSpPr>
          <p:spPr bwMode="auto">
            <a:xfrm>
              <a:off x="3460" y="2164"/>
              <a:ext cx="616" cy="424"/>
            </a:xfrm>
            <a:prstGeom prst="rect">
              <a:avLst/>
            </a:prstGeom>
            <a:solidFill>
              <a:srgbClr val="96969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400" name="Rectangle 111"/>
            <p:cNvSpPr>
              <a:spLocks noChangeArrowheads="1"/>
            </p:cNvSpPr>
            <p:nvPr/>
          </p:nvSpPr>
          <p:spPr bwMode="auto">
            <a:xfrm>
              <a:off x="3493" y="753"/>
              <a:ext cx="5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 1</a:t>
              </a:r>
            </a:p>
          </p:txBody>
        </p:sp>
        <p:sp>
          <p:nvSpPr>
            <p:cNvPr id="16401" name="Rectangle 112"/>
            <p:cNvSpPr>
              <a:spLocks noChangeArrowheads="1"/>
            </p:cNvSpPr>
            <p:nvPr/>
          </p:nvSpPr>
          <p:spPr bwMode="auto">
            <a:xfrm>
              <a:off x="3493" y="1329"/>
              <a:ext cx="5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 2</a:t>
              </a:r>
            </a:p>
          </p:txBody>
        </p:sp>
        <p:sp>
          <p:nvSpPr>
            <p:cNvPr id="16402" name="Rectangle 113"/>
            <p:cNvSpPr>
              <a:spLocks noChangeArrowheads="1"/>
            </p:cNvSpPr>
            <p:nvPr/>
          </p:nvSpPr>
          <p:spPr bwMode="auto">
            <a:xfrm>
              <a:off x="3494" y="2193"/>
              <a:ext cx="58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>
                  <a:latin typeface="Book Antiqua" panose="02040602050305030304" pitchFamily="18" charset="0"/>
                </a:rPr>
                <a:t>Data</a:t>
              </a:r>
            </a:p>
            <a:p>
              <a:r>
                <a:rPr lang="en-US" altLang="en-US" sz="1800">
                  <a:latin typeface="Book Antiqua" panose="02040602050305030304" pitchFamily="18" charset="0"/>
                </a:rPr>
                <a:t>Page N</a:t>
              </a:r>
            </a:p>
          </p:txBody>
        </p:sp>
        <p:sp>
          <p:nvSpPr>
            <p:cNvPr id="16403" name="Rectangle 114"/>
            <p:cNvSpPr>
              <a:spLocks noChangeArrowheads="1"/>
            </p:cNvSpPr>
            <p:nvPr/>
          </p:nvSpPr>
          <p:spPr bwMode="auto">
            <a:xfrm>
              <a:off x="1429" y="946"/>
              <a:ext cx="5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800" b="1">
                  <a:solidFill>
                    <a:srgbClr val="996600"/>
                  </a:solidFill>
                  <a:latin typeface="Book Antiqua" panose="02040602050305030304" pitchFamily="18" charset="0"/>
                </a:rPr>
                <a:t>Header</a:t>
              </a:r>
            </a:p>
            <a:p>
              <a:r>
                <a:rPr lang="en-US" altLang="en-US" sz="1800" b="1">
                  <a:solidFill>
                    <a:srgbClr val="996600"/>
                  </a:solidFill>
                  <a:latin typeface="Book Antiqua" panose="02040602050305030304" pitchFamily="18" charset="0"/>
                </a:rPr>
                <a:t>Page</a:t>
              </a:r>
            </a:p>
          </p:txBody>
        </p:sp>
        <p:sp>
          <p:nvSpPr>
            <p:cNvPr id="16404" name="Rectangle 115"/>
            <p:cNvSpPr>
              <a:spLocks noChangeArrowheads="1"/>
            </p:cNvSpPr>
            <p:nvPr/>
          </p:nvSpPr>
          <p:spPr bwMode="auto">
            <a:xfrm>
              <a:off x="2005" y="2434"/>
              <a:ext cx="80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b="1">
                  <a:solidFill>
                    <a:srgbClr val="996600"/>
                  </a:solidFill>
                  <a:latin typeface="Book Antiqua" panose="02040602050305030304" pitchFamily="18" charset="0"/>
                </a:rPr>
                <a:t>DIRECTORY</a:t>
              </a:r>
            </a:p>
          </p:txBody>
        </p:sp>
        <p:grpSp>
          <p:nvGrpSpPr>
            <p:cNvPr id="16405" name="Group 116"/>
            <p:cNvGrpSpPr>
              <a:grpSpLocks/>
            </p:cNvGrpSpPr>
            <p:nvPr/>
          </p:nvGrpSpPr>
          <p:grpSpPr bwMode="auto">
            <a:xfrm>
              <a:off x="1825" y="1297"/>
              <a:ext cx="240" cy="191"/>
              <a:chOff x="1825" y="1297"/>
              <a:chExt cx="240" cy="191"/>
            </a:xfrm>
          </p:grpSpPr>
          <p:sp>
            <p:nvSpPr>
              <p:cNvPr id="16413" name="Arc 117"/>
              <p:cNvSpPr>
                <a:spLocks/>
              </p:cNvSpPr>
              <p:nvPr/>
            </p:nvSpPr>
            <p:spPr bwMode="auto">
              <a:xfrm>
                <a:off x="1825" y="1297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E01A28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4" name="Arc 118"/>
              <p:cNvSpPr>
                <a:spLocks/>
              </p:cNvSpPr>
              <p:nvPr/>
            </p:nvSpPr>
            <p:spPr bwMode="auto">
              <a:xfrm>
                <a:off x="1825" y="1392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E01A28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406" name="Group 119"/>
            <p:cNvGrpSpPr>
              <a:grpSpLocks/>
            </p:cNvGrpSpPr>
            <p:nvPr/>
          </p:nvGrpSpPr>
          <p:grpSpPr bwMode="auto">
            <a:xfrm>
              <a:off x="1825" y="1825"/>
              <a:ext cx="240" cy="191"/>
              <a:chOff x="1825" y="1825"/>
              <a:chExt cx="240" cy="191"/>
            </a:xfrm>
          </p:grpSpPr>
          <p:sp>
            <p:nvSpPr>
              <p:cNvPr id="16411" name="Arc 120"/>
              <p:cNvSpPr>
                <a:spLocks/>
              </p:cNvSpPr>
              <p:nvPr/>
            </p:nvSpPr>
            <p:spPr bwMode="auto">
              <a:xfrm>
                <a:off x="1825" y="1825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705"/>
                      <a:pt x="9615" y="49"/>
                      <a:pt x="21510" y="0"/>
                    </a:cubicBez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E01A28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2" name="Arc 121"/>
              <p:cNvSpPr>
                <a:spLocks/>
              </p:cNvSpPr>
              <p:nvPr/>
            </p:nvSpPr>
            <p:spPr bwMode="auto">
              <a:xfrm>
                <a:off x="1825" y="1920"/>
                <a:ext cx="240" cy="9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</a:path>
                  <a:path w="21600" h="21600" stroke="0" extrusionOk="0">
                    <a:moveTo>
                      <a:pt x="21600" y="21600"/>
                    </a:moveTo>
                    <a:cubicBezTo>
                      <a:pt x="9670" y="21600"/>
                      <a:pt x="0" y="11929"/>
                      <a:pt x="0" y="0"/>
                    </a:cubicBezTo>
                    <a:lnTo>
                      <a:pt x="2160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rgbClr val="E01A28"/>
                </a:solidFill>
                <a:round/>
                <a:headEnd type="stealth" w="med" len="lg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7" name="Arc 122"/>
            <p:cNvSpPr>
              <a:spLocks/>
            </p:cNvSpPr>
            <p:nvPr/>
          </p:nvSpPr>
          <p:spPr bwMode="auto">
            <a:xfrm>
              <a:off x="2161" y="769"/>
              <a:ext cx="129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</a:path>
                <a:path w="21600" h="21600" stroke="0" extrusionOk="0">
                  <a:moveTo>
                    <a:pt x="0" y="21600"/>
                  </a:moveTo>
                  <a:cubicBezTo>
                    <a:pt x="0" y="9677"/>
                    <a:pt x="9660" y="9"/>
                    <a:pt x="21583" y="0"/>
                  </a:cubicBez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8" name="Arc 123"/>
            <p:cNvSpPr>
              <a:spLocks/>
            </p:cNvSpPr>
            <p:nvPr/>
          </p:nvSpPr>
          <p:spPr bwMode="auto">
            <a:xfrm>
              <a:off x="2353" y="960"/>
              <a:ext cx="1104" cy="3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</a:path>
                <a:path w="21600" h="21600" stroke="0" extrusionOk="0">
                  <a:moveTo>
                    <a:pt x="21600" y="21600"/>
                  </a:move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9" name="Arc 124"/>
            <p:cNvSpPr>
              <a:spLocks/>
            </p:cNvSpPr>
            <p:nvPr/>
          </p:nvSpPr>
          <p:spPr bwMode="auto">
            <a:xfrm>
              <a:off x="2594" y="960"/>
              <a:ext cx="718" cy="960"/>
            </a:xfrm>
            <a:custGeom>
              <a:avLst/>
              <a:gdLst>
                <a:gd name="T0" fmla="*/ 0 w 27602"/>
                <a:gd name="T1" fmla="*/ 0 h 21600"/>
                <a:gd name="T2" fmla="*/ 0 w 27602"/>
                <a:gd name="T3" fmla="*/ 0 h 21600"/>
                <a:gd name="T4" fmla="*/ 0 w 27602"/>
                <a:gd name="T5" fmla="*/ 0 h 21600"/>
                <a:gd name="T6" fmla="*/ 0 60000 65536"/>
                <a:gd name="T7" fmla="*/ 0 60000 65536"/>
                <a:gd name="T8" fmla="*/ 0 60000 65536"/>
                <a:gd name="T9" fmla="*/ 0 w 27602"/>
                <a:gd name="T10" fmla="*/ 0 h 21600"/>
                <a:gd name="T11" fmla="*/ 27602 w 2760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602" h="21600" fill="none" extrusionOk="0">
                  <a:moveTo>
                    <a:pt x="27602" y="20749"/>
                  </a:moveTo>
                  <a:cubicBezTo>
                    <a:pt x="25651" y="21313"/>
                    <a:pt x="23630" y="21599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</a:path>
                <a:path w="27602" h="21600" stroke="0" extrusionOk="0">
                  <a:moveTo>
                    <a:pt x="27602" y="20749"/>
                  </a:moveTo>
                  <a:cubicBezTo>
                    <a:pt x="25651" y="21313"/>
                    <a:pt x="23630" y="21599"/>
                    <a:pt x="21600" y="21600"/>
                  </a:cubicBezTo>
                  <a:cubicBezTo>
                    <a:pt x="9670" y="21600"/>
                    <a:pt x="0" y="11929"/>
                    <a:pt x="0" y="0"/>
                  </a:cubicBezTo>
                  <a:lnTo>
                    <a:pt x="21600" y="0"/>
                  </a:lnTo>
                  <a:lnTo>
                    <a:pt x="27602" y="20749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stealth" w="med" len="lg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0" name="Arc 125"/>
            <p:cNvSpPr>
              <a:spLocks/>
            </p:cNvSpPr>
            <p:nvPr/>
          </p:nvSpPr>
          <p:spPr bwMode="auto">
            <a:xfrm>
              <a:off x="2592" y="2017"/>
              <a:ext cx="864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rgbClr val="0021E8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91" name="Date Placeholder 4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D5C25E-8BED-4625-A0DA-EDFEDE633E3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6392" name="Slide Number Placeholder 4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5F3DC0-9247-4FB8-A759-D7DE65293249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6393" name="Footer Placeholder 4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58F761-77A7-443D-A444-F0EDC00341EC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61B23A-0C9F-4E8D-BF68-CD45692183B0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Record layout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Record = row in a table</a:t>
            </a:r>
          </a:p>
          <a:p>
            <a:pPr eaLnBrk="1" hangingPunct="1"/>
            <a:r>
              <a:rPr lang="en-US" altLang="en-US" smtClean="0"/>
              <a:t>Variable-format records</a:t>
            </a:r>
          </a:p>
          <a:p>
            <a:pPr lvl="1" eaLnBrk="1" hangingPunct="1"/>
            <a:r>
              <a:rPr lang="en-US" altLang="en-US" smtClean="0"/>
              <a:t>Rare in DBMS—table schema dictates the format</a:t>
            </a:r>
          </a:p>
          <a:p>
            <a:pPr lvl="1" eaLnBrk="1" hangingPunct="1"/>
            <a:r>
              <a:rPr lang="en-US" altLang="en-US" smtClean="0"/>
              <a:t>Relevant for semi-structured data such as XML</a:t>
            </a:r>
          </a:p>
          <a:p>
            <a:pPr eaLnBrk="1" hangingPunct="1"/>
            <a:r>
              <a:rPr lang="en-US" altLang="en-US" smtClean="0"/>
              <a:t>Focus on fixed-format records</a:t>
            </a:r>
          </a:p>
          <a:p>
            <a:pPr lvl="1" eaLnBrk="1" hangingPunct="1"/>
            <a:r>
              <a:rPr lang="en-US" altLang="en-US" smtClean="0"/>
              <a:t>With fixed-length fields only, or</a:t>
            </a:r>
          </a:p>
          <a:p>
            <a:pPr lvl="1" eaLnBrk="1" hangingPunct="1"/>
            <a:r>
              <a:rPr lang="en-US" altLang="en-US" smtClean="0"/>
              <a:t>With possible variable-length fields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Record Formats:  Fixed Length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3429000"/>
            <a:ext cx="8104188" cy="2438400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mtClean="0"/>
              <a:t>All field lengths and offsets are constant</a:t>
            </a:r>
          </a:p>
          <a:p>
            <a:pPr lvl="1" eaLnBrk="1" hangingPunct="1"/>
            <a:r>
              <a:rPr lang="en-US" altLang="en-US" smtClean="0"/>
              <a:t>Computed from schema, stored in the system catalog</a:t>
            </a:r>
          </a:p>
          <a:p>
            <a:pPr eaLnBrk="1" hangingPunct="1"/>
            <a:r>
              <a:rPr lang="en-US" altLang="en-US" smtClean="0"/>
              <a:t>Finding </a:t>
            </a:r>
            <a:r>
              <a:rPr lang="en-US" altLang="en-US" i="1" smtClean="0"/>
              <a:t>i’th </a:t>
            </a:r>
            <a:r>
              <a:rPr lang="en-US" altLang="en-US" smtClean="0"/>
              <a:t>field done via arithmetic.</a:t>
            </a:r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1835150" y="1490663"/>
            <a:ext cx="5245100" cy="749300"/>
            <a:chOff x="1156" y="1588"/>
            <a:chExt cx="3304" cy="472"/>
          </a:xfrm>
        </p:grpSpPr>
        <p:sp>
          <p:nvSpPr>
            <p:cNvPr id="18456" name="Rectangle 7"/>
            <p:cNvSpPr>
              <a:spLocks noChangeArrowheads="1"/>
            </p:cNvSpPr>
            <p:nvPr/>
          </p:nvSpPr>
          <p:spPr bwMode="auto">
            <a:xfrm>
              <a:off x="1156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7" name="Rectangle 8"/>
            <p:cNvSpPr>
              <a:spLocks noChangeArrowheads="1"/>
            </p:cNvSpPr>
            <p:nvPr/>
          </p:nvSpPr>
          <p:spPr bwMode="auto">
            <a:xfrm>
              <a:off x="2020" y="1588"/>
              <a:ext cx="85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8" name="Rectangle 9"/>
            <p:cNvSpPr>
              <a:spLocks noChangeArrowheads="1"/>
            </p:cNvSpPr>
            <p:nvPr/>
          </p:nvSpPr>
          <p:spPr bwMode="auto">
            <a:xfrm>
              <a:off x="2884" y="1588"/>
              <a:ext cx="1096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9" name="Rectangle 10"/>
            <p:cNvSpPr>
              <a:spLocks noChangeArrowheads="1"/>
            </p:cNvSpPr>
            <p:nvPr/>
          </p:nvSpPr>
          <p:spPr bwMode="auto">
            <a:xfrm>
              <a:off x="3988" y="1588"/>
              <a:ext cx="472" cy="472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439" name="Line 11"/>
          <p:cNvSpPr>
            <a:spLocks noChangeShapeType="1"/>
          </p:cNvSpPr>
          <p:nvPr/>
        </p:nvSpPr>
        <p:spPr bwMode="auto">
          <a:xfrm flipH="1" flipV="1">
            <a:off x="1828800" y="2246313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12"/>
          <p:cNvSpPr>
            <a:spLocks noChangeArrowheads="1"/>
          </p:cNvSpPr>
          <p:nvPr/>
        </p:nvSpPr>
        <p:spPr bwMode="auto">
          <a:xfrm>
            <a:off x="1430338" y="2833688"/>
            <a:ext cx="1838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CF0E30"/>
                </a:solidFill>
                <a:latin typeface="Book Antiqua" panose="02040602050305030304" pitchFamily="18" charset="0"/>
              </a:rPr>
              <a:t>Base address (B)</a:t>
            </a:r>
          </a:p>
        </p:txBody>
      </p:sp>
      <p:sp>
        <p:nvSpPr>
          <p:cNvPr id="18441" name="Rectangle 13"/>
          <p:cNvSpPr>
            <a:spLocks noChangeArrowheads="1"/>
          </p:cNvSpPr>
          <p:nvPr/>
        </p:nvSpPr>
        <p:spPr bwMode="auto">
          <a:xfrm>
            <a:off x="2266950" y="1622425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L1</a:t>
            </a:r>
          </a:p>
        </p:txBody>
      </p:sp>
      <p:sp>
        <p:nvSpPr>
          <p:cNvPr id="18442" name="Line 14"/>
          <p:cNvSpPr>
            <a:spLocks noChangeShapeType="1"/>
          </p:cNvSpPr>
          <p:nvPr/>
        </p:nvSpPr>
        <p:spPr bwMode="auto">
          <a:xfrm flipH="1">
            <a:off x="1828800" y="1865313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5"/>
          <p:cNvSpPr>
            <a:spLocks noChangeShapeType="1"/>
          </p:cNvSpPr>
          <p:nvPr/>
        </p:nvSpPr>
        <p:spPr bwMode="auto">
          <a:xfrm>
            <a:off x="2743200" y="1865313"/>
            <a:ext cx="4572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Rectangle 16"/>
          <p:cNvSpPr>
            <a:spLocks noChangeArrowheads="1"/>
          </p:cNvSpPr>
          <p:nvPr/>
        </p:nvSpPr>
        <p:spPr bwMode="auto">
          <a:xfrm>
            <a:off x="3562350" y="1622425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L2</a:t>
            </a:r>
          </a:p>
        </p:txBody>
      </p:sp>
      <p:sp>
        <p:nvSpPr>
          <p:cNvPr id="18445" name="Rectangle 17"/>
          <p:cNvSpPr>
            <a:spLocks noChangeArrowheads="1"/>
          </p:cNvSpPr>
          <p:nvPr/>
        </p:nvSpPr>
        <p:spPr bwMode="auto">
          <a:xfrm>
            <a:off x="5086350" y="1620838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L3</a:t>
            </a:r>
          </a:p>
        </p:txBody>
      </p:sp>
      <p:sp>
        <p:nvSpPr>
          <p:cNvPr id="18446" name="Rectangle 18"/>
          <p:cNvSpPr>
            <a:spLocks noChangeArrowheads="1"/>
          </p:cNvSpPr>
          <p:nvPr/>
        </p:nvSpPr>
        <p:spPr bwMode="auto">
          <a:xfrm>
            <a:off x="6381750" y="1620838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L4</a:t>
            </a:r>
          </a:p>
        </p:txBody>
      </p:sp>
      <p:sp>
        <p:nvSpPr>
          <p:cNvPr id="18447" name="Rectangle 19"/>
          <p:cNvSpPr>
            <a:spLocks noChangeArrowheads="1"/>
          </p:cNvSpPr>
          <p:nvPr/>
        </p:nvSpPr>
        <p:spPr bwMode="auto">
          <a:xfrm>
            <a:off x="2343150" y="1012825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F1</a:t>
            </a:r>
          </a:p>
        </p:txBody>
      </p:sp>
      <p:sp>
        <p:nvSpPr>
          <p:cNvPr id="18448" name="Rectangle 20"/>
          <p:cNvSpPr>
            <a:spLocks noChangeArrowheads="1"/>
          </p:cNvSpPr>
          <p:nvPr/>
        </p:nvSpPr>
        <p:spPr bwMode="auto">
          <a:xfrm>
            <a:off x="3562350" y="1012825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F2</a:t>
            </a:r>
          </a:p>
        </p:txBody>
      </p:sp>
      <p:sp>
        <p:nvSpPr>
          <p:cNvPr id="18449" name="Rectangle 21"/>
          <p:cNvSpPr>
            <a:spLocks noChangeArrowheads="1"/>
          </p:cNvSpPr>
          <p:nvPr/>
        </p:nvSpPr>
        <p:spPr bwMode="auto">
          <a:xfrm>
            <a:off x="5086350" y="1011238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F3</a:t>
            </a:r>
          </a:p>
        </p:txBody>
      </p:sp>
      <p:sp>
        <p:nvSpPr>
          <p:cNvPr id="18450" name="Rectangle 22"/>
          <p:cNvSpPr>
            <a:spLocks noChangeArrowheads="1"/>
          </p:cNvSpPr>
          <p:nvPr/>
        </p:nvSpPr>
        <p:spPr bwMode="auto">
          <a:xfrm>
            <a:off x="6381750" y="1011238"/>
            <a:ext cx="54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Courier New" panose="02070309020205020404" pitchFamily="49" charset="0"/>
              </a:rPr>
              <a:t>F4</a:t>
            </a:r>
          </a:p>
        </p:txBody>
      </p:sp>
      <p:sp>
        <p:nvSpPr>
          <p:cNvPr id="18451" name="Line 23"/>
          <p:cNvSpPr>
            <a:spLocks noChangeShapeType="1"/>
          </p:cNvSpPr>
          <p:nvPr/>
        </p:nvSpPr>
        <p:spPr bwMode="auto">
          <a:xfrm flipH="1" flipV="1">
            <a:off x="4572000" y="2246313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2" name="Rectangle 24"/>
          <p:cNvSpPr>
            <a:spLocks noChangeArrowheads="1"/>
          </p:cNvSpPr>
          <p:nvPr/>
        </p:nvSpPr>
        <p:spPr bwMode="auto">
          <a:xfrm>
            <a:off x="4021138" y="2832100"/>
            <a:ext cx="2212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CF0E30"/>
                </a:solidFill>
                <a:latin typeface="Book Antiqua" panose="02040602050305030304" pitchFamily="18" charset="0"/>
              </a:rPr>
              <a:t>Address = B+L1+L2</a:t>
            </a:r>
          </a:p>
        </p:txBody>
      </p:sp>
      <p:sp>
        <p:nvSpPr>
          <p:cNvPr id="18453" name="Date Placeholder 26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EE807B-20A9-4A18-9E1D-6F6A22CCC29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8454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B434DF0-20CA-4DDE-B115-2A9FABED0BD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8455" name="Footer Placeholder 28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5AEAAC5-E2B0-4BD9-8415-CD681EC00EC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18FC577-524C-44D4-887A-BC02659A80F5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Fixed-length fields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610600" cy="2103438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Example: </a:t>
            </a:r>
            <a:r>
              <a:rPr lang="en-US" altLang="en-US" sz="2000" smtClean="0">
                <a:latin typeface="LettrGoth12 BT" pitchFamily="49" charset="0"/>
              </a:rPr>
              <a:t>CREATE TABLE Student(SID INT, name CHAR(20), age INT, GPA FLOAT);</a:t>
            </a:r>
            <a:endParaRPr lang="en-US" altLang="en-US" smtClean="0">
              <a:latin typeface="LettrGoth12 BT" pitchFamily="49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35050" y="1828800"/>
            <a:ext cx="6581775" cy="909638"/>
            <a:chOff x="652" y="2163"/>
            <a:chExt cx="4146" cy="573"/>
          </a:xfrm>
        </p:grpSpPr>
        <p:sp>
          <p:nvSpPr>
            <p:cNvPr id="19465" name="Rectangle 5"/>
            <p:cNvSpPr>
              <a:spLocks noChangeArrowheads="1"/>
            </p:cNvSpPr>
            <p:nvPr/>
          </p:nvSpPr>
          <p:spPr bwMode="auto">
            <a:xfrm>
              <a:off x="768" y="2448"/>
              <a:ext cx="432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2"/>
                  </a:solidFill>
                  <a:latin typeface="LettrGoth12 BT" pitchFamily="49" charset="0"/>
                </a:rPr>
                <a:t>142</a:t>
              </a:r>
            </a:p>
          </p:txBody>
        </p:sp>
        <p:sp>
          <p:nvSpPr>
            <p:cNvPr id="19466" name="Text Box 6"/>
            <p:cNvSpPr txBox="1">
              <a:spLocks noChangeArrowheads="1"/>
            </p:cNvSpPr>
            <p:nvPr/>
          </p:nvSpPr>
          <p:spPr bwMode="auto">
            <a:xfrm>
              <a:off x="652" y="2163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0</a:t>
              </a:r>
            </a:p>
          </p:txBody>
        </p:sp>
        <p:sp>
          <p:nvSpPr>
            <p:cNvPr id="19467" name="Text Box 7"/>
            <p:cNvSpPr txBox="1">
              <a:spLocks noChangeArrowheads="1"/>
            </p:cNvSpPr>
            <p:nvPr/>
          </p:nvSpPr>
          <p:spPr bwMode="auto">
            <a:xfrm>
              <a:off x="1084" y="2163"/>
              <a:ext cx="2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4</a:t>
              </a:r>
            </a:p>
          </p:txBody>
        </p:sp>
        <p:sp>
          <p:nvSpPr>
            <p:cNvPr id="19468" name="Rectangle 8"/>
            <p:cNvSpPr>
              <a:spLocks noChangeArrowheads="1"/>
            </p:cNvSpPr>
            <p:nvPr/>
          </p:nvSpPr>
          <p:spPr bwMode="auto">
            <a:xfrm>
              <a:off x="1200" y="2448"/>
              <a:ext cx="2160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2"/>
                  </a:solidFill>
                  <a:latin typeface="LettrGoth12 BT" pitchFamily="49" charset="0"/>
                </a:rPr>
                <a:t>Bart</a:t>
              </a:r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 </a:t>
              </a: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(padded with space)</a:t>
              </a:r>
            </a:p>
          </p:txBody>
        </p:sp>
        <p:sp>
          <p:nvSpPr>
            <p:cNvPr id="19469" name="Text Box 9"/>
            <p:cNvSpPr txBox="1">
              <a:spLocks noChangeArrowheads="1"/>
            </p:cNvSpPr>
            <p:nvPr/>
          </p:nvSpPr>
          <p:spPr bwMode="auto">
            <a:xfrm>
              <a:off x="3196" y="2163"/>
              <a:ext cx="3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24</a:t>
              </a:r>
            </a:p>
          </p:txBody>
        </p:sp>
        <p:sp>
          <p:nvSpPr>
            <p:cNvPr id="19470" name="Rectangle 10"/>
            <p:cNvSpPr>
              <a:spLocks noChangeArrowheads="1"/>
            </p:cNvSpPr>
            <p:nvPr/>
          </p:nvSpPr>
          <p:spPr bwMode="auto">
            <a:xfrm>
              <a:off x="3360" y="2448"/>
              <a:ext cx="432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2"/>
                  </a:solidFill>
                  <a:latin typeface="LettrGoth12 BT" pitchFamily="49" charset="0"/>
                </a:rPr>
                <a:t>10</a:t>
              </a:r>
            </a:p>
          </p:txBody>
        </p:sp>
        <p:sp>
          <p:nvSpPr>
            <p:cNvPr id="19471" name="Rectangle 11"/>
            <p:cNvSpPr>
              <a:spLocks noChangeArrowheads="1"/>
            </p:cNvSpPr>
            <p:nvPr/>
          </p:nvSpPr>
          <p:spPr bwMode="auto">
            <a:xfrm>
              <a:off x="3792" y="2448"/>
              <a:ext cx="864" cy="288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2"/>
                  </a:solidFill>
                  <a:latin typeface="LettrGoth12 BT" pitchFamily="49" charset="0"/>
                </a:rPr>
                <a:t>2.3</a:t>
              </a:r>
            </a:p>
          </p:txBody>
        </p:sp>
        <p:sp>
          <p:nvSpPr>
            <p:cNvPr id="19472" name="Text Box 12"/>
            <p:cNvSpPr txBox="1">
              <a:spLocks noChangeArrowheads="1"/>
            </p:cNvSpPr>
            <p:nvPr/>
          </p:nvSpPr>
          <p:spPr bwMode="auto">
            <a:xfrm>
              <a:off x="3628" y="2163"/>
              <a:ext cx="3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28</a:t>
              </a:r>
            </a:p>
          </p:txBody>
        </p:sp>
        <p:sp>
          <p:nvSpPr>
            <p:cNvPr id="19473" name="Text Box 13"/>
            <p:cNvSpPr txBox="1">
              <a:spLocks noChangeArrowheads="1"/>
            </p:cNvSpPr>
            <p:nvPr/>
          </p:nvSpPr>
          <p:spPr bwMode="auto">
            <a:xfrm>
              <a:off x="4492" y="2163"/>
              <a:ext cx="3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36</a:t>
              </a:r>
            </a:p>
          </p:txBody>
        </p:sp>
      </p:grpSp>
      <p:sp>
        <p:nvSpPr>
          <p:cNvPr id="899086" name="Rectangle 14"/>
          <p:cNvSpPr>
            <a:spLocks noChangeArrowheads="1"/>
          </p:cNvSpPr>
          <p:nvPr/>
        </p:nvSpPr>
        <p:spPr bwMode="auto">
          <a:xfrm>
            <a:off x="228600" y="3048000"/>
            <a:ext cx="8686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92150" indent="-347663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Watch out for alignment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May need to pad; reorder columns if that helps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What about </a:t>
            </a:r>
            <a:r>
              <a:rPr lang="en-US" altLang="en-US" sz="2800">
                <a:solidFill>
                  <a:schemeClr val="tx1"/>
                </a:solidFill>
                <a:latin typeface="LettrGoth12 BT" pitchFamily="49" charset="0"/>
              </a:rPr>
              <a:t>NULL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?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600">
                <a:solidFill>
                  <a:schemeClr val="tx1"/>
                </a:solidFill>
                <a:latin typeface="Times New Roman" panose="02020603050405020304" pitchFamily="18" charset="0"/>
              </a:rPr>
              <a:t>Add a bitmap at the beginning of the record</a:t>
            </a:r>
            <a:endParaRPr lang="en-US" altLang="en-US" sz="2600">
              <a:solidFill>
                <a:schemeClr val="tx1"/>
              </a:solidFill>
              <a:latin typeface="LettrGoth12 BT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9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9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9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90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9086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Record Formats: Variable Length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2738" y="1144588"/>
            <a:ext cx="8358187" cy="706437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en-US" sz="2400" smtClean="0"/>
              <a:t>Two alternative formats (# fields is fixed):</a:t>
            </a:r>
          </a:p>
        </p:txBody>
      </p:sp>
      <p:sp>
        <p:nvSpPr>
          <p:cNvPr id="987142" name="Rectangle 6"/>
          <p:cNvSpPr>
            <a:spLocks noChangeArrowheads="1"/>
          </p:cNvSpPr>
          <p:nvPr/>
        </p:nvSpPr>
        <p:spPr bwMode="auto">
          <a:xfrm>
            <a:off x="517525" y="5622925"/>
            <a:ext cx="8318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Monotype Sorts" pitchFamily="-32" charset="2"/>
              <a:buChar char="*"/>
            </a:pPr>
            <a:r>
              <a:rPr lang="en-US" altLang="en-US" sz="2400">
                <a:solidFill>
                  <a:schemeClr val="tx1"/>
                </a:solidFill>
                <a:latin typeface="Book Antiqua" panose="02040602050305030304" pitchFamily="18" charset="0"/>
              </a:rPr>
              <a:t> Second offers direct access to i’th field, efficient storage </a:t>
            </a:r>
          </a:p>
          <a:p>
            <a:r>
              <a:rPr lang="en-US" altLang="en-US" sz="2400">
                <a:solidFill>
                  <a:schemeClr val="tx1"/>
                </a:solidFill>
                <a:latin typeface="Book Antiqua" panose="02040602050305030304" pitchFamily="18" charset="0"/>
              </a:rPr>
              <a:t>of </a:t>
            </a:r>
            <a:r>
              <a:rPr lang="en-US" altLang="en-US" sz="2400" i="1" u="sng">
                <a:solidFill>
                  <a:schemeClr val="accent2"/>
                </a:solidFill>
                <a:latin typeface="Book Antiqua" panose="02040602050305030304" pitchFamily="18" charset="0"/>
              </a:rPr>
              <a:t>nulls</a:t>
            </a:r>
            <a:r>
              <a:rPr lang="en-US" altLang="en-US" sz="2400">
                <a:solidFill>
                  <a:schemeClr val="accent2"/>
                </a:solidFill>
                <a:latin typeface="Book Antiqua" panose="02040602050305030304" pitchFamily="18" charset="0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Book Antiqua" panose="02040602050305030304" pitchFamily="18" charset="0"/>
              </a:rPr>
              <a:t>(special </a:t>
            </a:r>
            <a:r>
              <a:rPr lang="en-US" altLang="en-US" sz="2400" i="1">
                <a:solidFill>
                  <a:schemeClr val="tx1"/>
                </a:solidFill>
                <a:latin typeface="Book Antiqua" panose="02040602050305030304" pitchFamily="18" charset="0"/>
              </a:rPr>
              <a:t>don’t know </a:t>
            </a:r>
            <a:r>
              <a:rPr lang="en-US" altLang="en-US" sz="2400">
                <a:solidFill>
                  <a:schemeClr val="tx1"/>
                </a:solidFill>
                <a:latin typeface="Book Antiqua" panose="02040602050305030304" pitchFamily="18" charset="0"/>
              </a:rPr>
              <a:t>value); small directory overhead.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1600200" y="2362200"/>
            <a:ext cx="9906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597150" y="2368550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978150" y="2368550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0490" name="Group 10"/>
          <p:cNvGrpSpPr>
            <a:grpSpLocks/>
          </p:cNvGrpSpPr>
          <p:nvPr/>
        </p:nvGrpSpPr>
        <p:grpSpPr bwMode="auto">
          <a:xfrm>
            <a:off x="3968750" y="2368550"/>
            <a:ext cx="1358900" cy="596900"/>
            <a:chOff x="2500" y="1492"/>
            <a:chExt cx="856" cy="376"/>
          </a:xfrm>
        </p:grpSpPr>
        <p:sp>
          <p:nvSpPr>
            <p:cNvPr id="20522" name="Rectangle 11"/>
            <p:cNvSpPr>
              <a:spLocks noChangeArrowheads="1"/>
            </p:cNvSpPr>
            <p:nvPr/>
          </p:nvSpPr>
          <p:spPr bwMode="auto">
            <a:xfrm>
              <a:off x="2500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23" name="Rectangle 12"/>
            <p:cNvSpPr>
              <a:spLocks noChangeArrowheads="1"/>
            </p:cNvSpPr>
            <p:nvPr/>
          </p:nvSpPr>
          <p:spPr bwMode="auto">
            <a:xfrm>
              <a:off x="2740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491" name="Group 13"/>
          <p:cNvGrpSpPr>
            <a:grpSpLocks/>
          </p:cNvGrpSpPr>
          <p:nvPr/>
        </p:nvGrpSpPr>
        <p:grpSpPr bwMode="auto">
          <a:xfrm>
            <a:off x="5340350" y="2368550"/>
            <a:ext cx="1358900" cy="596900"/>
            <a:chOff x="3364" y="1492"/>
            <a:chExt cx="856" cy="376"/>
          </a:xfrm>
        </p:grpSpPr>
        <p:sp>
          <p:nvSpPr>
            <p:cNvPr id="20520" name="Rectangle 14"/>
            <p:cNvSpPr>
              <a:spLocks noChangeArrowheads="1"/>
            </p:cNvSpPr>
            <p:nvPr/>
          </p:nvSpPr>
          <p:spPr bwMode="auto">
            <a:xfrm>
              <a:off x="3364" y="1492"/>
              <a:ext cx="232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521" name="Rectangle 15"/>
            <p:cNvSpPr>
              <a:spLocks noChangeArrowheads="1"/>
            </p:cNvSpPr>
            <p:nvPr/>
          </p:nvSpPr>
          <p:spPr bwMode="auto">
            <a:xfrm>
              <a:off x="3604" y="1492"/>
              <a:ext cx="616" cy="376"/>
            </a:xfrm>
            <a:prstGeom prst="rect">
              <a:avLst/>
            </a:prstGeom>
            <a:noFill/>
            <a:ln w="12700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0492" name="Rectangle 16"/>
          <p:cNvSpPr>
            <a:spLocks noChangeArrowheads="1"/>
          </p:cNvSpPr>
          <p:nvPr/>
        </p:nvSpPr>
        <p:spPr bwMode="auto">
          <a:xfrm>
            <a:off x="2647950" y="24717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$</a:t>
            </a:r>
          </a:p>
        </p:txBody>
      </p:sp>
      <p:sp>
        <p:nvSpPr>
          <p:cNvPr id="20493" name="Rectangle 17"/>
          <p:cNvSpPr>
            <a:spLocks noChangeArrowheads="1"/>
          </p:cNvSpPr>
          <p:nvPr/>
        </p:nvSpPr>
        <p:spPr bwMode="auto">
          <a:xfrm>
            <a:off x="4019550" y="247173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$</a:t>
            </a:r>
          </a:p>
        </p:txBody>
      </p:sp>
      <p:sp>
        <p:nvSpPr>
          <p:cNvPr id="20494" name="Rectangle 18"/>
          <p:cNvSpPr>
            <a:spLocks noChangeArrowheads="1"/>
          </p:cNvSpPr>
          <p:nvPr/>
        </p:nvSpPr>
        <p:spPr bwMode="auto">
          <a:xfrm>
            <a:off x="5391150" y="24701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$</a:t>
            </a:r>
          </a:p>
        </p:txBody>
      </p:sp>
      <p:sp>
        <p:nvSpPr>
          <p:cNvPr id="20495" name="Rectangle 19"/>
          <p:cNvSpPr>
            <a:spLocks noChangeArrowheads="1"/>
          </p:cNvSpPr>
          <p:nvPr/>
        </p:nvSpPr>
        <p:spPr bwMode="auto">
          <a:xfrm>
            <a:off x="6711950" y="2368550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6" name="Rectangle 20"/>
          <p:cNvSpPr>
            <a:spLocks noChangeArrowheads="1"/>
          </p:cNvSpPr>
          <p:nvPr/>
        </p:nvSpPr>
        <p:spPr bwMode="auto">
          <a:xfrm>
            <a:off x="6762750" y="24701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$</a:t>
            </a:r>
          </a:p>
        </p:txBody>
      </p:sp>
      <p:sp>
        <p:nvSpPr>
          <p:cNvPr id="20497" name="Rectangle 21"/>
          <p:cNvSpPr>
            <a:spLocks noChangeArrowheads="1"/>
          </p:cNvSpPr>
          <p:nvPr/>
        </p:nvSpPr>
        <p:spPr bwMode="auto">
          <a:xfrm>
            <a:off x="2114550" y="2955925"/>
            <a:ext cx="5089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Fields Delimited by Special Symbols</a:t>
            </a:r>
          </a:p>
        </p:txBody>
      </p:sp>
      <p:sp>
        <p:nvSpPr>
          <p:cNvPr id="20498" name="Rectangle 22"/>
          <p:cNvSpPr>
            <a:spLocks noChangeArrowheads="1"/>
          </p:cNvSpPr>
          <p:nvPr/>
        </p:nvSpPr>
        <p:spPr bwMode="auto">
          <a:xfrm>
            <a:off x="1828800" y="2057400"/>
            <a:ext cx="452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F1                    F2                   F3                    F4</a:t>
            </a:r>
          </a:p>
        </p:txBody>
      </p:sp>
      <p:sp>
        <p:nvSpPr>
          <p:cNvPr id="20499" name="Rectangle 23"/>
          <p:cNvSpPr>
            <a:spLocks noChangeArrowheads="1"/>
          </p:cNvSpPr>
          <p:nvPr/>
        </p:nvSpPr>
        <p:spPr bwMode="auto">
          <a:xfrm>
            <a:off x="3411538" y="3635375"/>
            <a:ext cx="337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F1             F2             F3             F4</a:t>
            </a:r>
          </a:p>
        </p:txBody>
      </p:sp>
      <p:sp>
        <p:nvSpPr>
          <p:cNvPr id="20500" name="Rectangle 24"/>
          <p:cNvSpPr>
            <a:spLocks noChangeArrowheads="1"/>
          </p:cNvSpPr>
          <p:nvPr/>
        </p:nvSpPr>
        <p:spPr bwMode="auto">
          <a:xfrm>
            <a:off x="1606550" y="3968750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1" name="Rectangle 25"/>
          <p:cNvSpPr>
            <a:spLocks noChangeArrowheads="1"/>
          </p:cNvSpPr>
          <p:nvPr/>
        </p:nvSpPr>
        <p:spPr bwMode="auto">
          <a:xfrm>
            <a:off x="1987550" y="3968750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2" name="Rectangle 26"/>
          <p:cNvSpPr>
            <a:spLocks noChangeArrowheads="1"/>
          </p:cNvSpPr>
          <p:nvPr/>
        </p:nvSpPr>
        <p:spPr bwMode="auto">
          <a:xfrm>
            <a:off x="2368550" y="3968750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3" name="Rectangle 27"/>
          <p:cNvSpPr>
            <a:spLocks noChangeArrowheads="1"/>
          </p:cNvSpPr>
          <p:nvPr/>
        </p:nvSpPr>
        <p:spPr bwMode="auto">
          <a:xfrm>
            <a:off x="2749550" y="3968750"/>
            <a:ext cx="3683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4" name="Rectangle 28"/>
          <p:cNvSpPr>
            <a:spLocks noChangeArrowheads="1"/>
          </p:cNvSpPr>
          <p:nvPr/>
        </p:nvSpPr>
        <p:spPr bwMode="auto">
          <a:xfrm>
            <a:off x="3130550" y="3968750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5" name="Rectangle 29"/>
          <p:cNvSpPr>
            <a:spLocks noChangeArrowheads="1"/>
          </p:cNvSpPr>
          <p:nvPr/>
        </p:nvSpPr>
        <p:spPr bwMode="auto">
          <a:xfrm>
            <a:off x="4121150" y="3968750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6" name="Rectangle 30"/>
          <p:cNvSpPr>
            <a:spLocks noChangeArrowheads="1"/>
          </p:cNvSpPr>
          <p:nvPr/>
        </p:nvSpPr>
        <p:spPr bwMode="auto">
          <a:xfrm>
            <a:off x="5111750" y="3968750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7" name="Rectangle 31"/>
          <p:cNvSpPr>
            <a:spLocks noChangeArrowheads="1"/>
          </p:cNvSpPr>
          <p:nvPr/>
        </p:nvSpPr>
        <p:spPr bwMode="auto">
          <a:xfrm>
            <a:off x="6102350" y="3968750"/>
            <a:ext cx="977900" cy="596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08" name="Rectangle 32"/>
          <p:cNvSpPr>
            <a:spLocks noChangeArrowheads="1"/>
          </p:cNvSpPr>
          <p:nvPr/>
        </p:nvSpPr>
        <p:spPr bwMode="auto">
          <a:xfrm>
            <a:off x="2573338" y="5168900"/>
            <a:ext cx="31067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  <a:latin typeface="Book Antiqua" panose="02040602050305030304" pitchFamily="18" charset="0"/>
              </a:rPr>
              <a:t>Array of Field Offsets</a:t>
            </a:r>
          </a:p>
        </p:txBody>
      </p:sp>
      <p:cxnSp>
        <p:nvCxnSpPr>
          <p:cNvPr id="20509" name="AutoShape 33"/>
          <p:cNvCxnSpPr>
            <a:cxnSpLocks noChangeShapeType="1"/>
          </p:cNvCxnSpPr>
          <p:nvPr/>
        </p:nvCxnSpPr>
        <p:spPr bwMode="auto">
          <a:xfrm rot="5400000" flipH="1" flipV="1">
            <a:off x="2422525" y="3635375"/>
            <a:ext cx="76200" cy="1339850"/>
          </a:xfrm>
          <a:prstGeom prst="curvedConnector4">
            <a:avLst>
              <a:gd name="adj1" fmla="val 699995"/>
              <a:gd name="adj2" fmla="val 51421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0" name="AutoShape 34"/>
          <p:cNvCxnSpPr>
            <a:cxnSpLocks noChangeShapeType="1"/>
          </p:cNvCxnSpPr>
          <p:nvPr/>
        </p:nvCxnSpPr>
        <p:spPr bwMode="auto">
          <a:xfrm rot="5400000" flipH="1" flipV="1">
            <a:off x="3070225" y="3292475"/>
            <a:ext cx="76200" cy="2025650"/>
          </a:xfrm>
          <a:prstGeom prst="curvedConnector4">
            <a:avLst>
              <a:gd name="adj1" fmla="val -300000"/>
              <a:gd name="adj2" fmla="val 5094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1" name="AutoShape 35"/>
          <p:cNvCxnSpPr>
            <a:cxnSpLocks noChangeShapeType="1"/>
          </p:cNvCxnSpPr>
          <p:nvPr/>
        </p:nvCxnSpPr>
        <p:spPr bwMode="auto">
          <a:xfrm rot="5400000" flipH="1" flipV="1">
            <a:off x="3786188" y="3006725"/>
            <a:ext cx="65088" cy="2586037"/>
          </a:xfrm>
          <a:prstGeom prst="curvedConnector4">
            <a:avLst>
              <a:gd name="adj1" fmla="val -368292"/>
              <a:gd name="adj2" fmla="val 51259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2" name="AutoShape 36"/>
          <p:cNvCxnSpPr>
            <a:cxnSpLocks noChangeShapeType="1"/>
          </p:cNvCxnSpPr>
          <p:nvPr/>
        </p:nvCxnSpPr>
        <p:spPr bwMode="auto">
          <a:xfrm rot="5400000" flipH="1" flipV="1">
            <a:off x="4473575" y="2727325"/>
            <a:ext cx="76200" cy="3155950"/>
          </a:xfrm>
          <a:prstGeom prst="curvedConnector4">
            <a:avLst>
              <a:gd name="adj1" fmla="val -591667"/>
              <a:gd name="adj2" fmla="val 7706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13" name="Oval 37"/>
          <p:cNvSpPr>
            <a:spLocks noChangeArrowheads="1"/>
          </p:cNvSpPr>
          <p:nvPr/>
        </p:nvSpPr>
        <p:spPr bwMode="auto">
          <a:xfrm>
            <a:off x="1752600" y="4267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4" name="Oval 38"/>
          <p:cNvSpPr>
            <a:spLocks noChangeArrowheads="1"/>
          </p:cNvSpPr>
          <p:nvPr/>
        </p:nvSpPr>
        <p:spPr bwMode="auto">
          <a:xfrm>
            <a:off x="2057400" y="4267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5" name="Oval 39"/>
          <p:cNvSpPr>
            <a:spLocks noChangeArrowheads="1"/>
          </p:cNvSpPr>
          <p:nvPr/>
        </p:nvSpPr>
        <p:spPr bwMode="auto">
          <a:xfrm>
            <a:off x="2514600" y="4267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6" name="Oval 40"/>
          <p:cNvSpPr>
            <a:spLocks noChangeArrowheads="1"/>
          </p:cNvSpPr>
          <p:nvPr/>
        </p:nvSpPr>
        <p:spPr bwMode="auto">
          <a:xfrm>
            <a:off x="2895600" y="4267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7" name="Date Placeholder 4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75AF393-4590-4407-986F-1D056434EC3A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0518" name="Slide Number Placeholder 4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650AE9-CD2D-4373-98BD-E74B6E769D57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0519" name="Footer Placeholder 4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714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A447A4-B63C-4448-948F-AE2B890B1FE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47FFE1-7F1E-4802-91CB-A2FCADBDECE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LOB fields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</a:t>
            </a:r>
            <a:r>
              <a:rPr lang="en-US" altLang="en-US" sz="2000" smtClean="0">
                <a:latin typeface="LettrGoth12 BT" pitchFamily="49" charset="0"/>
              </a:rPr>
              <a:t>CREATE TABLE Student(SID INT, name CHAR(20), age INT, GPA FLOAT, picture </a:t>
            </a:r>
            <a:r>
              <a:rPr lang="en-US" altLang="en-US" sz="2000" smtClean="0">
                <a:solidFill>
                  <a:schemeClr val="tx2"/>
                </a:solidFill>
                <a:latin typeface="LettrGoth12 BT" pitchFamily="49" charset="0"/>
              </a:rPr>
              <a:t>BLOB(32000)</a:t>
            </a:r>
            <a:r>
              <a:rPr lang="en-US" altLang="en-US" sz="2000" smtClean="0">
                <a:latin typeface="LettrGoth12 BT" pitchFamily="49" charset="0"/>
              </a:rPr>
              <a:t>);</a:t>
            </a:r>
          </a:p>
          <a:p>
            <a:pPr eaLnBrk="1" hangingPunct="1"/>
            <a:r>
              <a:rPr lang="en-US" altLang="en-US" smtClean="0"/>
              <a:t>Student records get “de-clustered”</a:t>
            </a:r>
          </a:p>
          <a:p>
            <a:pPr lvl="1" eaLnBrk="1" hangingPunct="1"/>
            <a:r>
              <a:rPr lang="en-US" altLang="en-US" smtClean="0"/>
              <a:t>Bad because most queries do not involve </a:t>
            </a:r>
            <a:r>
              <a:rPr lang="en-US" altLang="en-US" smtClean="0">
                <a:latin typeface="LettrGoth12 BT" pitchFamily="49" charset="0"/>
              </a:rPr>
              <a:t>picture</a:t>
            </a:r>
          </a:p>
          <a:p>
            <a:pPr eaLnBrk="1" hangingPunct="1"/>
            <a:r>
              <a:rPr lang="en-US" altLang="en-US" smtClean="0"/>
              <a:t>Decomposition (automatically done by DBMS and transparent to the user)</a:t>
            </a:r>
          </a:p>
          <a:p>
            <a:pPr lvl="1" eaLnBrk="1" hangingPunct="1"/>
            <a:r>
              <a:rPr lang="en-US" altLang="en-US" i="1" smtClean="0"/>
              <a:t>Student</a:t>
            </a:r>
            <a:r>
              <a:rPr lang="en-US" altLang="en-US" smtClean="0"/>
              <a:t>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name</a:t>
            </a:r>
            <a:r>
              <a:rPr lang="en-US" altLang="en-US" smtClean="0"/>
              <a:t>, </a:t>
            </a:r>
            <a:r>
              <a:rPr lang="en-US" altLang="en-US" i="1" smtClean="0"/>
              <a:t>age</a:t>
            </a:r>
            <a:r>
              <a:rPr lang="en-US" altLang="en-US" smtClean="0"/>
              <a:t>, </a:t>
            </a:r>
            <a:r>
              <a:rPr lang="en-US" altLang="en-US" i="1" smtClean="0"/>
              <a:t>GPA</a:t>
            </a:r>
            <a:r>
              <a:rPr lang="en-US" altLang="en-US" smtClean="0"/>
              <a:t>)</a:t>
            </a:r>
          </a:p>
          <a:p>
            <a:pPr lvl="1" eaLnBrk="1" hangingPunct="1"/>
            <a:r>
              <a:rPr lang="en-US" altLang="en-US" i="1" smtClean="0"/>
              <a:t>StudentPicture</a:t>
            </a:r>
            <a:r>
              <a:rPr lang="en-US" altLang="en-US" smtClean="0"/>
              <a:t>(</a:t>
            </a:r>
            <a:r>
              <a:rPr lang="en-US" altLang="en-US" i="1" u="sng" smtClean="0"/>
              <a:t>SID</a:t>
            </a:r>
            <a:r>
              <a:rPr lang="en-US" altLang="en-US" smtClean="0"/>
              <a:t>, </a:t>
            </a:r>
            <a:r>
              <a:rPr lang="en-US" altLang="en-US" i="1" smtClean="0"/>
              <a:t>picture</a:t>
            </a:r>
            <a:r>
              <a:rPr lang="en-US" altLang="en-US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8D7CD66-A473-406C-A2A3-239CFE894D08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781583-A57E-45BE-AA78-1B9DA1B26C6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It’s all about disks!</a:t>
            </a:r>
          </a:p>
          <a:p>
            <a:pPr lvl="1" eaLnBrk="1" hangingPunct="1"/>
            <a:r>
              <a:rPr lang="en-US" altLang="en-US" smtClean="0"/>
              <a:t>That’s why we always draw databases as </a:t>
            </a:r>
          </a:p>
          <a:p>
            <a:pPr lvl="1" eaLnBrk="1" hangingPunct="1"/>
            <a:r>
              <a:rPr lang="en-US" altLang="en-US" smtClean="0"/>
              <a:t>And why the single most important metric in database processing is the number of disk I/O’s performed</a:t>
            </a:r>
          </a:p>
          <a:p>
            <a:pPr eaLnBrk="1" hangingPunct="1"/>
            <a:r>
              <a:rPr lang="en-US" altLang="en-US" smtClean="0"/>
              <a:t>Storing data on a disk</a:t>
            </a:r>
          </a:p>
          <a:p>
            <a:pPr lvl="1" eaLnBrk="1" hangingPunct="1"/>
            <a:r>
              <a:rPr lang="en-US" altLang="en-US" smtClean="0"/>
              <a:t>Record layout</a:t>
            </a:r>
          </a:p>
          <a:p>
            <a:pPr lvl="1" eaLnBrk="1" hangingPunct="1"/>
            <a:r>
              <a:rPr lang="en-US" altLang="en-US" smtClean="0"/>
              <a:t>Block layout</a:t>
            </a:r>
          </a:p>
        </p:txBody>
      </p:sp>
      <p:sp>
        <p:nvSpPr>
          <p:cNvPr id="4103" name="AutoShape 4"/>
          <p:cNvSpPr>
            <a:spLocks noChangeArrowheads="1"/>
          </p:cNvSpPr>
          <p:nvPr/>
        </p:nvSpPr>
        <p:spPr bwMode="auto">
          <a:xfrm>
            <a:off x="7086600" y="1295400"/>
            <a:ext cx="685800" cy="609600"/>
          </a:xfrm>
          <a:prstGeom prst="can">
            <a:avLst>
              <a:gd name="adj" fmla="val 25000"/>
            </a:avLst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6AB245-7363-4E13-93D3-8F93EFB74D9C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42F1128-38B0-4D19-B50C-B63B55CB2B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Block layout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How do you organize records in a block?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Fixed length records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Variable length records</a:t>
            </a:r>
          </a:p>
          <a:p>
            <a:pPr lvl="1" eaLnBrk="1" hangingPunct="1"/>
            <a:r>
              <a:rPr lang="en-US" altLang="en-US" smtClean="0">
                <a:solidFill>
                  <a:schemeClr val="tx2"/>
                </a:solidFill>
              </a:rPr>
              <a:t>NSM</a:t>
            </a:r>
            <a:r>
              <a:rPr lang="en-US" altLang="en-US" smtClean="0"/>
              <a:t> (N-ary Storage Model) is used in most commercial DBMS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z="2800" smtClean="0"/>
              <a:t>Page Formats: Fixed Length Records</a:t>
            </a:r>
          </a:p>
        </p:txBody>
      </p:sp>
      <p:sp>
        <p:nvSpPr>
          <p:cNvPr id="9666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5105400"/>
            <a:ext cx="8534400" cy="1447800"/>
          </a:xfrm>
        </p:spPr>
        <p:txBody>
          <a:bodyPr lIns="92075" tIns="46038" rIns="92075" bIns="46038"/>
          <a:lstStyle/>
          <a:p>
            <a:pPr eaLnBrk="1" hangingPunct="1">
              <a:buFont typeface="Monotype Sorts" pitchFamily="-32" charset="2"/>
              <a:buChar char="*"/>
            </a:pPr>
            <a:r>
              <a:rPr lang="en-US" altLang="en-US" sz="2400" i="1" u="sng" smtClean="0">
                <a:solidFill>
                  <a:schemeClr val="accent2"/>
                </a:solidFill>
              </a:rPr>
              <a:t>Record id </a:t>
            </a:r>
            <a:r>
              <a:rPr lang="en-US" altLang="en-US" sz="2400" i="1" smtClean="0">
                <a:solidFill>
                  <a:schemeClr val="accent2"/>
                </a:solidFill>
              </a:rPr>
              <a:t>= &lt;page id, slot #&gt;</a:t>
            </a:r>
            <a:r>
              <a:rPr lang="en-US" altLang="en-US" sz="2400" i="1" smtClean="0"/>
              <a:t>.  In first alternative, moving records for free space management changes rid; may not be acceptable.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377950" y="17589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377950" y="19875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377950" y="22161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1377950" y="2444750"/>
            <a:ext cx="17399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1377950" y="29781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1377950" y="3206750"/>
            <a:ext cx="1739900" cy="5207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377950" y="3740150"/>
            <a:ext cx="17399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25908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035550" y="17589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035550" y="19875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5035550" y="22161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035550" y="2444750"/>
            <a:ext cx="17399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5035550" y="29781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5035550" y="3206750"/>
            <a:ext cx="1739900" cy="2921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5035550" y="3740150"/>
            <a:ext cx="1739900" cy="5207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63246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65532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60960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58674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54102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5181600" y="3733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285750" y="1730375"/>
            <a:ext cx="74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1</a:t>
            </a: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285750" y="1958975"/>
            <a:ext cx="74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2</a:t>
            </a: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285750" y="2949575"/>
            <a:ext cx="8175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N</a:t>
            </a: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1962150" y="2378075"/>
            <a:ext cx="628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  <a:t>. . .</a:t>
            </a: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5543550" y="2376488"/>
            <a:ext cx="628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  <a:latin typeface="Book Antiqua" panose="02040602050305030304" pitchFamily="18" charset="0"/>
              </a:rPr>
              <a:t>. . .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2649538" y="3863975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N</a:t>
            </a: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6459538" y="3863975"/>
            <a:ext cx="400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M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6307138" y="386397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5849938" y="38655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0</a:t>
            </a: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5392738" y="3862388"/>
            <a:ext cx="469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. . .</a:t>
            </a: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5087938" y="4244975"/>
            <a:ext cx="14859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M  ...    3  2  1</a:t>
            </a: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1582738" y="4549775"/>
            <a:ext cx="11445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PACKED</a:t>
            </a:r>
          </a:p>
        </p:txBody>
      </p:sp>
      <p:sp>
        <p:nvSpPr>
          <p:cNvPr id="23591" name="Rectangle 39"/>
          <p:cNvSpPr>
            <a:spLocks noChangeArrowheads="1"/>
          </p:cNvSpPr>
          <p:nvPr/>
        </p:nvSpPr>
        <p:spPr bwMode="auto">
          <a:xfrm>
            <a:off x="4706938" y="4624388"/>
            <a:ext cx="2516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UNPACKED, BITMAP</a:t>
            </a: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4171950" y="1730375"/>
            <a:ext cx="74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1</a:t>
            </a: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4171950" y="1958975"/>
            <a:ext cx="74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4171950" y="2947988"/>
            <a:ext cx="8175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N</a:t>
            </a: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5035550" y="2216150"/>
            <a:ext cx="1739900" cy="2159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3335338" y="2339975"/>
            <a:ext cx="766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1"/>
                </a:solidFill>
                <a:latin typeface="Book Antiqua" panose="02040602050305030304" pitchFamily="18" charset="0"/>
              </a:rPr>
              <a:t>Free</a:t>
            </a:r>
          </a:p>
          <a:p>
            <a:r>
              <a:rPr lang="en-US" altLang="en-US" sz="1800">
                <a:solidFill>
                  <a:schemeClr val="tx1"/>
                </a:solidFill>
                <a:latin typeface="Book Antiqua" panose="02040602050305030304" pitchFamily="18" charset="0"/>
              </a:rPr>
              <a:t>Space</a:t>
            </a:r>
          </a:p>
        </p:txBody>
      </p:sp>
      <p:sp>
        <p:nvSpPr>
          <p:cNvPr id="23597" name="Rectangle 45"/>
          <p:cNvSpPr>
            <a:spLocks noChangeArrowheads="1"/>
          </p:cNvSpPr>
          <p:nvPr/>
        </p:nvSpPr>
        <p:spPr bwMode="auto">
          <a:xfrm>
            <a:off x="5035550" y="3511550"/>
            <a:ext cx="1739900" cy="215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4173538" y="3481388"/>
            <a:ext cx="8429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Slot M</a:t>
            </a:r>
          </a:p>
        </p:txBody>
      </p:sp>
      <p:sp>
        <p:nvSpPr>
          <p:cNvPr id="23599" name="Rectangle 47"/>
          <p:cNvSpPr>
            <a:spLocks noChangeArrowheads="1"/>
          </p:cNvSpPr>
          <p:nvPr/>
        </p:nvSpPr>
        <p:spPr bwMode="auto">
          <a:xfrm>
            <a:off x="6078538" y="386397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23600" name="Rectangle 48"/>
          <p:cNvSpPr>
            <a:spLocks noChangeArrowheads="1"/>
          </p:cNvSpPr>
          <p:nvPr/>
        </p:nvSpPr>
        <p:spPr bwMode="auto">
          <a:xfrm>
            <a:off x="5164138" y="3863975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chemeClr val="tx2"/>
                </a:solidFill>
                <a:latin typeface="Book Antiqua" panose="02040602050305030304" pitchFamily="18" charset="0"/>
              </a:rPr>
              <a:t>1</a:t>
            </a:r>
          </a:p>
        </p:txBody>
      </p:sp>
      <p:sp>
        <p:nvSpPr>
          <p:cNvPr id="23601" name="Rectangle 49"/>
          <p:cNvSpPr>
            <a:spLocks noChangeArrowheads="1"/>
          </p:cNvSpPr>
          <p:nvPr/>
        </p:nvSpPr>
        <p:spPr bwMode="auto">
          <a:xfrm>
            <a:off x="3032125" y="4321175"/>
            <a:ext cx="11953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0000FF"/>
                </a:solidFill>
                <a:latin typeface="Book Antiqua" panose="02040602050305030304" pitchFamily="18" charset="0"/>
              </a:rPr>
              <a:t>number </a:t>
            </a:r>
          </a:p>
          <a:p>
            <a:r>
              <a:rPr lang="en-US" altLang="en-US" sz="1800">
                <a:solidFill>
                  <a:srgbClr val="0000FF"/>
                </a:solidFill>
                <a:latin typeface="Book Antiqua" panose="02040602050305030304" pitchFamily="18" charset="0"/>
              </a:rPr>
              <a:t>of records</a:t>
            </a:r>
          </a:p>
        </p:txBody>
      </p:sp>
      <p:sp>
        <p:nvSpPr>
          <p:cNvPr id="23602" name="Rectangle 50"/>
          <p:cNvSpPr>
            <a:spLocks noChangeArrowheads="1"/>
          </p:cNvSpPr>
          <p:nvPr/>
        </p:nvSpPr>
        <p:spPr bwMode="auto">
          <a:xfrm>
            <a:off x="7375525" y="4319588"/>
            <a:ext cx="9826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>
                <a:solidFill>
                  <a:srgbClr val="0000FF"/>
                </a:solidFill>
                <a:latin typeface="Book Antiqua" panose="02040602050305030304" pitchFamily="18" charset="0"/>
              </a:rPr>
              <a:t>number</a:t>
            </a:r>
          </a:p>
          <a:p>
            <a:r>
              <a:rPr lang="en-US" altLang="en-US" sz="1800">
                <a:solidFill>
                  <a:srgbClr val="0000FF"/>
                </a:solidFill>
                <a:latin typeface="Book Antiqua" panose="02040602050305030304" pitchFamily="18" charset="0"/>
              </a:rPr>
              <a:t>of slots</a:t>
            </a:r>
          </a:p>
        </p:txBody>
      </p:sp>
      <p:cxnSp>
        <p:nvCxnSpPr>
          <p:cNvPr id="23603" name="AutoShape 51"/>
          <p:cNvCxnSpPr>
            <a:cxnSpLocks noChangeShapeType="1"/>
            <a:stCxn id="23596" idx="2"/>
            <a:endCxn id="23563" idx="3"/>
          </p:cNvCxnSpPr>
          <p:nvPr/>
        </p:nvCxnSpPr>
        <p:spPr bwMode="auto">
          <a:xfrm rot="5400000">
            <a:off x="3175794" y="2923381"/>
            <a:ext cx="485775" cy="601663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604" name="AutoShape 52"/>
          <p:cNvCxnSpPr>
            <a:cxnSpLocks noChangeShapeType="1"/>
            <a:stCxn id="23596" idx="3"/>
            <a:endCxn id="23595" idx="1"/>
          </p:cNvCxnSpPr>
          <p:nvPr/>
        </p:nvCxnSpPr>
        <p:spPr bwMode="auto">
          <a:xfrm flipV="1">
            <a:off x="4102100" y="2324100"/>
            <a:ext cx="933450" cy="3365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605" name="AutoShape 53"/>
          <p:cNvCxnSpPr>
            <a:cxnSpLocks noChangeShapeType="1"/>
            <a:stCxn id="23596" idx="3"/>
            <a:endCxn id="23571" idx="1"/>
          </p:cNvCxnSpPr>
          <p:nvPr/>
        </p:nvCxnSpPr>
        <p:spPr bwMode="auto">
          <a:xfrm>
            <a:off x="4102100" y="2660650"/>
            <a:ext cx="933450" cy="692150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606" name="AutoShape 54"/>
          <p:cNvCxnSpPr>
            <a:cxnSpLocks noChangeShapeType="1"/>
            <a:stCxn id="23601" idx="0"/>
            <a:endCxn id="23584" idx="3"/>
          </p:cNvCxnSpPr>
          <p:nvPr/>
        </p:nvCxnSpPr>
        <p:spPr bwMode="auto">
          <a:xfrm rot="5400000" flipH="1">
            <a:off x="3190876" y="3881437"/>
            <a:ext cx="273050" cy="606425"/>
          </a:xfrm>
          <a:prstGeom prst="curvedConnector2">
            <a:avLst/>
          </a:prstGeom>
          <a:noFill/>
          <a:ln w="12700">
            <a:solidFill>
              <a:srgbClr val="063DE8"/>
            </a:solidFill>
            <a:round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607" name="AutoShape 55"/>
          <p:cNvCxnSpPr>
            <a:cxnSpLocks noChangeShapeType="1"/>
            <a:stCxn id="23602" idx="0"/>
            <a:endCxn id="23585" idx="3"/>
          </p:cNvCxnSpPr>
          <p:nvPr/>
        </p:nvCxnSpPr>
        <p:spPr bwMode="auto">
          <a:xfrm rot="5400000" flipH="1">
            <a:off x="7227887" y="3679826"/>
            <a:ext cx="271463" cy="1008062"/>
          </a:xfrm>
          <a:prstGeom prst="curvedConnector2">
            <a:avLst/>
          </a:prstGeom>
          <a:noFill/>
          <a:ln w="12700">
            <a:solidFill>
              <a:srgbClr val="063DE8"/>
            </a:solidFill>
            <a:round/>
            <a:headEnd type="none" w="sm" len="sm"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608" name="Date Placeholder 5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77086A-5A15-4B8D-97E8-B29277E19E5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3609" name="Slide Number Placeholder 5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8B5B01-8CAF-4B7B-8971-B2941E4994E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3610" name="Footer Placeholder 5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6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666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0B1F1A-E8FD-457D-8F79-3E391FF6C83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B3C1434-EF63-4608-B06B-00BBB738754D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grpSp>
        <p:nvGrpSpPr>
          <p:cNvPr id="24581" name="Group 57"/>
          <p:cNvGrpSpPr>
            <a:grpSpLocks/>
          </p:cNvGrpSpPr>
          <p:nvPr/>
        </p:nvGrpSpPr>
        <p:grpSpPr bwMode="auto">
          <a:xfrm>
            <a:off x="1828800" y="3352800"/>
            <a:ext cx="5638800" cy="2743200"/>
            <a:chOff x="1152" y="2400"/>
            <a:chExt cx="3552" cy="1728"/>
          </a:xfrm>
        </p:grpSpPr>
        <p:sp>
          <p:nvSpPr>
            <p:cNvPr id="24586" name="Rectangle 58"/>
            <p:cNvSpPr>
              <a:spLocks noChangeArrowheads="1"/>
            </p:cNvSpPr>
            <p:nvPr/>
          </p:nvSpPr>
          <p:spPr bwMode="auto">
            <a:xfrm>
              <a:off x="1152" y="2400"/>
              <a:ext cx="3552" cy="1728"/>
            </a:xfrm>
            <a:prstGeom prst="rect">
              <a:avLst/>
            </a:prstGeom>
            <a:solidFill>
              <a:srgbClr val="666699"/>
            </a:solidFill>
            <a:ln w="38100">
              <a:solidFill>
                <a:srgbClr val="FFCC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87" name="Rectangle 59"/>
            <p:cNvSpPr>
              <a:spLocks noChangeArrowheads="1"/>
            </p:cNvSpPr>
            <p:nvPr/>
          </p:nvSpPr>
          <p:spPr bwMode="auto">
            <a:xfrm>
              <a:off x="1392" y="2400"/>
              <a:ext cx="1680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FFFFFF"/>
                  </a:solidFill>
                  <a:latin typeface="LettrGoth12 BT" pitchFamily="49" charset="0"/>
                </a:rPr>
                <a:t>142 Bart    10  2.3</a:t>
              </a:r>
            </a:p>
          </p:txBody>
        </p:sp>
        <p:sp>
          <p:nvSpPr>
            <p:cNvPr id="24588" name="Rectangle 60"/>
            <p:cNvSpPr>
              <a:spLocks noChangeArrowheads="1"/>
            </p:cNvSpPr>
            <p:nvPr/>
          </p:nvSpPr>
          <p:spPr bwMode="auto">
            <a:xfrm>
              <a:off x="3072" y="2400"/>
              <a:ext cx="1632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FFFFFF"/>
                  </a:solidFill>
                  <a:latin typeface="LettrGoth12 BT" pitchFamily="49" charset="0"/>
                </a:rPr>
                <a:t>123 Milhouse  10 3.1</a:t>
              </a:r>
            </a:p>
          </p:txBody>
        </p:sp>
        <p:sp>
          <p:nvSpPr>
            <p:cNvPr id="24589" name="Rectangle 61"/>
            <p:cNvSpPr>
              <a:spLocks noChangeArrowheads="1"/>
            </p:cNvSpPr>
            <p:nvPr/>
          </p:nvSpPr>
          <p:spPr bwMode="auto">
            <a:xfrm>
              <a:off x="2400" y="2880"/>
              <a:ext cx="1632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FFFFFF"/>
                  </a:solidFill>
                  <a:latin typeface="LettrGoth12 BT" pitchFamily="49" charset="0"/>
                </a:rPr>
                <a:t>456 Ralph    8  2.3</a:t>
              </a:r>
            </a:p>
          </p:txBody>
        </p:sp>
        <p:sp>
          <p:nvSpPr>
            <p:cNvPr id="24590" name="Rectangle 62"/>
            <p:cNvSpPr>
              <a:spLocks noChangeArrowheads="1"/>
            </p:cNvSpPr>
            <p:nvPr/>
          </p:nvSpPr>
          <p:spPr bwMode="auto">
            <a:xfrm>
              <a:off x="1152" y="2640"/>
              <a:ext cx="1680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FFFFFF"/>
                  </a:solidFill>
                  <a:latin typeface="LettrGoth12 BT" pitchFamily="49" charset="0"/>
                </a:rPr>
                <a:t>857  Lisa     8  4.3</a:t>
              </a:r>
            </a:p>
          </p:txBody>
        </p:sp>
        <p:sp>
          <p:nvSpPr>
            <p:cNvPr id="24591" name="Rectangle 63"/>
            <p:cNvSpPr>
              <a:spLocks noChangeArrowheads="1"/>
            </p:cNvSpPr>
            <p:nvPr/>
          </p:nvSpPr>
          <p:spPr bwMode="auto">
            <a:xfrm>
              <a:off x="4464" y="3888"/>
              <a:ext cx="240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FFCC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2" name="Rectangle 64"/>
            <p:cNvSpPr>
              <a:spLocks noChangeArrowheads="1"/>
            </p:cNvSpPr>
            <p:nvPr/>
          </p:nvSpPr>
          <p:spPr bwMode="auto">
            <a:xfrm>
              <a:off x="4224" y="3888"/>
              <a:ext cx="240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FFCC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3" name="Rectangle 65"/>
            <p:cNvSpPr>
              <a:spLocks noChangeArrowheads="1"/>
            </p:cNvSpPr>
            <p:nvPr/>
          </p:nvSpPr>
          <p:spPr bwMode="auto">
            <a:xfrm>
              <a:off x="3984" y="3888"/>
              <a:ext cx="240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FFCC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4" name="Rectangle 66"/>
            <p:cNvSpPr>
              <a:spLocks noChangeArrowheads="1"/>
            </p:cNvSpPr>
            <p:nvPr/>
          </p:nvSpPr>
          <p:spPr bwMode="auto">
            <a:xfrm>
              <a:off x="3744" y="3888"/>
              <a:ext cx="240" cy="240"/>
            </a:xfrm>
            <a:prstGeom prst="rect">
              <a:avLst/>
            </a:prstGeom>
            <a:solidFill>
              <a:srgbClr val="000022"/>
            </a:solidFill>
            <a:ln w="38100">
              <a:solidFill>
                <a:srgbClr val="FFCC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595" name="Line 67"/>
            <p:cNvSpPr>
              <a:spLocks noChangeShapeType="1"/>
            </p:cNvSpPr>
            <p:nvPr/>
          </p:nvSpPr>
          <p:spPr bwMode="auto">
            <a:xfrm flipH="1" flipV="1">
              <a:off x="1152" y="2784"/>
              <a:ext cx="2976" cy="1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Line 68"/>
            <p:cNvSpPr>
              <a:spLocks noChangeShapeType="1"/>
            </p:cNvSpPr>
            <p:nvPr/>
          </p:nvSpPr>
          <p:spPr bwMode="auto">
            <a:xfrm>
              <a:off x="1728" y="240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7" name="Line 69"/>
            <p:cNvSpPr>
              <a:spLocks noChangeShapeType="1"/>
            </p:cNvSpPr>
            <p:nvPr/>
          </p:nvSpPr>
          <p:spPr bwMode="auto">
            <a:xfrm>
              <a:off x="2400" y="240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Line 70"/>
            <p:cNvSpPr>
              <a:spLocks noChangeShapeType="1"/>
            </p:cNvSpPr>
            <p:nvPr/>
          </p:nvSpPr>
          <p:spPr bwMode="auto">
            <a:xfrm>
              <a:off x="2640" y="240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Line 71"/>
            <p:cNvSpPr>
              <a:spLocks noChangeShapeType="1"/>
            </p:cNvSpPr>
            <p:nvPr/>
          </p:nvSpPr>
          <p:spPr bwMode="auto">
            <a:xfrm>
              <a:off x="3384" y="240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Line 72"/>
            <p:cNvSpPr>
              <a:spLocks noChangeShapeType="1"/>
            </p:cNvSpPr>
            <p:nvPr/>
          </p:nvSpPr>
          <p:spPr bwMode="auto">
            <a:xfrm>
              <a:off x="4184" y="240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Line 73"/>
            <p:cNvSpPr>
              <a:spLocks noChangeShapeType="1"/>
            </p:cNvSpPr>
            <p:nvPr/>
          </p:nvSpPr>
          <p:spPr bwMode="auto">
            <a:xfrm>
              <a:off x="4416" y="240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2" name="Line 74"/>
            <p:cNvSpPr>
              <a:spLocks noChangeShapeType="1"/>
            </p:cNvSpPr>
            <p:nvPr/>
          </p:nvSpPr>
          <p:spPr bwMode="auto">
            <a:xfrm>
              <a:off x="1504" y="264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3" name="Line 75"/>
            <p:cNvSpPr>
              <a:spLocks noChangeShapeType="1"/>
            </p:cNvSpPr>
            <p:nvPr/>
          </p:nvSpPr>
          <p:spPr bwMode="auto">
            <a:xfrm>
              <a:off x="2256" y="264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Line 76"/>
            <p:cNvSpPr>
              <a:spLocks noChangeShapeType="1"/>
            </p:cNvSpPr>
            <p:nvPr/>
          </p:nvSpPr>
          <p:spPr bwMode="auto">
            <a:xfrm>
              <a:off x="2448" y="264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Line 77"/>
            <p:cNvSpPr>
              <a:spLocks noChangeShapeType="1"/>
            </p:cNvSpPr>
            <p:nvPr/>
          </p:nvSpPr>
          <p:spPr bwMode="auto">
            <a:xfrm>
              <a:off x="2736" y="288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6" name="Line 78"/>
            <p:cNvSpPr>
              <a:spLocks noChangeShapeType="1"/>
            </p:cNvSpPr>
            <p:nvPr/>
          </p:nvSpPr>
          <p:spPr bwMode="auto">
            <a:xfrm>
              <a:off x="3456" y="288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7" name="Line 79"/>
            <p:cNvSpPr>
              <a:spLocks noChangeShapeType="1"/>
            </p:cNvSpPr>
            <p:nvPr/>
          </p:nvSpPr>
          <p:spPr bwMode="auto">
            <a:xfrm>
              <a:off x="3648" y="2880"/>
              <a:ext cx="0" cy="24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8" name="Line 80"/>
            <p:cNvSpPr>
              <a:spLocks noChangeShapeType="1"/>
            </p:cNvSpPr>
            <p:nvPr/>
          </p:nvSpPr>
          <p:spPr bwMode="auto">
            <a:xfrm flipH="1" flipV="1">
              <a:off x="3072" y="2544"/>
              <a:ext cx="1296" cy="144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9" name="Line 81"/>
            <p:cNvSpPr>
              <a:spLocks noChangeShapeType="1"/>
            </p:cNvSpPr>
            <p:nvPr/>
          </p:nvSpPr>
          <p:spPr bwMode="auto">
            <a:xfrm flipH="1" flipV="1">
              <a:off x="2400" y="3024"/>
              <a:ext cx="1488" cy="96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10" name="Line 82"/>
            <p:cNvSpPr>
              <a:spLocks noChangeShapeType="1"/>
            </p:cNvSpPr>
            <p:nvPr/>
          </p:nvSpPr>
          <p:spPr bwMode="auto">
            <a:xfrm flipH="1" flipV="1">
              <a:off x="1392" y="2496"/>
              <a:ext cx="3168" cy="14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NSM</a:t>
            </a:r>
          </a:p>
        </p:txBody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Store records from the beginning of each block</a:t>
            </a:r>
          </a:p>
          <a:p>
            <a:pPr eaLnBrk="1" hangingPunct="1"/>
            <a:r>
              <a:rPr lang="en-US" altLang="en-US" smtClean="0"/>
              <a:t>Use a directory at the end of each block</a:t>
            </a:r>
          </a:p>
          <a:p>
            <a:pPr lvl="1" eaLnBrk="1" hangingPunct="1"/>
            <a:r>
              <a:rPr lang="en-US" altLang="en-US" smtClean="0"/>
              <a:t>To locate records and manage free space</a:t>
            </a:r>
          </a:p>
          <a:p>
            <a:pPr lvl="1" eaLnBrk="1" hangingPunct="1"/>
            <a:r>
              <a:rPr lang="en-US" altLang="en-US" smtClean="0"/>
              <a:t>Necessary for variable-length records</a:t>
            </a:r>
          </a:p>
        </p:txBody>
      </p:sp>
      <p:sp>
        <p:nvSpPr>
          <p:cNvPr id="907293" name="Text Box 29"/>
          <p:cNvSpPr txBox="1">
            <a:spLocks noChangeArrowheads="1"/>
          </p:cNvSpPr>
          <p:nvPr/>
        </p:nvSpPr>
        <p:spPr bwMode="auto">
          <a:xfrm>
            <a:off x="284163" y="4343400"/>
            <a:ext cx="3597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2"/>
                </a:solidFill>
                <a:latin typeface="AmeriGarmnd BT" pitchFamily="18" charset="0"/>
              </a:rPr>
              <a:t>Why store data and directory</a:t>
            </a:r>
            <a:br>
              <a:rPr kumimoji="1" lang="en-US" altLang="en-US" sz="2400">
                <a:solidFill>
                  <a:schemeClr val="tx2"/>
                </a:solidFill>
                <a:latin typeface="AmeriGarmnd BT" pitchFamily="18" charset="0"/>
              </a:rPr>
            </a:br>
            <a:r>
              <a:rPr kumimoji="1" lang="en-US" altLang="en-US" sz="2400">
                <a:solidFill>
                  <a:schemeClr val="tx2"/>
                </a:solidFill>
                <a:latin typeface="AmeriGarmnd BT" pitchFamily="18" charset="0"/>
              </a:rPr>
              <a:t>at two different ends?</a:t>
            </a:r>
          </a:p>
        </p:txBody>
      </p:sp>
      <p:sp>
        <p:nvSpPr>
          <p:cNvPr id="907294" name="Text Box 30"/>
          <p:cNvSpPr txBox="1">
            <a:spLocks noChangeArrowheads="1"/>
          </p:cNvSpPr>
          <p:nvPr/>
        </p:nvSpPr>
        <p:spPr bwMode="auto">
          <a:xfrm>
            <a:off x="288925" y="5197475"/>
            <a:ext cx="2598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en-US" altLang="en-US" sz="2400">
                <a:solidFill>
                  <a:schemeClr val="tx2"/>
                </a:solidFill>
                <a:latin typeface="AmeriGarmnd BT" pitchFamily="18" charset="0"/>
              </a:rPr>
              <a:t>Both can grow easily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7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93" grpId="0" autoUpdateAnimBg="0"/>
      <p:bldP spid="90729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07AF92-0A19-485B-9652-BB1403BBDA0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6156D2-88F6-4E1E-8D12-79382800B41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Options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Reorganize after every update/delete to avoid fragmentation (gaps between records)</a:t>
            </a:r>
          </a:p>
          <a:p>
            <a:pPr lvl="1" eaLnBrk="1" hangingPunct="1"/>
            <a:r>
              <a:rPr lang="en-US" altLang="en-US" smtClean="0"/>
              <a:t>Need to rewrite half of the block on average</a:t>
            </a:r>
          </a:p>
          <a:p>
            <a:pPr eaLnBrk="1" hangingPunct="1"/>
            <a:r>
              <a:rPr lang="en-US" altLang="en-US" smtClean="0"/>
              <a:t>What if records are fixed-length?</a:t>
            </a:r>
          </a:p>
          <a:p>
            <a:pPr lvl="1" eaLnBrk="1" hangingPunct="1"/>
            <a:r>
              <a:rPr lang="en-US" altLang="en-US" smtClean="0"/>
              <a:t>Reorganize after delete</a:t>
            </a:r>
          </a:p>
          <a:p>
            <a:pPr lvl="2" eaLnBrk="1" hangingPunct="1"/>
            <a:r>
              <a:rPr lang="en-US" altLang="en-US" smtClean="0"/>
              <a:t>Only need to move one record</a:t>
            </a:r>
          </a:p>
          <a:p>
            <a:pPr lvl="2" eaLnBrk="1" hangingPunct="1"/>
            <a:r>
              <a:rPr lang="en-US" altLang="en-US" smtClean="0"/>
              <a:t>Need a pointer to the beginning of free space</a:t>
            </a:r>
          </a:p>
          <a:p>
            <a:pPr lvl="1" eaLnBrk="1" hangingPunct="1"/>
            <a:r>
              <a:rPr lang="en-US" altLang="en-US" smtClean="0"/>
              <a:t>Do not reorganize after update</a:t>
            </a:r>
          </a:p>
          <a:p>
            <a:pPr lvl="2" eaLnBrk="1" hangingPunct="1"/>
            <a:r>
              <a:rPr lang="en-US" altLang="en-US" smtClean="0"/>
              <a:t>Need a bitmap indicating which slots are in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9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1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System Catalogs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305800" cy="43434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For each relation: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name, file location, file structure (e.g., Heap file)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attribute name and type, for each attribute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index name, for each index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integrity constraints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For each index: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structure (e.g., B+ tree) and search key fields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For each view: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200" smtClean="0"/>
              <a:t>view name and definition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Plus statistics, authorization, buffer pool size, etc.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066800" y="5334000"/>
            <a:ext cx="63484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-32" charset="2"/>
              <a:buNone/>
            </a:pPr>
            <a:r>
              <a:rPr lang="en-US" altLang="en-US" sz="2800" i="1">
                <a:solidFill>
                  <a:schemeClr val="accent2"/>
                </a:solidFill>
                <a:latin typeface="Book Antiqua" panose="02040602050305030304" pitchFamily="18" charset="0"/>
              </a:rPr>
              <a:t>Catalogs are themselves stored as relations</a:t>
            </a:r>
            <a:r>
              <a:rPr lang="en-US" altLang="en-US" sz="2800">
                <a:solidFill>
                  <a:schemeClr val="accent2"/>
                </a:solidFill>
                <a:latin typeface="Book Antiqua" panose="02040602050305030304" pitchFamily="18" charset="0"/>
              </a:rPr>
              <a:t>!</a:t>
            </a:r>
          </a:p>
        </p:txBody>
      </p:sp>
      <p:sp>
        <p:nvSpPr>
          <p:cNvPr id="26631" name="Date Placeholder 8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49A8D9-D11E-46FE-8719-E76E704F230B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6632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3620240-FD99-44C4-83FD-28F7CD29F028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6633" name="Footer Placeholder 10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582453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58245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8153400" cy="1104900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2400" smtClean="0"/>
              <a:t>Attr_Cat(attr_name, rel_name, type, position)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706563" y="1219200"/>
            <a:ext cx="15589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265488" y="1219200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273425" y="1219200"/>
            <a:ext cx="20161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289550" y="1219200"/>
            <a:ext cx="79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297488" y="1219200"/>
            <a:ext cx="1152525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6450013" y="1219200"/>
            <a:ext cx="793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6457950" y="1219200"/>
            <a:ext cx="1125538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583488" y="1219200"/>
            <a:ext cx="14287" cy="793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706563" y="122713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3265488" y="122713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5289550" y="122713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6450013" y="122713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7583488" y="122713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1720850" y="1227138"/>
            <a:ext cx="1544638" cy="354012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1766888" y="1227138"/>
            <a:ext cx="13112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attr_name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68" name="Rectangle 20"/>
          <p:cNvSpPr>
            <a:spLocks noChangeArrowheads="1"/>
          </p:cNvSpPr>
          <p:nvPr/>
        </p:nvSpPr>
        <p:spPr bwMode="auto">
          <a:xfrm>
            <a:off x="3273425" y="1227138"/>
            <a:ext cx="2016125" cy="354012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3324225" y="1227138"/>
            <a:ext cx="12001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rel_name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5297488" y="1227138"/>
            <a:ext cx="1152525" cy="354012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5349875" y="1227138"/>
            <a:ext cx="5730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type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72" name="Rectangle 24"/>
          <p:cNvSpPr>
            <a:spLocks noChangeArrowheads="1"/>
          </p:cNvSpPr>
          <p:nvPr/>
        </p:nvSpPr>
        <p:spPr bwMode="auto">
          <a:xfrm>
            <a:off x="6457950" y="1227138"/>
            <a:ext cx="1125538" cy="354012"/>
          </a:xfrm>
          <a:prstGeom prst="rect">
            <a:avLst/>
          </a:prstGeom>
          <a:solidFill>
            <a:srgbClr val="ECE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3" name="Rectangle 25"/>
          <p:cNvSpPr>
            <a:spLocks noChangeArrowheads="1"/>
          </p:cNvSpPr>
          <p:nvPr/>
        </p:nvSpPr>
        <p:spPr bwMode="auto">
          <a:xfrm>
            <a:off x="6535738" y="1227138"/>
            <a:ext cx="10541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position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74" name="Rectangle 26"/>
          <p:cNvSpPr>
            <a:spLocks noChangeArrowheads="1"/>
          </p:cNvSpPr>
          <p:nvPr/>
        </p:nvSpPr>
        <p:spPr bwMode="auto">
          <a:xfrm>
            <a:off x="1706563" y="1581150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1720850" y="1581150"/>
            <a:ext cx="1544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3265488" y="1581150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3273425" y="1581150"/>
            <a:ext cx="20161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8" name="Rectangle 30"/>
          <p:cNvSpPr>
            <a:spLocks noChangeArrowheads="1"/>
          </p:cNvSpPr>
          <p:nvPr/>
        </p:nvSpPr>
        <p:spPr bwMode="auto">
          <a:xfrm>
            <a:off x="5289550" y="1581150"/>
            <a:ext cx="79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79" name="Rectangle 31"/>
          <p:cNvSpPr>
            <a:spLocks noChangeArrowheads="1"/>
          </p:cNvSpPr>
          <p:nvPr/>
        </p:nvSpPr>
        <p:spPr bwMode="auto">
          <a:xfrm>
            <a:off x="5297488" y="1581150"/>
            <a:ext cx="1152525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6450013" y="1581150"/>
            <a:ext cx="79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6457950" y="1581150"/>
            <a:ext cx="11255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2" name="Rectangle 34"/>
          <p:cNvSpPr>
            <a:spLocks noChangeArrowheads="1"/>
          </p:cNvSpPr>
          <p:nvPr/>
        </p:nvSpPr>
        <p:spPr bwMode="auto">
          <a:xfrm>
            <a:off x="7583488" y="1581150"/>
            <a:ext cx="1428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3" name="Rectangle 35"/>
          <p:cNvSpPr>
            <a:spLocks noChangeArrowheads="1"/>
          </p:cNvSpPr>
          <p:nvPr/>
        </p:nvSpPr>
        <p:spPr bwMode="auto">
          <a:xfrm>
            <a:off x="1706563" y="15875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3265488" y="15875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5289550" y="15875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6" name="Rectangle 38"/>
          <p:cNvSpPr>
            <a:spLocks noChangeArrowheads="1"/>
          </p:cNvSpPr>
          <p:nvPr/>
        </p:nvSpPr>
        <p:spPr bwMode="auto">
          <a:xfrm>
            <a:off x="6450013" y="15875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7" name="Rectangle 39"/>
          <p:cNvSpPr>
            <a:spLocks noChangeArrowheads="1"/>
          </p:cNvSpPr>
          <p:nvPr/>
        </p:nvSpPr>
        <p:spPr bwMode="auto">
          <a:xfrm>
            <a:off x="7583488" y="15875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88" name="Rectangle 40"/>
          <p:cNvSpPr>
            <a:spLocks noChangeArrowheads="1"/>
          </p:cNvSpPr>
          <p:nvPr/>
        </p:nvSpPr>
        <p:spPr bwMode="auto">
          <a:xfrm>
            <a:off x="1766888" y="1587500"/>
            <a:ext cx="13112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attr_name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89" name="Rectangle 41"/>
          <p:cNvSpPr>
            <a:spLocks noChangeArrowheads="1"/>
          </p:cNvSpPr>
          <p:nvPr/>
        </p:nvSpPr>
        <p:spPr bwMode="auto">
          <a:xfrm>
            <a:off x="3324225" y="1587500"/>
            <a:ext cx="178593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Attribute_Cat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5349875" y="1587500"/>
            <a:ext cx="752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91" name="Rectangle 43"/>
          <p:cNvSpPr>
            <a:spLocks noChangeArrowheads="1"/>
          </p:cNvSpPr>
          <p:nvPr/>
        </p:nvSpPr>
        <p:spPr bwMode="auto">
          <a:xfrm>
            <a:off x="6946900" y="1587500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1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92" name="Rectangle 44"/>
          <p:cNvSpPr>
            <a:spLocks noChangeArrowheads="1"/>
          </p:cNvSpPr>
          <p:nvPr/>
        </p:nvSpPr>
        <p:spPr bwMode="auto">
          <a:xfrm>
            <a:off x="1706563" y="19415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3" name="Rectangle 45"/>
          <p:cNvSpPr>
            <a:spLocks noChangeArrowheads="1"/>
          </p:cNvSpPr>
          <p:nvPr/>
        </p:nvSpPr>
        <p:spPr bwMode="auto">
          <a:xfrm>
            <a:off x="3265488" y="19415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4" name="Rectangle 46"/>
          <p:cNvSpPr>
            <a:spLocks noChangeArrowheads="1"/>
          </p:cNvSpPr>
          <p:nvPr/>
        </p:nvSpPr>
        <p:spPr bwMode="auto">
          <a:xfrm>
            <a:off x="5289550" y="19415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5" name="Rectangle 47"/>
          <p:cNvSpPr>
            <a:spLocks noChangeArrowheads="1"/>
          </p:cNvSpPr>
          <p:nvPr/>
        </p:nvSpPr>
        <p:spPr bwMode="auto">
          <a:xfrm>
            <a:off x="6450013" y="19415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6" name="Rectangle 48"/>
          <p:cNvSpPr>
            <a:spLocks noChangeArrowheads="1"/>
          </p:cNvSpPr>
          <p:nvPr/>
        </p:nvSpPr>
        <p:spPr bwMode="auto">
          <a:xfrm>
            <a:off x="7583488" y="19415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697" name="Rectangle 49"/>
          <p:cNvSpPr>
            <a:spLocks noChangeArrowheads="1"/>
          </p:cNvSpPr>
          <p:nvPr/>
        </p:nvSpPr>
        <p:spPr bwMode="auto">
          <a:xfrm>
            <a:off x="1766888" y="1941513"/>
            <a:ext cx="12001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rel_name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98" name="Rectangle 50"/>
          <p:cNvSpPr>
            <a:spLocks noChangeArrowheads="1"/>
          </p:cNvSpPr>
          <p:nvPr/>
        </p:nvSpPr>
        <p:spPr bwMode="auto">
          <a:xfrm>
            <a:off x="3324225" y="1941513"/>
            <a:ext cx="178593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Attribute_Cat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699" name="Rectangle 51"/>
          <p:cNvSpPr>
            <a:spLocks noChangeArrowheads="1"/>
          </p:cNvSpPr>
          <p:nvPr/>
        </p:nvSpPr>
        <p:spPr bwMode="auto">
          <a:xfrm>
            <a:off x="5349875" y="1941513"/>
            <a:ext cx="752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00" name="Rectangle 52"/>
          <p:cNvSpPr>
            <a:spLocks noChangeArrowheads="1"/>
          </p:cNvSpPr>
          <p:nvPr/>
        </p:nvSpPr>
        <p:spPr bwMode="auto">
          <a:xfrm>
            <a:off x="6946900" y="1941513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2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01" name="Rectangle 53"/>
          <p:cNvSpPr>
            <a:spLocks noChangeArrowheads="1"/>
          </p:cNvSpPr>
          <p:nvPr/>
        </p:nvSpPr>
        <p:spPr bwMode="auto">
          <a:xfrm>
            <a:off x="1706563" y="22955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2" name="Rectangle 54"/>
          <p:cNvSpPr>
            <a:spLocks noChangeArrowheads="1"/>
          </p:cNvSpPr>
          <p:nvPr/>
        </p:nvSpPr>
        <p:spPr bwMode="auto">
          <a:xfrm>
            <a:off x="3265488" y="22955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3" name="Rectangle 55"/>
          <p:cNvSpPr>
            <a:spLocks noChangeArrowheads="1"/>
          </p:cNvSpPr>
          <p:nvPr/>
        </p:nvSpPr>
        <p:spPr bwMode="auto">
          <a:xfrm>
            <a:off x="5289550" y="229552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4" name="Rectangle 56"/>
          <p:cNvSpPr>
            <a:spLocks noChangeArrowheads="1"/>
          </p:cNvSpPr>
          <p:nvPr/>
        </p:nvSpPr>
        <p:spPr bwMode="auto">
          <a:xfrm>
            <a:off x="6450013" y="22955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5" name="Rectangle 57"/>
          <p:cNvSpPr>
            <a:spLocks noChangeArrowheads="1"/>
          </p:cNvSpPr>
          <p:nvPr/>
        </p:nvSpPr>
        <p:spPr bwMode="auto">
          <a:xfrm>
            <a:off x="7583488" y="22955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06" name="Rectangle 58"/>
          <p:cNvSpPr>
            <a:spLocks noChangeArrowheads="1"/>
          </p:cNvSpPr>
          <p:nvPr/>
        </p:nvSpPr>
        <p:spPr bwMode="auto">
          <a:xfrm>
            <a:off x="1766888" y="2295525"/>
            <a:ext cx="573087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type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07" name="Rectangle 59"/>
          <p:cNvSpPr>
            <a:spLocks noChangeArrowheads="1"/>
          </p:cNvSpPr>
          <p:nvPr/>
        </p:nvSpPr>
        <p:spPr bwMode="auto">
          <a:xfrm>
            <a:off x="3324225" y="2295525"/>
            <a:ext cx="178593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Attribute_Cat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08" name="Rectangle 60"/>
          <p:cNvSpPr>
            <a:spLocks noChangeArrowheads="1"/>
          </p:cNvSpPr>
          <p:nvPr/>
        </p:nvSpPr>
        <p:spPr bwMode="auto">
          <a:xfrm>
            <a:off x="5349875" y="2295525"/>
            <a:ext cx="752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09" name="Rectangle 61"/>
          <p:cNvSpPr>
            <a:spLocks noChangeArrowheads="1"/>
          </p:cNvSpPr>
          <p:nvPr/>
        </p:nvSpPr>
        <p:spPr bwMode="auto">
          <a:xfrm>
            <a:off x="6946900" y="2295525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3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10" name="Rectangle 62"/>
          <p:cNvSpPr>
            <a:spLocks noChangeArrowheads="1"/>
          </p:cNvSpPr>
          <p:nvPr/>
        </p:nvSpPr>
        <p:spPr bwMode="auto">
          <a:xfrm>
            <a:off x="1706563" y="264953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1" name="Rectangle 63"/>
          <p:cNvSpPr>
            <a:spLocks noChangeArrowheads="1"/>
          </p:cNvSpPr>
          <p:nvPr/>
        </p:nvSpPr>
        <p:spPr bwMode="auto">
          <a:xfrm>
            <a:off x="3265488" y="264953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2" name="Rectangle 64"/>
          <p:cNvSpPr>
            <a:spLocks noChangeArrowheads="1"/>
          </p:cNvSpPr>
          <p:nvPr/>
        </p:nvSpPr>
        <p:spPr bwMode="auto">
          <a:xfrm>
            <a:off x="5289550" y="264953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3" name="Rectangle 65"/>
          <p:cNvSpPr>
            <a:spLocks noChangeArrowheads="1"/>
          </p:cNvSpPr>
          <p:nvPr/>
        </p:nvSpPr>
        <p:spPr bwMode="auto">
          <a:xfrm>
            <a:off x="6450013" y="264953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4" name="Rectangle 66"/>
          <p:cNvSpPr>
            <a:spLocks noChangeArrowheads="1"/>
          </p:cNvSpPr>
          <p:nvPr/>
        </p:nvSpPr>
        <p:spPr bwMode="auto">
          <a:xfrm>
            <a:off x="7583488" y="264953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5" name="Rectangle 67"/>
          <p:cNvSpPr>
            <a:spLocks noChangeArrowheads="1"/>
          </p:cNvSpPr>
          <p:nvPr/>
        </p:nvSpPr>
        <p:spPr bwMode="auto">
          <a:xfrm>
            <a:off x="1766888" y="2649538"/>
            <a:ext cx="105410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position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16" name="Rectangle 68"/>
          <p:cNvSpPr>
            <a:spLocks noChangeArrowheads="1"/>
          </p:cNvSpPr>
          <p:nvPr/>
        </p:nvSpPr>
        <p:spPr bwMode="auto">
          <a:xfrm>
            <a:off x="3324225" y="2649538"/>
            <a:ext cx="178593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Attribute_Cat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17" name="Rectangle 69"/>
          <p:cNvSpPr>
            <a:spLocks noChangeArrowheads="1"/>
          </p:cNvSpPr>
          <p:nvPr/>
        </p:nvSpPr>
        <p:spPr bwMode="auto">
          <a:xfrm>
            <a:off x="5349875" y="2649538"/>
            <a:ext cx="908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integer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18" name="Rectangle 70"/>
          <p:cNvSpPr>
            <a:spLocks noChangeArrowheads="1"/>
          </p:cNvSpPr>
          <p:nvPr/>
        </p:nvSpPr>
        <p:spPr bwMode="auto">
          <a:xfrm>
            <a:off x="6946900" y="2649538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4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19" name="Rectangle 71"/>
          <p:cNvSpPr>
            <a:spLocks noChangeArrowheads="1"/>
          </p:cNvSpPr>
          <p:nvPr/>
        </p:nvSpPr>
        <p:spPr bwMode="auto">
          <a:xfrm>
            <a:off x="1706563" y="300355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20" name="Rectangle 72"/>
          <p:cNvSpPr>
            <a:spLocks noChangeArrowheads="1"/>
          </p:cNvSpPr>
          <p:nvPr/>
        </p:nvSpPr>
        <p:spPr bwMode="auto">
          <a:xfrm>
            <a:off x="3265488" y="300355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21" name="Rectangle 73"/>
          <p:cNvSpPr>
            <a:spLocks noChangeArrowheads="1"/>
          </p:cNvSpPr>
          <p:nvPr/>
        </p:nvSpPr>
        <p:spPr bwMode="auto">
          <a:xfrm>
            <a:off x="5289550" y="300355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22" name="Rectangle 74"/>
          <p:cNvSpPr>
            <a:spLocks noChangeArrowheads="1"/>
          </p:cNvSpPr>
          <p:nvPr/>
        </p:nvSpPr>
        <p:spPr bwMode="auto">
          <a:xfrm>
            <a:off x="6450013" y="300355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23" name="Rectangle 75"/>
          <p:cNvSpPr>
            <a:spLocks noChangeArrowheads="1"/>
          </p:cNvSpPr>
          <p:nvPr/>
        </p:nvSpPr>
        <p:spPr bwMode="auto">
          <a:xfrm>
            <a:off x="7583488" y="300355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24" name="Rectangle 76"/>
          <p:cNvSpPr>
            <a:spLocks noChangeArrowheads="1"/>
          </p:cNvSpPr>
          <p:nvPr/>
        </p:nvSpPr>
        <p:spPr bwMode="auto">
          <a:xfrm>
            <a:off x="1766888" y="3003550"/>
            <a:ext cx="3873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sid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25" name="Rectangle 77"/>
          <p:cNvSpPr>
            <a:spLocks noChangeArrowheads="1"/>
          </p:cNvSpPr>
          <p:nvPr/>
        </p:nvSpPr>
        <p:spPr bwMode="auto">
          <a:xfrm>
            <a:off x="3324225" y="3003550"/>
            <a:ext cx="113188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Students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26" name="Rectangle 78"/>
          <p:cNvSpPr>
            <a:spLocks noChangeArrowheads="1"/>
          </p:cNvSpPr>
          <p:nvPr/>
        </p:nvSpPr>
        <p:spPr bwMode="auto">
          <a:xfrm>
            <a:off x="5349875" y="3003550"/>
            <a:ext cx="752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27" name="Rectangle 79"/>
          <p:cNvSpPr>
            <a:spLocks noChangeArrowheads="1"/>
          </p:cNvSpPr>
          <p:nvPr/>
        </p:nvSpPr>
        <p:spPr bwMode="auto">
          <a:xfrm>
            <a:off x="6946900" y="3003550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1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28" name="Rectangle 80"/>
          <p:cNvSpPr>
            <a:spLocks noChangeArrowheads="1"/>
          </p:cNvSpPr>
          <p:nvPr/>
        </p:nvSpPr>
        <p:spPr bwMode="auto">
          <a:xfrm>
            <a:off x="1706563" y="33575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29" name="Rectangle 81"/>
          <p:cNvSpPr>
            <a:spLocks noChangeArrowheads="1"/>
          </p:cNvSpPr>
          <p:nvPr/>
        </p:nvSpPr>
        <p:spPr bwMode="auto">
          <a:xfrm>
            <a:off x="3265488" y="33575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30" name="Rectangle 82"/>
          <p:cNvSpPr>
            <a:spLocks noChangeArrowheads="1"/>
          </p:cNvSpPr>
          <p:nvPr/>
        </p:nvSpPr>
        <p:spPr bwMode="auto">
          <a:xfrm>
            <a:off x="5289550" y="335756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31" name="Rectangle 83"/>
          <p:cNvSpPr>
            <a:spLocks noChangeArrowheads="1"/>
          </p:cNvSpPr>
          <p:nvPr/>
        </p:nvSpPr>
        <p:spPr bwMode="auto">
          <a:xfrm>
            <a:off x="6450013" y="335756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32" name="Rectangle 84"/>
          <p:cNvSpPr>
            <a:spLocks noChangeArrowheads="1"/>
          </p:cNvSpPr>
          <p:nvPr/>
        </p:nvSpPr>
        <p:spPr bwMode="auto">
          <a:xfrm>
            <a:off x="7583488" y="335756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33" name="Rectangle 85"/>
          <p:cNvSpPr>
            <a:spLocks noChangeArrowheads="1"/>
          </p:cNvSpPr>
          <p:nvPr/>
        </p:nvSpPr>
        <p:spPr bwMode="auto">
          <a:xfrm>
            <a:off x="1766888" y="3355975"/>
            <a:ext cx="7143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name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34" name="Rectangle 86"/>
          <p:cNvSpPr>
            <a:spLocks noChangeArrowheads="1"/>
          </p:cNvSpPr>
          <p:nvPr/>
        </p:nvSpPr>
        <p:spPr bwMode="auto">
          <a:xfrm>
            <a:off x="3324225" y="3355975"/>
            <a:ext cx="113188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Students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35" name="Rectangle 87"/>
          <p:cNvSpPr>
            <a:spLocks noChangeArrowheads="1"/>
          </p:cNvSpPr>
          <p:nvPr/>
        </p:nvSpPr>
        <p:spPr bwMode="auto">
          <a:xfrm>
            <a:off x="5349875" y="3355975"/>
            <a:ext cx="752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36" name="Rectangle 88"/>
          <p:cNvSpPr>
            <a:spLocks noChangeArrowheads="1"/>
          </p:cNvSpPr>
          <p:nvPr/>
        </p:nvSpPr>
        <p:spPr bwMode="auto">
          <a:xfrm>
            <a:off x="6946900" y="3355975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2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37" name="Rectangle 89"/>
          <p:cNvSpPr>
            <a:spLocks noChangeArrowheads="1"/>
          </p:cNvSpPr>
          <p:nvPr/>
        </p:nvSpPr>
        <p:spPr bwMode="auto">
          <a:xfrm>
            <a:off x="1706563" y="3711575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38" name="Rectangle 90"/>
          <p:cNvSpPr>
            <a:spLocks noChangeArrowheads="1"/>
          </p:cNvSpPr>
          <p:nvPr/>
        </p:nvSpPr>
        <p:spPr bwMode="auto">
          <a:xfrm>
            <a:off x="3265488" y="3711575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39" name="Rectangle 91"/>
          <p:cNvSpPr>
            <a:spLocks noChangeArrowheads="1"/>
          </p:cNvSpPr>
          <p:nvPr/>
        </p:nvSpPr>
        <p:spPr bwMode="auto">
          <a:xfrm>
            <a:off x="5289550" y="3711575"/>
            <a:ext cx="7938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40" name="Rectangle 92"/>
          <p:cNvSpPr>
            <a:spLocks noChangeArrowheads="1"/>
          </p:cNvSpPr>
          <p:nvPr/>
        </p:nvSpPr>
        <p:spPr bwMode="auto">
          <a:xfrm>
            <a:off x="6450013" y="3711575"/>
            <a:ext cx="793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41" name="Rectangle 93"/>
          <p:cNvSpPr>
            <a:spLocks noChangeArrowheads="1"/>
          </p:cNvSpPr>
          <p:nvPr/>
        </p:nvSpPr>
        <p:spPr bwMode="auto">
          <a:xfrm>
            <a:off x="7583488" y="3711575"/>
            <a:ext cx="14287" cy="3524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42" name="Rectangle 94"/>
          <p:cNvSpPr>
            <a:spLocks noChangeArrowheads="1"/>
          </p:cNvSpPr>
          <p:nvPr/>
        </p:nvSpPr>
        <p:spPr bwMode="auto">
          <a:xfrm>
            <a:off x="1766888" y="3709988"/>
            <a:ext cx="6619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login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43" name="Rectangle 95"/>
          <p:cNvSpPr>
            <a:spLocks noChangeArrowheads="1"/>
          </p:cNvSpPr>
          <p:nvPr/>
        </p:nvSpPr>
        <p:spPr bwMode="auto">
          <a:xfrm>
            <a:off x="3324225" y="3709988"/>
            <a:ext cx="11318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Students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44" name="Rectangle 96"/>
          <p:cNvSpPr>
            <a:spLocks noChangeArrowheads="1"/>
          </p:cNvSpPr>
          <p:nvPr/>
        </p:nvSpPr>
        <p:spPr bwMode="auto">
          <a:xfrm>
            <a:off x="5349875" y="3709988"/>
            <a:ext cx="752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45" name="Rectangle 97"/>
          <p:cNvSpPr>
            <a:spLocks noChangeArrowheads="1"/>
          </p:cNvSpPr>
          <p:nvPr/>
        </p:nvSpPr>
        <p:spPr bwMode="auto">
          <a:xfrm>
            <a:off x="6946900" y="3709988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3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46" name="Rectangle 98"/>
          <p:cNvSpPr>
            <a:spLocks noChangeArrowheads="1"/>
          </p:cNvSpPr>
          <p:nvPr/>
        </p:nvSpPr>
        <p:spPr bwMode="auto">
          <a:xfrm>
            <a:off x="1706563" y="4064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47" name="Rectangle 99"/>
          <p:cNvSpPr>
            <a:spLocks noChangeArrowheads="1"/>
          </p:cNvSpPr>
          <p:nvPr/>
        </p:nvSpPr>
        <p:spPr bwMode="auto">
          <a:xfrm>
            <a:off x="3265488" y="4064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48" name="Rectangle 100"/>
          <p:cNvSpPr>
            <a:spLocks noChangeArrowheads="1"/>
          </p:cNvSpPr>
          <p:nvPr/>
        </p:nvSpPr>
        <p:spPr bwMode="auto">
          <a:xfrm>
            <a:off x="5289550" y="406400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49" name="Rectangle 101"/>
          <p:cNvSpPr>
            <a:spLocks noChangeArrowheads="1"/>
          </p:cNvSpPr>
          <p:nvPr/>
        </p:nvSpPr>
        <p:spPr bwMode="auto">
          <a:xfrm>
            <a:off x="6450013" y="406400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50" name="Rectangle 102"/>
          <p:cNvSpPr>
            <a:spLocks noChangeArrowheads="1"/>
          </p:cNvSpPr>
          <p:nvPr/>
        </p:nvSpPr>
        <p:spPr bwMode="auto">
          <a:xfrm>
            <a:off x="7583488" y="406400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51" name="Rectangle 103"/>
          <p:cNvSpPr>
            <a:spLocks noChangeArrowheads="1"/>
          </p:cNvSpPr>
          <p:nvPr/>
        </p:nvSpPr>
        <p:spPr bwMode="auto">
          <a:xfrm>
            <a:off x="1766888" y="4064000"/>
            <a:ext cx="4476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age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52" name="Rectangle 104"/>
          <p:cNvSpPr>
            <a:spLocks noChangeArrowheads="1"/>
          </p:cNvSpPr>
          <p:nvPr/>
        </p:nvSpPr>
        <p:spPr bwMode="auto">
          <a:xfrm>
            <a:off x="3324225" y="4064000"/>
            <a:ext cx="1131888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Students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53" name="Rectangle 105"/>
          <p:cNvSpPr>
            <a:spLocks noChangeArrowheads="1"/>
          </p:cNvSpPr>
          <p:nvPr/>
        </p:nvSpPr>
        <p:spPr bwMode="auto">
          <a:xfrm>
            <a:off x="5349875" y="4064000"/>
            <a:ext cx="908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integer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54" name="Rectangle 106"/>
          <p:cNvSpPr>
            <a:spLocks noChangeArrowheads="1"/>
          </p:cNvSpPr>
          <p:nvPr/>
        </p:nvSpPr>
        <p:spPr bwMode="auto">
          <a:xfrm>
            <a:off x="6946900" y="4064000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4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55" name="Rectangle 107"/>
          <p:cNvSpPr>
            <a:spLocks noChangeArrowheads="1"/>
          </p:cNvSpPr>
          <p:nvPr/>
        </p:nvSpPr>
        <p:spPr bwMode="auto">
          <a:xfrm>
            <a:off x="1706563" y="44180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56" name="Rectangle 108"/>
          <p:cNvSpPr>
            <a:spLocks noChangeArrowheads="1"/>
          </p:cNvSpPr>
          <p:nvPr/>
        </p:nvSpPr>
        <p:spPr bwMode="auto">
          <a:xfrm>
            <a:off x="3265488" y="44180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57" name="Rectangle 109"/>
          <p:cNvSpPr>
            <a:spLocks noChangeArrowheads="1"/>
          </p:cNvSpPr>
          <p:nvPr/>
        </p:nvSpPr>
        <p:spPr bwMode="auto">
          <a:xfrm>
            <a:off x="5289550" y="4418013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58" name="Rectangle 110"/>
          <p:cNvSpPr>
            <a:spLocks noChangeArrowheads="1"/>
          </p:cNvSpPr>
          <p:nvPr/>
        </p:nvSpPr>
        <p:spPr bwMode="auto">
          <a:xfrm>
            <a:off x="6450013" y="4418013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59" name="Rectangle 111"/>
          <p:cNvSpPr>
            <a:spLocks noChangeArrowheads="1"/>
          </p:cNvSpPr>
          <p:nvPr/>
        </p:nvSpPr>
        <p:spPr bwMode="auto">
          <a:xfrm>
            <a:off x="7583488" y="4418013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0" name="Rectangle 112"/>
          <p:cNvSpPr>
            <a:spLocks noChangeArrowheads="1"/>
          </p:cNvSpPr>
          <p:nvPr/>
        </p:nvSpPr>
        <p:spPr bwMode="auto">
          <a:xfrm>
            <a:off x="1766888" y="4418013"/>
            <a:ext cx="48418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gpa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61" name="Rectangle 113"/>
          <p:cNvSpPr>
            <a:spLocks noChangeArrowheads="1"/>
          </p:cNvSpPr>
          <p:nvPr/>
        </p:nvSpPr>
        <p:spPr bwMode="auto">
          <a:xfrm>
            <a:off x="3324225" y="4418013"/>
            <a:ext cx="11318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Students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62" name="Rectangle 114"/>
          <p:cNvSpPr>
            <a:spLocks noChangeArrowheads="1"/>
          </p:cNvSpPr>
          <p:nvPr/>
        </p:nvSpPr>
        <p:spPr bwMode="auto">
          <a:xfrm>
            <a:off x="5349875" y="4418013"/>
            <a:ext cx="4857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real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63" name="Rectangle 115"/>
          <p:cNvSpPr>
            <a:spLocks noChangeArrowheads="1"/>
          </p:cNvSpPr>
          <p:nvPr/>
        </p:nvSpPr>
        <p:spPr bwMode="auto">
          <a:xfrm>
            <a:off x="6946900" y="4418013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5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64" name="Rectangle 116"/>
          <p:cNvSpPr>
            <a:spLocks noChangeArrowheads="1"/>
          </p:cNvSpPr>
          <p:nvPr/>
        </p:nvSpPr>
        <p:spPr bwMode="auto">
          <a:xfrm>
            <a:off x="1706563" y="47720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5" name="Rectangle 117"/>
          <p:cNvSpPr>
            <a:spLocks noChangeArrowheads="1"/>
          </p:cNvSpPr>
          <p:nvPr/>
        </p:nvSpPr>
        <p:spPr bwMode="auto">
          <a:xfrm>
            <a:off x="3265488" y="47720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6" name="Rectangle 118"/>
          <p:cNvSpPr>
            <a:spLocks noChangeArrowheads="1"/>
          </p:cNvSpPr>
          <p:nvPr/>
        </p:nvSpPr>
        <p:spPr bwMode="auto">
          <a:xfrm>
            <a:off x="5289550" y="4772025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7" name="Rectangle 119"/>
          <p:cNvSpPr>
            <a:spLocks noChangeArrowheads="1"/>
          </p:cNvSpPr>
          <p:nvPr/>
        </p:nvSpPr>
        <p:spPr bwMode="auto">
          <a:xfrm>
            <a:off x="6450013" y="4772025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8" name="Rectangle 120"/>
          <p:cNvSpPr>
            <a:spLocks noChangeArrowheads="1"/>
          </p:cNvSpPr>
          <p:nvPr/>
        </p:nvSpPr>
        <p:spPr bwMode="auto">
          <a:xfrm>
            <a:off x="7583488" y="4772025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69" name="Rectangle 121"/>
          <p:cNvSpPr>
            <a:spLocks noChangeArrowheads="1"/>
          </p:cNvSpPr>
          <p:nvPr/>
        </p:nvSpPr>
        <p:spPr bwMode="auto">
          <a:xfrm>
            <a:off x="1766888" y="4772025"/>
            <a:ext cx="3603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fid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70" name="Rectangle 122"/>
          <p:cNvSpPr>
            <a:spLocks noChangeArrowheads="1"/>
          </p:cNvSpPr>
          <p:nvPr/>
        </p:nvSpPr>
        <p:spPr bwMode="auto">
          <a:xfrm>
            <a:off x="3324225" y="4772025"/>
            <a:ext cx="9572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Faculty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71" name="Rectangle 123"/>
          <p:cNvSpPr>
            <a:spLocks noChangeArrowheads="1"/>
          </p:cNvSpPr>
          <p:nvPr/>
        </p:nvSpPr>
        <p:spPr bwMode="auto">
          <a:xfrm>
            <a:off x="5349875" y="4772025"/>
            <a:ext cx="7524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72" name="Rectangle 124"/>
          <p:cNvSpPr>
            <a:spLocks noChangeArrowheads="1"/>
          </p:cNvSpPr>
          <p:nvPr/>
        </p:nvSpPr>
        <p:spPr bwMode="auto">
          <a:xfrm>
            <a:off x="6946900" y="4772025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1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73" name="Rectangle 125"/>
          <p:cNvSpPr>
            <a:spLocks noChangeArrowheads="1"/>
          </p:cNvSpPr>
          <p:nvPr/>
        </p:nvSpPr>
        <p:spPr bwMode="auto">
          <a:xfrm>
            <a:off x="1706563" y="512603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74" name="Rectangle 126"/>
          <p:cNvSpPr>
            <a:spLocks noChangeArrowheads="1"/>
          </p:cNvSpPr>
          <p:nvPr/>
        </p:nvSpPr>
        <p:spPr bwMode="auto">
          <a:xfrm>
            <a:off x="3265488" y="512603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75" name="Rectangle 127"/>
          <p:cNvSpPr>
            <a:spLocks noChangeArrowheads="1"/>
          </p:cNvSpPr>
          <p:nvPr/>
        </p:nvSpPr>
        <p:spPr bwMode="auto">
          <a:xfrm>
            <a:off x="5289550" y="5126038"/>
            <a:ext cx="7938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76" name="Rectangle 128"/>
          <p:cNvSpPr>
            <a:spLocks noChangeArrowheads="1"/>
          </p:cNvSpPr>
          <p:nvPr/>
        </p:nvSpPr>
        <p:spPr bwMode="auto">
          <a:xfrm>
            <a:off x="6450013" y="5126038"/>
            <a:ext cx="793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77" name="Rectangle 129"/>
          <p:cNvSpPr>
            <a:spLocks noChangeArrowheads="1"/>
          </p:cNvSpPr>
          <p:nvPr/>
        </p:nvSpPr>
        <p:spPr bwMode="auto">
          <a:xfrm>
            <a:off x="7583488" y="5126038"/>
            <a:ext cx="14287" cy="354012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78" name="Rectangle 130"/>
          <p:cNvSpPr>
            <a:spLocks noChangeArrowheads="1"/>
          </p:cNvSpPr>
          <p:nvPr/>
        </p:nvSpPr>
        <p:spPr bwMode="auto">
          <a:xfrm>
            <a:off x="1766888" y="5126038"/>
            <a:ext cx="811212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fname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79" name="Rectangle 131"/>
          <p:cNvSpPr>
            <a:spLocks noChangeArrowheads="1"/>
          </p:cNvSpPr>
          <p:nvPr/>
        </p:nvSpPr>
        <p:spPr bwMode="auto">
          <a:xfrm>
            <a:off x="3324225" y="5126038"/>
            <a:ext cx="95726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Faculty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80" name="Rectangle 132"/>
          <p:cNvSpPr>
            <a:spLocks noChangeArrowheads="1"/>
          </p:cNvSpPr>
          <p:nvPr/>
        </p:nvSpPr>
        <p:spPr bwMode="auto">
          <a:xfrm>
            <a:off x="5349875" y="5126038"/>
            <a:ext cx="7524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string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81" name="Rectangle 133"/>
          <p:cNvSpPr>
            <a:spLocks noChangeArrowheads="1"/>
          </p:cNvSpPr>
          <p:nvPr/>
        </p:nvSpPr>
        <p:spPr bwMode="auto">
          <a:xfrm>
            <a:off x="6946900" y="5126038"/>
            <a:ext cx="146050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2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82" name="Rectangle 134"/>
          <p:cNvSpPr>
            <a:spLocks noChangeArrowheads="1"/>
          </p:cNvSpPr>
          <p:nvPr/>
        </p:nvSpPr>
        <p:spPr bwMode="auto">
          <a:xfrm>
            <a:off x="1706563" y="548005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3" name="Rectangle 135"/>
          <p:cNvSpPr>
            <a:spLocks noChangeArrowheads="1"/>
          </p:cNvSpPr>
          <p:nvPr/>
        </p:nvSpPr>
        <p:spPr bwMode="auto">
          <a:xfrm>
            <a:off x="1706563" y="5834063"/>
            <a:ext cx="15589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4" name="Rectangle 136"/>
          <p:cNvSpPr>
            <a:spLocks noChangeArrowheads="1"/>
          </p:cNvSpPr>
          <p:nvPr/>
        </p:nvSpPr>
        <p:spPr bwMode="auto">
          <a:xfrm>
            <a:off x="3265488" y="548005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5" name="Rectangle 137"/>
          <p:cNvSpPr>
            <a:spLocks noChangeArrowheads="1"/>
          </p:cNvSpPr>
          <p:nvPr/>
        </p:nvSpPr>
        <p:spPr bwMode="auto">
          <a:xfrm>
            <a:off x="3265488" y="5834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6" name="Rectangle 138"/>
          <p:cNvSpPr>
            <a:spLocks noChangeArrowheads="1"/>
          </p:cNvSpPr>
          <p:nvPr/>
        </p:nvSpPr>
        <p:spPr bwMode="auto">
          <a:xfrm>
            <a:off x="3273425" y="5834063"/>
            <a:ext cx="20161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7" name="Rectangle 139"/>
          <p:cNvSpPr>
            <a:spLocks noChangeArrowheads="1"/>
          </p:cNvSpPr>
          <p:nvPr/>
        </p:nvSpPr>
        <p:spPr bwMode="auto">
          <a:xfrm>
            <a:off x="5289550" y="5480050"/>
            <a:ext cx="7938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8" name="Rectangle 140"/>
          <p:cNvSpPr>
            <a:spLocks noChangeArrowheads="1"/>
          </p:cNvSpPr>
          <p:nvPr/>
        </p:nvSpPr>
        <p:spPr bwMode="auto">
          <a:xfrm>
            <a:off x="5289550" y="5834063"/>
            <a:ext cx="79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89" name="Rectangle 141"/>
          <p:cNvSpPr>
            <a:spLocks noChangeArrowheads="1"/>
          </p:cNvSpPr>
          <p:nvPr/>
        </p:nvSpPr>
        <p:spPr bwMode="auto">
          <a:xfrm>
            <a:off x="5297488" y="5834063"/>
            <a:ext cx="1152525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90" name="Rectangle 142"/>
          <p:cNvSpPr>
            <a:spLocks noChangeArrowheads="1"/>
          </p:cNvSpPr>
          <p:nvPr/>
        </p:nvSpPr>
        <p:spPr bwMode="auto">
          <a:xfrm>
            <a:off x="6450013" y="5480050"/>
            <a:ext cx="793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91" name="Rectangle 143"/>
          <p:cNvSpPr>
            <a:spLocks noChangeArrowheads="1"/>
          </p:cNvSpPr>
          <p:nvPr/>
        </p:nvSpPr>
        <p:spPr bwMode="auto">
          <a:xfrm>
            <a:off x="6450013" y="5834063"/>
            <a:ext cx="793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92" name="Rectangle 144"/>
          <p:cNvSpPr>
            <a:spLocks noChangeArrowheads="1"/>
          </p:cNvSpPr>
          <p:nvPr/>
        </p:nvSpPr>
        <p:spPr bwMode="auto">
          <a:xfrm>
            <a:off x="6457950" y="5834063"/>
            <a:ext cx="1125538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93" name="Rectangle 145"/>
          <p:cNvSpPr>
            <a:spLocks noChangeArrowheads="1"/>
          </p:cNvSpPr>
          <p:nvPr/>
        </p:nvSpPr>
        <p:spPr bwMode="auto">
          <a:xfrm>
            <a:off x="7583488" y="5480050"/>
            <a:ext cx="14287" cy="3540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94" name="Rectangle 146"/>
          <p:cNvSpPr>
            <a:spLocks noChangeArrowheads="1"/>
          </p:cNvSpPr>
          <p:nvPr/>
        </p:nvSpPr>
        <p:spPr bwMode="auto">
          <a:xfrm>
            <a:off x="7583488" y="5834063"/>
            <a:ext cx="14287" cy="793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95" name="Rectangle 147"/>
          <p:cNvSpPr>
            <a:spLocks noChangeArrowheads="1"/>
          </p:cNvSpPr>
          <p:nvPr/>
        </p:nvSpPr>
        <p:spPr bwMode="auto">
          <a:xfrm>
            <a:off x="1766888" y="5480050"/>
            <a:ext cx="3556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sal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96" name="Rectangle 148"/>
          <p:cNvSpPr>
            <a:spLocks noChangeArrowheads="1"/>
          </p:cNvSpPr>
          <p:nvPr/>
        </p:nvSpPr>
        <p:spPr bwMode="auto">
          <a:xfrm>
            <a:off x="3324225" y="5480050"/>
            <a:ext cx="9572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Faculty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97" name="Rectangle 149"/>
          <p:cNvSpPr>
            <a:spLocks noChangeArrowheads="1"/>
          </p:cNvSpPr>
          <p:nvPr/>
        </p:nvSpPr>
        <p:spPr bwMode="auto">
          <a:xfrm>
            <a:off x="5349875" y="5480050"/>
            <a:ext cx="4857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real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98" name="Rectangle 150"/>
          <p:cNvSpPr>
            <a:spLocks noChangeArrowheads="1"/>
          </p:cNvSpPr>
          <p:nvPr/>
        </p:nvSpPr>
        <p:spPr bwMode="auto">
          <a:xfrm>
            <a:off x="6946900" y="5480050"/>
            <a:ext cx="14605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300">
                <a:latin typeface="Book Antiqua" panose="02040602050305030304" pitchFamily="18" charset="0"/>
              </a:rPr>
              <a:t>3</a:t>
            </a:r>
            <a:endParaRPr lang="en-US" altLang="en-US">
              <a:solidFill>
                <a:srgbClr val="CF0E30"/>
              </a:solidFill>
              <a:latin typeface="Book Antiqua" panose="02040602050305030304" pitchFamily="18" charset="0"/>
            </a:endParaRPr>
          </a:p>
        </p:txBody>
      </p:sp>
      <p:sp>
        <p:nvSpPr>
          <p:cNvPr id="27799" name="Line 151"/>
          <p:cNvSpPr>
            <a:spLocks noChangeShapeType="1"/>
          </p:cNvSpPr>
          <p:nvPr/>
        </p:nvSpPr>
        <p:spPr bwMode="auto">
          <a:xfrm>
            <a:off x="1676400" y="1557338"/>
            <a:ext cx="594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0" name="Line 152"/>
          <p:cNvSpPr>
            <a:spLocks noChangeShapeType="1"/>
          </p:cNvSpPr>
          <p:nvPr/>
        </p:nvSpPr>
        <p:spPr bwMode="auto">
          <a:xfrm>
            <a:off x="5257800" y="1252538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1" name="Line 153"/>
          <p:cNvSpPr>
            <a:spLocks noChangeShapeType="1"/>
          </p:cNvSpPr>
          <p:nvPr/>
        </p:nvSpPr>
        <p:spPr bwMode="auto">
          <a:xfrm>
            <a:off x="6324600" y="1252538"/>
            <a:ext cx="0" cy="457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802" name="Date Placeholder 15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D4E3572-A9CA-42EA-AC4E-997184C7A58E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7803" name="Slide Number Placeholder 15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C16045-7361-41B8-AFA7-097FA34602C1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7804" name="Footer Placeholder 15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Indexes (a sneak preview)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40767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Heap file allows us to retrieve records: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by specifying the </a:t>
            </a:r>
            <a:r>
              <a:rPr lang="en-US" altLang="en-US" i="1" smtClean="0">
                <a:solidFill>
                  <a:schemeClr val="accent2"/>
                </a:solidFill>
              </a:rPr>
              <a:t>rid</a:t>
            </a:r>
            <a:r>
              <a:rPr lang="en-US" altLang="en-US" i="1" smtClean="0"/>
              <a:t>, </a:t>
            </a:r>
            <a:r>
              <a:rPr lang="en-US" altLang="en-US" smtClean="0"/>
              <a:t>or</a:t>
            </a:r>
            <a:endParaRPr lang="en-US" altLang="en-US" i="1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by scanning all records sequentially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Sometimes, we want to retrieve records by specifying the </a:t>
            </a:r>
            <a:r>
              <a:rPr lang="en-US" altLang="en-US" i="1" smtClean="0"/>
              <a:t>values in one or more fields</a:t>
            </a:r>
            <a:r>
              <a:rPr lang="en-US" altLang="en-US" smtClean="0"/>
              <a:t>, e.g.,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Find all students in the “CS” department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Find all students with a gpa &gt; 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u="sng" smtClean="0">
                <a:solidFill>
                  <a:schemeClr val="accent2"/>
                </a:solidFill>
              </a:rPr>
              <a:t>Indexes</a:t>
            </a:r>
            <a:r>
              <a:rPr lang="en-US" altLang="en-US" smtClean="0"/>
              <a:t> are file structures that enable us to answer such </a:t>
            </a:r>
            <a:r>
              <a:rPr lang="en-US" altLang="en-US" smtClean="0">
                <a:solidFill>
                  <a:schemeClr val="accent2"/>
                </a:solidFill>
              </a:rPr>
              <a:t>value-based queries </a:t>
            </a:r>
            <a:r>
              <a:rPr lang="en-US" altLang="en-US" smtClean="0"/>
              <a:t>efficiently.</a:t>
            </a:r>
          </a:p>
        </p:txBody>
      </p:sp>
      <p:sp>
        <p:nvSpPr>
          <p:cNvPr id="28678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C516F0D-0A50-45B9-9D27-FB620FE6AC3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867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F3A9D3-9382-48FF-9A96-44AEA1B4705A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8680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51054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z="2600" smtClean="0"/>
              <a:t>Disks provide cheap, non-volatile storage.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Random access, but cost depends on the location of page on disk; important to arrange data sequentially to minimize </a:t>
            </a:r>
            <a:r>
              <a:rPr lang="en-US" altLang="en-US" i="1" smtClean="0"/>
              <a:t>seek</a:t>
            </a:r>
            <a:r>
              <a:rPr lang="en-US" altLang="en-US" smtClean="0"/>
              <a:t> and </a:t>
            </a:r>
            <a:r>
              <a:rPr lang="en-US" altLang="en-US" i="1" smtClean="0"/>
              <a:t>rotation </a:t>
            </a:r>
            <a:r>
              <a:rPr lang="en-US" altLang="en-US" smtClean="0"/>
              <a:t>delays.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29702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A855E4E-0609-4EF7-8045-7E55124EDAFE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2970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24F57B-F37B-41CC-876C-49EE03AD9E84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29704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 anchor="ctr"/>
          <a:lstStyle/>
          <a:p>
            <a:pPr eaLnBrk="1" hangingPunct="1"/>
            <a:r>
              <a:rPr lang="en-US" altLang="en-US" smtClean="0"/>
              <a:t>Summary (Contd.)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153400" cy="47244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DBMS vs. OS File Support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DBMS needs features not found in many OS’s, e.g., forcing a page to disk, controlling the order of page writes to disk, files spanning disks, ability to control pre-fetching and page replacement policy based on predictable access patterns,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Variable length record format with field offset directory offers support for direct access to i’th field and null values.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600" smtClean="0"/>
          </a:p>
        </p:txBody>
      </p:sp>
      <p:sp>
        <p:nvSpPr>
          <p:cNvPr id="30726" name="Date Placeholder 7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DFE7B7E-D52B-43C8-91D0-492C455DAE56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30727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DD51B04-FFFA-422A-964A-F31A183C390E}" type="slidenum">
              <a:rPr lang="en-US" altLang="en-US" sz="1000">
                <a:solidFill>
                  <a:schemeClr val="tx1"/>
                </a:solidFill>
              </a:rPr>
              <a:pPr eaLnBrk="1" hangingPunct="1"/>
              <a:t>28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30728" name="Footer Placeholder 9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24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6934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772400" cy="457200"/>
          </a:xfrm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sz="2800" smtClean="0"/>
              <a:t>The Storage Hierarchy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 lIns="92075" tIns="46038" rIns="92075" bIns="46038"/>
          <a:lstStyle/>
          <a:p>
            <a:pPr eaLnBrk="1" hangingPunct="1"/>
            <a:endParaRPr lang="en-US" altLang="en-US" i="1" smtClean="0">
              <a:solidFill>
                <a:schemeClr val="accent2"/>
              </a:solidFill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762000" y="6172200"/>
            <a:ext cx="693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  <a:latin typeface="Times New Roman" panose="02020603050405020304" pitchFamily="18" charset="0"/>
              </a:rPr>
              <a:t>Source: Operating Systems Concepts 5th Edition 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" y="1371600"/>
            <a:ext cx="41148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Main memory (RAM) for currently used data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Disk for the main database (secondary storage).</a:t>
            </a:r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2400">
                <a:solidFill>
                  <a:schemeClr val="tx1"/>
                </a:solidFill>
                <a:latin typeface="Tahoma" panose="020B0604030504040204" pitchFamily="34" charset="0"/>
              </a:rPr>
              <a:t>Tapes for archiving older versions of the data (tertiary storage).</a:t>
            </a:r>
          </a:p>
          <a:p>
            <a:pPr lvl="1">
              <a:lnSpc>
                <a:spcPct val="90000"/>
              </a:lnSpc>
              <a:spcBef>
                <a:spcPct val="50000"/>
              </a:spcBef>
              <a:buFontTx/>
              <a:buChar char="–"/>
            </a:pPr>
            <a:endParaRPr lang="en-US" altLang="en-US" sz="24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endParaRPr lang="en-US" altLang="en-US" sz="24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927753" name="AutoShape 9"/>
          <p:cNvSpPr>
            <a:spLocks noChangeArrowheads="1"/>
          </p:cNvSpPr>
          <p:nvPr/>
        </p:nvSpPr>
        <p:spPr bwMode="auto">
          <a:xfrm>
            <a:off x="7848600" y="1371600"/>
            <a:ext cx="381000" cy="4191000"/>
          </a:xfrm>
          <a:prstGeom prst="upArrow">
            <a:avLst>
              <a:gd name="adj1" fmla="val 50000"/>
              <a:gd name="adj2" fmla="val 27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754" name="Text Box 10"/>
          <p:cNvSpPr txBox="1">
            <a:spLocks noChangeArrowheads="1"/>
          </p:cNvSpPr>
          <p:nvPr/>
        </p:nvSpPr>
        <p:spPr bwMode="auto">
          <a:xfrm>
            <a:off x="6892925" y="1066800"/>
            <a:ext cx="225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CF0E30"/>
                </a:solidFill>
              </a:rPr>
              <a:t>Smaller, Faster</a:t>
            </a:r>
          </a:p>
        </p:txBody>
      </p:sp>
      <p:sp>
        <p:nvSpPr>
          <p:cNvPr id="927755" name="Text Box 11"/>
          <p:cNvSpPr txBox="1">
            <a:spLocks noChangeArrowheads="1"/>
          </p:cNvSpPr>
          <p:nvPr/>
        </p:nvSpPr>
        <p:spPr bwMode="auto">
          <a:xfrm>
            <a:off x="6975475" y="5638800"/>
            <a:ext cx="216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CF0E30"/>
                </a:solidFill>
              </a:rPr>
              <a:t>Bigger, Slower</a:t>
            </a:r>
          </a:p>
        </p:txBody>
      </p:sp>
      <p:sp>
        <p:nvSpPr>
          <p:cNvPr id="5132" name="Date Placeholder 1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5C7E5A-7785-42EE-B740-2CABCD5237B3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5133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3566A7-BF93-43CE-A8A8-811F5A43309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5134" name="Footer Placeholder 1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7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753" grpId="0" animBg="1"/>
      <p:bldP spid="927754" grpId="0" autoUpdateAnimBg="0"/>
      <p:bldP spid="92775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4B2DC96-042E-44DF-AB2A-DB6018DAF372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BDCC28-6B29-4392-A31F-2459DE2C51AB}" type="slidenum">
              <a:rPr lang="en-US" altLang="en-US" sz="100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Jim Gray’s Storage Latency Analogy:  </a:t>
            </a:r>
            <a:br>
              <a:rPr lang="en-US" altLang="en-US" sz="2800" smtClean="0"/>
            </a:br>
            <a:r>
              <a:rPr lang="en-US" altLang="en-US" sz="2800" smtClean="0"/>
              <a:t> How Far Away is the Data?</a:t>
            </a:r>
          </a:p>
        </p:txBody>
      </p:sp>
      <p:grpSp>
        <p:nvGrpSpPr>
          <p:cNvPr id="6150" name="Group 822"/>
          <p:cNvGrpSpPr>
            <a:grpSpLocks/>
          </p:cNvGrpSpPr>
          <p:nvPr/>
        </p:nvGrpSpPr>
        <p:grpSpPr bwMode="auto">
          <a:xfrm>
            <a:off x="779463" y="1143000"/>
            <a:ext cx="7219950" cy="4876800"/>
            <a:chOff x="491" y="720"/>
            <a:chExt cx="4548" cy="3072"/>
          </a:xfrm>
        </p:grpSpPr>
        <p:sp>
          <p:nvSpPr>
            <p:cNvPr id="6152" name="Freeform 4"/>
            <p:cNvSpPr>
              <a:spLocks/>
            </p:cNvSpPr>
            <p:nvPr/>
          </p:nvSpPr>
          <p:spPr bwMode="auto">
            <a:xfrm>
              <a:off x="2521" y="2150"/>
              <a:ext cx="86" cy="53"/>
            </a:xfrm>
            <a:custGeom>
              <a:avLst/>
              <a:gdLst>
                <a:gd name="T0" fmla="*/ 0 w 86"/>
                <a:gd name="T1" fmla="*/ 25 h 50"/>
                <a:gd name="T2" fmla="*/ 55 w 86"/>
                <a:gd name="T3" fmla="*/ 0 h 50"/>
                <a:gd name="T4" fmla="*/ 86 w 86"/>
                <a:gd name="T5" fmla="*/ 0 h 50"/>
                <a:gd name="T6" fmla="*/ 86 w 86"/>
                <a:gd name="T7" fmla="*/ 35 h 50"/>
                <a:gd name="T8" fmla="*/ 31 w 86"/>
                <a:gd name="T9" fmla="*/ 59 h 50"/>
                <a:gd name="T10" fmla="*/ 0 w 86"/>
                <a:gd name="T11" fmla="*/ 59 h 50"/>
                <a:gd name="T12" fmla="*/ 0 w 86"/>
                <a:gd name="T13" fmla="*/ 25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50"/>
                <a:gd name="T23" fmla="*/ 86 w 86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50">
                  <a:moveTo>
                    <a:pt x="0" y="22"/>
                  </a:moveTo>
                  <a:lnTo>
                    <a:pt x="55" y="0"/>
                  </a:lnTo>
                  <a:lnTo>
                    <a:pt x="86" y="0"/>
                  </a:lnTo>
                  <a:lnTo>
                    <a:pt x="86" y="29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2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5"/>
            <p:cNvSpPr>
              <a:spLocks/>
            </p:cNvSpPr>
            <p:nvPr/>
          </p:nvSpPr>
          <p:spPr bwMode="auto">
            <a:xfrm>
              <a:off x="2459" y="2173"/>
              <a:ext cx="93" cy="60"/>
            </a:xfrm>
            <a:custGeom>
              <a:avLst/>
              <a:gdLst>
                <a:gd name="T0" fmla="*/ 0 w 93"/>
                <a:gd name="T1" fmla="*/ 34 h 56"/>
                <a:gd name="T2" fmla="*/ 62 w 93"/>
                <a:gd name="T3" fmla="*/ 0 h 56"/>
                <a:gd name="T4" fmla="*/ 93 w 93"/>
                <a:gd name="T5" fmla="*/ 0 h 56"/>
                <a:gd name="T6" fmla="*/ 93 w 93"/>
                <a:gd name="T7" fmla="*/ 34 h 56"/>
                <a:gd name="T8" fmla="*/ 31 w 93"/>
                <a:gd name="T9" fmla="*/ 69 h 56"/>
                <a:gd name="T10" fmla="*/ 0 w 93"/>
                <a:gd name="T11" fmla="*/ 69 h 56"/>
                <a:gd name="T12" fmla="*/ 0 w 93"/>
                <a:gd name="T13" fmla="*/ 3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"/>
                <a:gd name="T22" fmla="*/ 0 h 56"/>
                <a:gd name="T23" fmla="*/ 93 w 93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" h="56">
                  <a:moveTo>
                    <a:pt x="0" y="28"/>
                  </a:moveTo>
                  <a:lnTo>
                    <a:pt x="62" y="0"/>
                  </a:lnTo>
                  <a:lnTo>
                    <a:pt x="93" y="0"/>
                  </a:lnTo>
                  <a:lnTo>
                    <a:pt x="93" y="28"/>
                  </a:lnTo>
                  <a:lnTo>
                    <a:pt x="31" y="56"/>
                  </a:lnTo>
                  <a:lnTo>
                    <a:pt x="0" y="56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6"/>
            <p:cNvSpPr>
              <a:spLocks/>
            </p:cNvSpPr>
            <p:nvPr/>
          </p:nvSpPr>
          <p:spPr bwMode="auto">
            <a:xfrm>
              <a:off x="2404" y="2203"/>
              <a:ext cx="86" cy="53"/>
            </a:xfrm>
            <a:custGeom>
              <a:avLst/>
              <a:gdLst>
                <a:gd name="T0" fmla="*/ 0 w 86"/>
                <a:gd name="T1" fmla="*/ 27 h 49"/>
                <a:gd name="T2" fmla="*/ 55 w 86"/>
                <a:gd name="T3" fmla="*/ 0 h 49"/>
                <a:gd name="T4" fmla="*/ 86 w 86"/>
                <a:gd name="T5" fmla="*/ 0 h 49"/>
                <a:gd name="T6" fmla="*/ 86 w 86"/>
                <a:gd name="T7" fmla="*/ 35 h 49"/>
                <a:gd name="T8" fmla="*/ 31 w 86"/>
                <a:gd name="T9" fmla="*/ 62 h 49"/>
                <a:gd name="T10" fmla="*/ 0 w 86"/>
                <a:gd name="T11" fmla="*/ 62 h 49"/>
                <a:gd name="T12" fmla="*/ 0 w 86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49"/>
                <a:gd name="T23" fmla="*/ 86 w 86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49">
                  <a:moveTo>
                    <a:pt x="0" y="21"/>
                  </a:moveTo>
                  <a:lnTo>
                    <a:pt x="55" y="0"/>
                  </a:lnTo>
                  <a:lnTo>
                    <a:pt x="86" y="0"/>
                  </a:lnTo>
                  <a:lnTo>
                    <a:pt x="86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7"/>
            <p:cNvSpPr>
              <a:spLocks/>
            </p:cNvSpPr>
            <p:nvPr/>
          </p:nvSpPr>
          <p:spPr bwMode="auto">
            <a:xfrm>
              <a:off x="2357" y="2226"/>
              <a:ext cx="78" cy="53"/>
            </a:xfrm>
            <a:custGeom>
              <a:avLst/>
              <a:gdLst>
                <a:gd name="T0" fmla="*/ 0 w 78"/>
                <a:gd name="T1" fmla="*/ 27 h 49"/>
                <a:gd name="T2" fmla="*/ 47 w 78"/>
                <a:gd name="T3" fmla="*/ 0 h 49"/>
                <a:gd name="T4" fmla="*/ 78 w 78"/>
                <a:gd name="T5" fmla="*/ 0 h 49"/>
                <a:gd name="T6" fmla="*/ 78 w 78"/>
                <a:gd name="T7" fmla="*/ 35 h 49"/>
                <a:gd name="T8" fmla="*/ 32 w 78"/>
                <a:gd name="T9" fmla="*/ 62 h 49"/>
                <a:gd name="T10" fmla="*/ 0 w 78"/>
                <a:gd name="T11" fmla="*/ 62 h 49"/>
                <a:gd name="T12" fmla="*/ 0 w 78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49"/>
                <a:gd name="T23" fmla="*/ 78 w 78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49">
                  <a:moveTo>
                    <a:pt x="0" y="21"/>
                  </a:moveTo>
                  <a:lnTo>
                    <a:pt x="47" y="0"/>
                  </a:lnTo>
                  <a:lnTo>
                    <a:pt x="78" y="0"/>
                  </a:lnTo>
                  <a:lnTo>
                    <a:pt x="78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8"/>
            <p:cNvSpPr>
              <a:spLocks/>
            </p:cNvSpPr>
            <p:nvPr/>
          </p:nvSpPr>
          <p:spPr bwMode="auto">
            <a:xfrm>
              <a:off x="2310" y="2248"/>
              <a:ext cx="79" cy="53"/>
            </a:xfrm>
            <a:custGeom>
              <a:avLst/>
              <a:gdLst>
                <a:gd name="T0" fmla="*/ 0 w 79"/>
                <a:gd name="T1" fmla="*/ 27 h 49"/>
                <a:gd name="T2" fmla="*/ 47 w 79"/>
                <a:gd name="T3" fmla="*/ 0 h 49"/>
                <a:gd name="T4" fmla="*/ 79 w 79"/>
                <a:gd name="T5" fmla="*/ 0 h 49"/>
                <a:gd name="T6" fmla="*/ 79 w 79"/>
                <a:gd name="T7" fmla="*/ 35 h 49"/>
                <a:gd name="T8" fmla="*/ 32 w 79"/>
                <a:gd name="T9" fmla="*/ 62 h 49"/>
                <a:gd name="T10" fmla="*/ 0 w 79"/>
                <a:gd name="T11" fmla="*/ 62 h 49"/>
                <a:gd name="T12" fmla="*/ 0 w 79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49"/>
                <a:gd name="T23" fmla="*/ 79 w 7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49">
                  <a:moveTo>
                    <a:pt x="0" y="21"/>
                  </a:moveTo>
                  <a:lnTo>
                    <a:pt x="47" y="0"/>
                  </a:lnTo>
                  <a:lnTo>
                    <a:pt x="79" y="0"/>
                  </a:lnTo>
                  <a:lnTo>
                    <a:pt x="79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9"/>
            <p:cNvSpPr>
              <a:spLocks/>
            </p:cNvSpPr>
            <p:nvPr/>
          </p:nvSpPr>
          <p:spPr bwMode="auto">
            <a:xfrm>
              <a:off x="2279" y="2271"/>
              <a:ext cx="63" cy="53"/>
            </a:xfrm>
            <a:custGeom>
              <a:avLst/>
              <a:gdLst>
                <a:gd name="T0" fmla="*/ 0 w 63"/>
                <a:gd name="T1" fmla="*/ 27 h 49"/>
                <a:gd name="T2" fmla="*/ 31 w 63"/>
                <a:gd name="T3" fmla="*/ 0 h 49"/>
                <a:gd name="T4" fmla="*/ 63 w 63"/>
                <a:gd name="T5" fmla="*/ 0 h 49"/>
                <a:gd name="T6" fmla="*/ 63 w 63"/>
                <a:gd name="T7" fmla="*/ 35 h 49"/>
                <a:gd name="T8" fmla="*/ 31 w 63"/>
                <a:gd name="T9" fmla="*/ 62 h 49"/>
                <a:gd name="T10" fmla="*/ 0 w 63"/>
                <a:gd name="T11" fmla="*/ 62 h 49"/>
                <a:gd name="T12" fmla="*/ 0 w 63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49"/>
                <a:gd name="T23" fmla="*/ 63 w 63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49">
                  <a:moveTo>
                    <a:pt x="0" y="21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63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0"/>
            <p:cNvSpPr>
              <a:spLocks/>
            </p:cNvSpPr>
            <p:nvPr/>
          </p:nvSpPr>
          <p:spPr bwMode="auto">
            <a:xfrm>
              <a:off x="2256" y="2294"/>
              <a:ext cx="54" cy="45"/>
            </a:xfrm>
            <a:custGeom>
              <a:avLst/>
              <a:gdLst>
                <a:gd name="T0" fmla="*/ 0 w 54"/>
                <a:gd name="T1" fmla="*/ 17 h 42"/>
                <a:gd name="T2" fmla="*/ 23 w 54"/>
                <a:gd name="T3" fmla="*/ 0 h 42"/>
                <a:gd name="T4" fmla="*/ 54 w 54"/>
                <a:gd name="T5" fmla="*/ 0 h 42"/>
                <a:gd name="T6" fmla="*/ 54 w 54"/>
                <a:gd name="T7" fmla="*/ 34 h 42"/>
                <a:gd name="T8" fmla="*/ 31 w 54"/>
                <a:gd name="T9" fmla="*/ 51 h 42"/>
                <a:gd name="T10" fmla="*/ 0 w 54"/>
                <a:gd name="T11" fmla="*/ 51 h 42"/>
                <a:gd name="T12" fmla="*/ 0 w 54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2"/>
                <a:gd name="T23" fmla="*/ 54 w 54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2">
                  <a:moveTo>
                    <a:pt x="0" y="14"/>
                  </a:moveTo>
                  <a:lnTo>
                    <a:pt x="23" y="0"/>
                  </a:lnTo>
                  <a:lnTo>
                    <a:pt x="54" y="0"/>
                  </a:lnTo>
                  <a:lnTo>
                    <a:pt x="54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1"/>
            <p:cNvSpPr>
              <a:spLocks/>
            </p:cNvSpPr>
            <p:nvPr/>
          </p:nvSpPr>
          <p:spPr bwMode="auto">
            <a:xfrm>
              <a:off x="2225" y="2309"/>
              <a:ext cx="62" cy="52"/>
            </a:xfrm>
            <a:custGeom>
              <a:avLst/>
              <a:gdLst>
                <a:gd name="T0" fmla="*/ 0 w 62"/>
                <a:gd name="T1" fmla="*/ 24 h 49"/>
                <a:gd name="T2" fmla="*/ 31 w 62"/>
                <a:gd name="T3" fmla="*/ 0 h 49"/>
                <a:gd name="T4" fmla="*/ 62 w 62"/>
                <a:gd name="T5" fmla="*/ 0 h 49"/>
                <a:gd name="T6" fmla="*/ 62 w 62"/>
                <a:gd name="T7" fmla="*/ 34 h 49"/>
                <a:gd name="T8" fmla="*/ 31 w 62"/>
                <a:gd name="T9" fmla="*/ 58 h 49"/>
                <a:gd name="T10" fmla="*/ 0 w 62"/>
                <a:gd name="T11" fmla="*/ 58 h 49"/>
                <a:gd name="T12" fmla="*/ 0 w 62"/>
                <a:gd name="T13" fmla="*/ 24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49"/>
                <a:gd name="T23" fmla="*/ 62 w 62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49">
                  <a:moveTo>
                    <a:pt x="0" y="21"/>
                  </a:moveTo>
                  <a:lnTo>
                    <a:pt x="31" y="0"/>
                  </a:lnTo>
                  <a:lnTo>
                    <a:pt x="62" y="0"/>
                  </a:lnTo>
                  <a:lnTo>
                    <a:pt x="62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2"/>
            <p:cNvSpPr>
              <a:spLocks/>
            </p:cNvSpPr>
            <p:nvPr/>
          </p:nvSpPr>
          <p:spPr bwMode="auto">
            <a:xfrm>
              <a:off x="2209" y="2331"/>
              <a:ext cx="47" cy="47"/>
            </a:xfrm>
            <a:custGeom>
              <a:avLst/>
              <a:gdLst>
                <a:gd name="T0" fmla="*/ 0 w 47"/>
                <a:gd name="T1" fmla="*/ 17 h 43"/>
                <a:gd name="T2" fmla="*/ 16 w 47"/>
                <a:gd name="T3" fmla="*/ 0 h 43"/>
                <a:gd name="T4" fmla="*/ 47 w 47"/>
                <a:gd name="T5" fmla="*/ 0 h 43"/>
                <a:gd name="T6" fmla="*/ 47 w 47"/>
                <a:gd name="T7" fmla="*/ 37 h 43"/>
                <a:gd name="T8" fmla="*/ 31 w 47"/>
                <a:gd name="T9" fmla="*/ 56 h 43"/>
                <a:gd name="T10" fmla="*/ 0 w 47"/>
                <a:gd name="T11" fmla="*/ 56 h 43"/>
                <a:gd name="T12" fmla="*/ 0 w 47"/>
                <a:gd name="T13" fmla="*/ 17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3"/>
                <a:gd name="T23" fmla="*/ 47 w 47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3">
                  <a:moveTo>
                    <a:pt x="0" y="14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43"/>
                  </a:lnTo>
                  <a:lnTo>
                    <a:pt x="0" y="43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3"/>
            <p:cNvSpPr>
              <a:spLocks/>
            </p:cNvSpPr>
            <p:nvPr/>
          </p:nvSpPr>
          <p:spPr bwMode="auto">
            <a:xfrm>
              <a:off x="2186" y="2346"/>
              <a:ext cx="54" cy="54"/>
            </a:xfrm>
            <a:custGeom>
              <a:avLst/>
              <a:gdLst>
                <a:gd name="T0" fmla="*/ 0 w 54"/>
                <a:gd name="T1" fmla="*/ 27 h 50"/>
                <a:gd name="T2" fmla="*/ 23 w 54"/>
                <a:gd name="T3" fmla="*/ 0 h 50"/>
                <a:gd name="T4" fmla="*/ 54 w 54"/>
                <a:gd name="T5" fmla="*/ 0 h 50"/>
                <a:gd name="T6" fmla="*/ 54 w 54"/>
                <a:gd name="T7" fmla="*/ 36 h 50"/>
                <a:gd name="T8" fmla="*/ 31 w 54"/>
                <a:gd name="T9" fmla="*/ 63 h 50"/>
                <a:gd name="T10" fmla="*/ 0 w 54"/>
                <a:gd name="T11" fmla="*/ 63 h 50"/>
                <a:gd name="T12" fmla="*/ 0 w 54"/>
                <a:gd name="T13" fmla="*/ 2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50"/>
                <a:gd name="T23" fmla="*/ 54 w 54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50">
                  <a:moveTo>
                    <a:pt x="0" y="21"/>
                  </a:moveTo>
                  <a:lnTo>
                    <a:pt x="23" y="0"/>
                  </a:lnTo>
                  <a:lnTo>
                    <a:pt x="54" y="0"/>
                  </a:lnTo>
                  <a:lnTo>
                    <a:pt x="54" y="29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4"/>
            <p:cNvSpPr>
              <a:spLocks/>
            </p:cNvSpPr>
            <p:nvPr/>
          </p:nvSpPr>
          <p:spPr bwMode="auto">
            <a:xfrm>
              <a:off x="2178" y="2369"/>
              <a:ext cx="39" cy="39"/>
            </a:xfrm>
            <a:custGeom>
              <a:avLst/>
              <a:gdLst>
                <a:gd name="T0" fmla="*/ 0 w 39"/>
                <a:gd name="T1" fmla="*/ 11 h 36"/>
                <a:gd name="T2" fmla="*/ 8 w 39"/>
                <a:gd name="T3" fmla="*/ 0 h 36"/>
                <a:gd name="T4" fmla="*/ 39 w 39"/>
                <a:gd name="T5" fmla="*/ 0 h 36"/>
                <a:gd name="T6" fmla="*/ 39 w 39"/>
                <a:gd name="T7" fmla="*/ 37 h 36"/>
                <a:gd name="T8" fmla="*/ 31 w 39"/>
                <a:gd name="T9" fmla="*/ 46 h 36"/>
                <a:gd name="T10" fmla="*/ 0 w 39"/>
                <a:gd name="T11" fmla="*/ 46 h 36"/>
                <a:gd name="T12" fmla="*/ 0 w 39"/>
                <a:gd name="T13" fmla="*/ 11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6"/>
                <a:gd name="T23" fmla="*/ 39 w 39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6">
                  <a:moveTo>
                    <a:pt x="0" y="8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1" y="36"/>
                  </a:lnTo>
                  <a:lnTo>
                    <a:pt x="0" y="36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5"/>
            <p:cNvSpPr>
              <a:spLocks/>
            </p:cNvSpPr>
            <p:nvPr/>
          </p:nvSpPr>
          <p:spPr bwMode="auto">
            <a:xfrm>
              <a:off x="2170" y="2378"/>
              <a:ext cx="39" cy="52"/>
            </a:xfrm>
            <a:custGeom>
              <a:avLst/>
              <a:gdLst>
                <a:gd name="T0" fmla="*/ 0 w 39"/>
                <a:gd name="T1" fmla="*/ 24 h 49"/>
                <a:gd name="T2" fmla="*/ 8 w 39"/>
                <a:gd name="T3" fmla="*/ 0 h 49"/>
                <a:gd name="T4" fmla="*/ 39 w 39"/>
                <a:gd name="T5" fmla="*/ 0 h 49"/>
                <a:gd name="T6" fmla="*/ 39 w 39"/>
                <a:gd name="T7" fmla="*/ 34 h 49"/>
                <a:gd name="T8" fmla="*/ 31 w 39"/>
                <a:gd name="T9" fmla="*/ 58 h 49"/>
                <a:gd name="T10" fmla="*/ 0 w 39"/>
                <a:gd name="T11" fmla="*/ 58 h 49"/>
                <a:gd name="T12" fmla="*/ 0 w 39"/>
                <a:gd name="T13" fmla="*/ 24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9"/>
                <a:gd name="T23" fmla="*/ 39 w 3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9">
                  <a:moveTo>
                    <a:pt x="0" y="21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Rectangle 16"/>
            <p:cNvSpPr>
              <a:spLocks noChangeArrowheads="1"/>
            </p:cNvSpPr>
            <p:nvPr/>
          </p:nvSpPr>
          <p:spPr bwMode="auto">
            <a:xfrm>
              <a:off x="2170" y="2400"/>
              <a:ext cx="31" cy="45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5" name="Freeform 17"/>
            <p:cNvSpPr>
              <a:spLocks/>
            </p:cNvSpPr>
            <p:nvPr/>
          </p:nvSpPr>
          <p:spPr bwMode="auto">
            <a:xfrm>
              <a:off x="2170" y="2415"/>
              <a:ext cx="39" cy="45"/>
            </a:xfrm>
            <a:custGeom>
              <a:avLst/>
              <a:gdLst>
                <a:gd name="T0" fmla="*/ 0 w 39"/>
                <a:gd name="T1" fmla="*/ 0 h 42"/>
                <a:gd name="T2" fmla="*/ 31 w 39"/>
                <a:gd name="T3" fmla="*/ 0 h 42"/>
                <a:gd name="T4" fmla="*/ 39 w 39"/>
                <a:gd name="T5" fmla="*/ 17 h 42"/>
                <a:gd name="T6" fmla="*/ 39 w 39"/>
                <a:gd name="T7" fmla="*/ 51 h 42"/>
                <a:gd name="T8" fmla="*/ 8 w 39"/>
                <a:gd name="T9" fmla="*/ 51 h 42"/>
                <a:gd name="T10" fmla="*/ 0 w 39"/>
                <a:gd name="T11" fmla="*/ 34 h 42"/>
                <a:gd name="T12" fmla="*/ 0 w 39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0"/>
                  </a:moveTo>
                  <a:lnTo>
                    <a:pt x="31" y="0"/>
                  </a:lnTo>
                  <a:lnTo>
                    <a:pt x="39" y="14"/>
                  </a:lnTo>
                  <a:lnTo>
                    <a:pt x="39" y="42"/>
                  </a:lnTo>
                  <a:lnTo>
                    <a:pt x="8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18"/>
            <p:cNvSpPr>
              <a:spLocks/>
            </p:cNvSpPr>
            <p:nvPr/>
          </p:nvSpPr>
          <p:spPr bwMode="auto">
            <a:xfrm>
              <a:off x="2178" y="2430"/>
              <a:ext cx="39" cy="38"/>
            </a:xfrm>
            <a:custGeom>
              <a:avLst/>
              <a:gdLst>
                <a:gd name="T0" fmla="*/ 0 w 39"/>
                <a:gd name="T1" fmla="*/ 0 h 35"/>
                <a:gd name="T2" fmla="*/ 31 w 39"/>
                <a:gd name="T3" fmla="*/ 0 h 35"/>
                <a:gd name="T4" fmla="*/ 39 w 39"/>
                <a:gd name="T5" fmla="*/ 10 h 35"/>
                <a:gd name="T6" fmla="*/ 39 w 39"/>
                <a:gd name="T7" fmla="*/ 45 h 35"/>
                <a:gd name="T8" fmla="*/ 8 w 39"/>
                <a:gd name="T9" fmla="*/ 45 h 35"/>
                <a:gd name="T10" fmla="*/ 0 w 39"/>
                <a:gd name="T11" fmla="*/ 36 h 35"/>
                <a:gd name="T12" fmla="*/ 0 w 39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0"/>
                  </a:moveTo>
                  <a:lnTo>
                    <a:pt x="31" y="0"/>
                  </a:lnTo>
                  <a:lnTo>
                    <a:pt x="39" y="7"/>
                  </a:lnTo>
                  <a:lnTo>
                    <a:pt x="39" y="35"/>
                  </a:lnTo>
                  <a:lnTo>
                    <a:pt x="8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19"/>
            <p:cNvSpPr>
              <a:spLocks/>
            </p:cNvSpPr>
            <p:nvPr/>
          </p:nvSpPr>
          <p:spPr bwMode="auto">
            <a:xfrm>
              <a:off x="2186" y="2438"/>
              <a:ext cx="39" cy="37"/>
            </a:xfrm>
            <a:custGeom>
              <a:avLst/>
              <a:gdLst>
                <a:gd name="T0" fmla="*/ 0 w 39"/>
                <a:gd name="T1" fmla="*/ 0 h 35"/>
                <a:gd name="T2" fmla="*/ 31 w 39"/>
                <a:gd name="T3" fmla="*/ 0 h 35"/>
                <a:gd name="T4" fmla="*/ 39 w 39"/>
                <a:gd name="T5" fmla="*/ 7 h 35"/>
                <a:gd name="T6" fmla="*/ 39 w 39"/>
                <a:gd name="T7" fmla="*/ 41 h 35"/>
                <a:gd name="T8" fmla="*/ 7 w 39"/>
                <a:gd name="T9" fmla="*/ 41 h 35"/>
                <a:gd name="T10" fmla="*/ 0 w 39"/>
                <a:gd name="T11" fmla="*/ 34 h 35"/>
                <a:gd name="T12" fmla="*/ 0 w 39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0"/>
                  </a:moveTo>
                  <a:lnTo>
                    <a:pt x="31" y="0"/>
                  </a:lnTo>
                  <a:lnTo>
                    <a:pt x="39" y="7"/>
                  </a:lnTo>
                  <a:lnTo>
                    <a:pt x="39" y="35"/>
                  </a:lnTo>
                  <a:lnTo>
                    <a:pt x="7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0"/>
            <p:cNvSpPr>
              <a:spLocks/>
            </p:cNvSpPr>
            <p:nvPr/>
          </p:nvSpPr>
          <p:spPr bwMode="auto">
            <a:xfrm>
              <a:off x="2193" y="2445"/>
              <a:ext cx="55" cy="45"/>
            </a:xfrm>
            <a:custGeom>
              <a:avLst/>
              <a:gdLst>
                <a:gd name="T0" fmla="*/ 0 w 55"/>
                <a:gd name="T1" fmla="*/ 0 h 42"/>
                <a:gd name="T2" fmla="*/ 32 w 55"/>
                <a:gd name="T3" fmla="*/ 0 h 42"/>
                <a:gd name="T4" fmla="*/ 55 w 55"/>
                <a:gd name="T5" fmla="*/ 17 h 42"/>
                <a:gd name="T6" fmla="*/ 55 w 55"/>
                <a:gd name="T7" fmla="*/ 51 h 42"/>
                <a:gd name="T8" fmla="*/ 24 w 55"/>
                <a:gd name="T9" fmla="*/ 51 h 42"/>
                <a:gd name="T10" fmla="*/ 0 w 55"/>
                <a:gd name="T11" fmla="*/ 34 h 42"/>
                <a:gd name="T12" fmla="*/ 0 w 55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2"/>
                <a:gd name="T23" fmla="*/ 55 w 55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2">
                  <a:moveTo>
                    <a:pt x="0" y="0"/>
                  </a:moveTo>
                  <a:lnTo>
                    <a:pt x="32" y="0"/>
                  </a:lnTo>
                  <a:lnTo>
                    <a:pt x="55" y="14"/>
                  </a:lnTo>
                  <a:lnTo>
                    <a:pt x="55" y="42"/>
                  </a:lnTo>
                  <a:lnTo>
                    <a:pt x="24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1"/>
            <p:cNvSpPr>
              <a:spLocks/>
            </p:cNvSpPr>
            <p:nvPr/>
          </p:nvSpPr>
          <p:spPr bwMode="auto">
            <a:xfrm>
              <a:off x="2217" y="2460"/>
              <a:ext cx="62" cy="53"/>
            </a:xfrm>
            <a:custGeom>
              <a:avLst/>
              <a:gdLst>
                <a:gd name="T0" fmla="*/ 0 w 62"/>
                <a:gd name="T1" fmla="*/ 0 h 49"/>
                <a:gd name="T2" fmla="*/ 31 w 62"/>
                <a:gd name="T3" fmla="*/ 0 h 49"/>
                <a:gd name="T4" fmla="*/ 62 w 62"/>
                <a:gd name="T5" fmla="*/ 27 h 49"/>
                <a:gd name="T6" fmla="*/ 62 w 62"/>
                <a:gd name="T7" fmla="*/ 62 h 49"/>
                <a:gd name="T8" fmla="*/ 31 w 62"/>
                <a:gd name="T9" fmla="*/ 62 h 49"/>
                <a:gd name="T10" fmla="*/ 0 w 62"/>
                <a:gd name="T11" fmla="*/ 35 h 49"/>
                <a:gd name="T12" fmla="*/ 0 w 62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49"/>
                <a:gd name="T23" fmla="*/ 62 w 62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49">
                  <a:moveTo>
                    <a:pt x="0" y="0"/>
                  </a:moveTo>
                  <a:lnTo>
                    <a:pt x="31" y="0"/>
                  </a:lnTo>
                  <a:lnTo>
                    <a:pt x="62" y="21"/>
                  </a:lnTo>
                  <a:lnTo>
                    <a:pt x="62" y="49"/>
                  </a:lnTo>
                  <a:lnTo>
                    <a:pt x="31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2"/>
            <p:cNvSpPr>
              <a:spLocks/>
            </p:cNvSpPr>
            <p:nvPr/>
          </p:nvSpPr>
          <p:spPr bwMode="auto">
            <a:xfrm>
              <a:off x="2248" y="2483"/>
              <a:ext cx="47" cy="45"/>
            </a:xfrm>
            <a:custGeom>
              <a:avLst/>
              <a:gdLst>
                <a:gd name="T0" fmla="*/ 0 w 47"/>
                <a:gd name="T1" fmla="*/ 0 h 42"/>
                <a:gd name="T2" fmla="*/ 31 w 47"/>
                <a:gd name="T3" fmla="*/ 0 h 42"/>
                <a:gd name="T4" fmla="*/ 47 w 47"/>
                <a:gd name="T5" fmla="*/ 17 h 42"/>
                <a:gd name="T6" fmla="*/ 47 w 47"/>
                <a:gd name="T7" fmla="*/ 51 h 42"/>
                <a:gd name="T8" fmla="*/ 16 w 47"/>
                <a:gd name="T9" fmla="*/ 51 h 42"/>
                <a:gd name="T10" fmla="*/ 0 w 47"/>
                <a:gd name="T11" fmla="*/ 34 h 42"/>
                <a:gd name="T12" fmla="*/ 0 w 47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0"/>
                  </a:moveTo>
                  <a:lnTo>
                    <a:pt x="31" y="0"/>
                  </a:lnTo>
                  <a:lnTo>
                    <a:pt x="47" y="14"/>
                  </a:lnTo>
                  <a:lnTo>
                    <a:pt x="47" y="42"/>
                  </a:lnTo>
                  <a:lnTo>
                    <a:pt x="16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3"/>
            <p:cNvSpPr>
              <a:spLocks/>
            </p:cNvSpPr>
            <p:nvPr/>
          </p:nvSpPr>
          <p:spPr bwMode="auto">
            <a:xfrm>
              <a:off x="2264" y="2498"/>
              <a:ext cx="62" cy="45"/>
            </a:xfrm>
            <a:custGeom>
              <a:avLst/>
              <a:gdLst>
                <a:gd name="T0" fmla="*/ 0 w 62"/>
                <a:gd name="T1" fmla="*/ 0 h 42"/>
                <a:gd name="T2" fmla="*/ 31 w 62"/>
                <a:gd name="T3" fmla="*/ 0 h 42"/>
                <a:gd name="T4" fmla="*/ 62 w 62"/>
                <a:gd name="T5" fmla="*/ 17 h 42"/>
                <a:gd name="T6" fmla="*/ 62 w 62"/>
                <a:gd name="T7" fmla="*/ 51 h 42"/>
                <a:gd name="T8" fmla="*/ 31 w 62"/>
                <a:gd name="T9" fmla="*/ 51 h 42"/>
                <a:gd name="T10" fmla="*/ 0 w 62"/>
                <a:gd name="T11" fmla="*/ 34 h 42"/>
                <a:gd name="T12" fmla="*/ 0 w 62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42"/>
                <a:gd name="T23" fmla="*/ 62 w 62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42">
                  <a:moveTo>
                    <a:pt x="0" y="0"/>
                  </a:moveTo>
                  <a:lnTo>
                    <a:pt x="31" y="0"/>
                  </a:lnTo>
                  <a:lnTo>
                    <a:pt x="62" y="14"/>
                  </a:lnTo>
                  <a:lnTo>
                    <a:pt x="62" y="42"/>
                  </a:lnTo>
                  <a:lnTo>
                    <a:pt x="31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4"/>
            <p:cNvSpPr>
              <a:spLocks/>
            </p:cNvSpPr>
            <p:nvPr/>
          </p:nvSpPr>
          <p:spPr bwMode="auto">
            <a:xfrm>
              <a:off x="2295" y="2513"/>
              <a:ext cx="54" cy="45"/>
            </a:xfrm>
            <a:custGeom>
              <a:avLst/>
              <a:gdLst>
                <a:gd name="T0" fmla="*/ 0 w 54"/>
                <a:gd name="T1" fmla="*/ 0 h 42"/>
                <a:gd name="T2" fmla="*/ 31 w 54"/>
                <a:gd name="T3" fmla="*/ 0 h 42"/>
                <a:gd name="T4" fmla="*/ 54 w 54"/>
                <a:gd name="T5" fmla="*/ 17 h 42"/>
                <a:gd name="T6" fmla="*/ 54 w 54"/>
                <a:gd name="T7" fmla="*/ 51 h 42"/>
                <a:gd name="T8" fmla="*/ 23 w 54"/>
                <a:gd name="T9" fmla="*/ 51 h 42"/>
                <a:gd name="T10" fmla="*/ 0 w 54"/>
                <a:gd name="T11" fmla="*/ 34 h 42"/>
                <a:gd name="T12" fmla="*/ 0 w 54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2"/>
                <a:gd name="T23" fmla="*/ 54 w 54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2">
                  <a:moveTo>
                    <a:pt x="0" y="0"/>
                  </a:moveTo>
                  <a:lnTo>
                    <a:pt x="31" y="0"/>
                  </a:lnTo>
                  <a:lnTo>
                    <a:pt x="54" y="14"/>
                  </a:lnTo>
                  <a:lnTo>
                    <a:pt x="54" y="42"/>
                  </a:lnTo>
                  <a:lnTo>
                    <a:pt x="23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25"/>
            <p:cNvSpPr>
              <a:spLocks/>
            </p:cNvSpPr>
            <p:nvPr/>
          </p:nvSpPr>
          <p:spPr bwMode="auto">
            <a:xfrm>
              <a:off x="2318" y="2528"/>
              <a:ext cx="55" cy="45"/>
            </a:xfrm>
            <a:custGeom>
              <a:avLst/>
              <a:gdLst>
                <a:gd name="T0" fmla="*/ 0 w 55"/>
                <a:gd name="T1" fmla="*/ 0 h 42"/>
                <a:gd name="T2" fmla="*/ 31 w 55"/>
                <a:gd name="T3" fmla="*/ 0 h 42"/>
                <a:gd name="T4" fmla="*/ 55 w 55"/>
                <a:gd name="T5" fmla="*/ 17 h 42"/>
                <a:gd name="T6" fmla="*/ 55 w 55"/>
                <a:gd name="T7" fmla="*/ 51 h 42"/>
                <a:gd name="T8" fmla="*/ 24 w 55"/>
                <a:gd name="T9" fmla="*/ 51 h 42"/>
                <a:gd name="T10" fmla="*/ 0 w 55"/>
                <a:gd name="T11" fmla="*/ 34 h 42"/>
                <a:gd name="T12" fmla="*/ 0 w 55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2"/>
                <a:gd name="T23" fmla="*/ 55 w 55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2">
                  <a:moveTo>
                    <a:pt x="0" y="0"/>
                  </a:moveTo>
                  <a:lnTo>
                    <a:pt x="31" y="0"/>
                  </a:lnTo>
                  <a:lnTo>
                    <a:pt x="55" y="14"/>
                  </a:lnTo>
                  <a:lnTo>
                    <a:pt x="55" y="42"/>
                  </a:lnTo>
                  <a:lnTo>
                    <a:pt x="24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26"/>
            <p:cNvSpPr>
              <a:spLocks/>
            </p:cNvSpPr>
            <p:nvPr/>
          </p:nvSpPr>
          <p:spPr bwMode="auto">
            <a:xfrm>
              <a:off x="2342" y="2543"/>
              <a:ext cx="54" cy="38"/>
            </a:xfrm>
            <a:custGeom>
              <a:avLst/>
              <a:gdLst>
                <a:gd name="T0" fmla="*/ 0 w 54"/>
                <a:gd name="T1" fmla="*/ 0 h 35"/>
                <a:gd name="T2" fmla="*/ 31 w 54"/>
                <a:gd name="T3" fmla="*/ 0 h 35"/>
                <a:gd name="T4" fmla="*/ 54 w 54"/>
                <a:gd name="T5" fmla="*/ 10 h 35"/>
                <a:gd name="T6" fmla="*/ 54 w 54"/>
                <a:gd name="T7" fmla="*/ 45 h 35"/>
                <a:gd name="T8" fmla="*/ 23 w 54"/>
                <a:gd name="T9" fmla="*/ 45 h 35"/>
                <a:gd name="T10" fmla="*/ 0 w 54"/>
                <a:gd name="T11" fmla="*/ 36 h 35"/>
                <a:gd name="T12" fmla="*/ 0 w 54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35"/>
                <a:gd name="T23" fmla="*/ 54 w 54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35">
                  <a:moveTo>
                    <a:pt x="0" y="0"/>
                  </a:moveTo>
                  <a:lnTo>
                    <a:pt x="31" y="0"/>
                  </a:lnTo>
                  <a:lnTo>
                    <a:pt x="54" y="7"/>
                  </a:lnTo>
                  <a:lnTo>
                    <a:pt x="54" y="35"/>
                  </a:lnTo>
                  <a:lnTo>
                    <a:pt x="23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27"/>
            <p:cNvSpPr>
              <a:spLocks/>
            </p:cNvSpPr>
            <p:nvPr/>
          </p:nvSpPr>
          <p:spPr bwMode="auto">
            <a:xfrm>
              <a:off x="2365" y="2551"/>
              <a:ext cx="47" cy="37"/>
            </a:xfrm>
            <a:custGeom>
              <a:avLst/>
              <a:gdLst>
                <a:gd name="T0" fmla="*/ 0 w 47"/>
                <a:gd name="T1" fmla="*/ 0 h 35"/>
                <a:gd name="T2" fmla="*/ 31 w 47"/>
                <a:gd name="T3" fmla="*/ 0 h 35"/>
                <a:gd name="T4" fmla="*/ 47 w 47"/>
                <a:gd name="T5" fmla="*/ 7 h 35"/>
                <a:gd name="T6" fmla="*/ 47 w 47"/>
                <a:gd name="T7" fmla="*/ 41 h 35"/>
                <a:gd name="T8" fmla="*/ 16 w 47"/>
                <a:gd name="T9" fmla="*/ 41 h 35"/>
                <a:gd name="T10" fmla="*/ 0 w 47"/>
                <a:gd name="T11" fmla="*/ 34 h 35"/>
                <a:gd name="T12" fmla="*/ 0 w 47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35"/>
                <a:gd name="T23" fmla="*/ 47 w 47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35">
                  <a:moveTo>
                    <a:pt x="0" y="0"/>
                  </a:moveTo>
                  <a:lnTo>
                    <a:pt x="31" y="0"/>
                  </a:lnTo>
                  <a:lnTo>
                    <a:pt x="47" y="7"/>
                  </a:lnTo>
                  <a:lnTo>
                    <a:pt x="47" y="35"/>
                  </a:lnTo>
                  <a:lnTo>
                    <a:pt x="16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Rectangle 28"/>
            <p:cNvSpPr>
              <a:spLocks noChangeArrowheads="1"/>
            </p:cNvSpPr>
            <p:nvPr/>
          </p:nvSpPr>
          <p:spPr bwMode="auto">
            <a:xfrm>
              <a:off x="2381" y="2558"/>
              <a:ext cx="31" cy="30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77" name="Freeform 29"/>
            <p:cNvSpPr>
              <a:spLocks/>
            </p:cNvSpPr>
            <p:nvPr/>
          </p:nvSpPr>
          <p:spPr bwMode="auto">
            <a:xfrm>
              <a:off x="2381" y="2558"/>
              <a:ext cx="47" cy="39"/>
            </a:xfrm>
            <a:custGeom>
              <a:avLst/>
              <a:gdLst>
                <a:gd name="T0" fmla="*/ 0 w 47"/>
                <a:gd name="T1" fmla="*/ 0 h 36"/>
                <a:gd name="T2" fmla="*/ 31 w 47"/>
                <a:gd name="T3" fmla="*/ 0 h 36"/>
                <a:gd name="T4" fmla="*/ 47 w 47"/>
                <a:gd name="T5" fmla="*/ 10 h 36"/>
                <a:gd name="T6" fmla="*/ 47 w 47"/>
                <a:gd name="T7" fmla="*/ 46 h 36"/>
                <a:gd name="T8" fmla="*/ 15 w 47"/>
                <a:gd name="T9" fmla="*/ 46 h 36"/>
                <a:gd name="T10" fmla="*/ 0 w 47"/>
                <a:gd name="T11" fmla="*/ 35 h 36"/>
                <a:gd name="T12" fmla="*/ 0 w 47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36"/>
                <a:gd name="T23" fmla="*/ 47 w 47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36">
                  <a:moveTo>
                    <a:pt x="0" y="0"/>
                  </a:moveTo>
                  <a:lnTo>
                    <a:pt x="31" y="0"/>
                  </a:lnTo>
                  <a:lnTo>
                    <a:pt x="47" y="7"/>
                  </a:lnTo>
                  <a:lnTo>
                    <a:pt x="47" y="36"/>
                  </a:lnTo>
                  <a:lnTo>
                    <a:pt x="15" y="3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0"/>
            <p:cNvSpPr>
              <a:spLocks/>
            </p:cNvSpPr>
            <p:nvPr/>
          </p:nvSpPr>
          <p:spPr bwMode="auto">
            <a:xfrm>
              <a:off x="2396" y="2566"/>
              <a:ext cx="63" cy="46"/>
            </a:xfrm>
            <a:custGeom>
              <a:avLst/>
              <a:gdLst>
                <a:gd name="T0" fmla="*/ 0 w 63"/>
                <a:gd name="T1" fmla="*/ 0 h 43"/>
                <a:gd name="T2" fmla="*/ 32 w 63"/>
                <a:gd name="T3" fmla="*/ 0 h 43"/>
                <a:gd name="T4" fmla="*/ 63 w 63"/>
                <a:gd name="T5" fmla="*/ 17 h 43"/>
                <a:gd name="T6" fmla="*/ 63 w 63"/>
                <a:gd name="T7" fmla="*/ 52 h 43"/>
                <a:gd name="T8" fmla="*/ 32 w 63"/>
                <a:gd name="T9" fmla="*/ 52 h 43"/>
                <a:gd name="T10" fmla="*/ 0 w 63"/>
                <a:gd name="T11" fmla="*/ 35 h 43"/>
                <a:gd name="T12" fmla="*/ 0 w 63"/>
                <a:gd name="T13" fmla="*/ 0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43"/>
                <a:gd name="T23" fmla="*/ 63 w 63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43">
                  <a:moveTo>
                    <a:pt x="0" y="0"/>
                  </a:moveTo>
                  <a:lnTo>
                    <a:pt x="32" y="0"/>
                  </a:lnTo>
                  <a:lnTo>
                    <a:pt x="63" y="14"/>
                  </a:lnTo>
                  <a:lnTo>
                    <a:pt x="63" y="43"/>
                  </a:lnTo>
                  <a:lnTo>
                    <a:pt x="32" y="43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1"/>
            <p:cNvSpPr>
              <a:spLocks/>
            </p:cNvSpPr>
            <p:nvPr/>
          </p:nvSpPr>
          <p:spPr bwMode="auto">
            <a:xfrm>
              <a:off x="2428" y="2581"/>
              <a:ext cx="46" cy="46"/>
            </a:xfrm>
            <a:custGeom>
              <a:avLst/>
              <a:gdLst>
                <a:gd name="T0" fmla="*/ 0 w 46"/>
                <a:gd name="T1" fmla="*/ 0 h 43"/>
                <a:gd name="T2" fmla="*/ 31 w 46"/>
                <a:gd name="T3" fmla="*/ 0 h 43"/>
                <a:gd name="T4" fmla="*/ 46 w 46"/>
                <a:gd name="T5" fmla="*/ 18 h 43"/>
                <a:gd name="T6" fmla="*/ 46 w 46"/>
                <a:gd name="T7" fmla="*/ 52 h 43"/>
                <a:gd name="T8" fmla="*/ 15 w 46"/>
                <a:gd name="T9" fmla="*/ 52 h 43"/>
                <a:gd name="T10" fmla="*/ 0 w 46"/>
                <a:gd name="T11" fmla="*/ 35 h 43"/>
                <a:gd name="T12" fmla="*/ 0 w 46"/>
                <a:gd name="T13" fmla="*/ 0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3"/>
                <a:gd name="T23" fmla="*/ 46 w 46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3">
                  <a:moveTo>
                    <a:pt x="0" y="0"/>
                  </a:moveTo>
                  <a:lnTo>
                    <a:pt x="31" y="0"/>
                  </a:lnTo>
                  <a:lnTo>
                    <a:pt x="46" y="15"/>
                  </a:lnTo>
                  <a:lnTo>
                    <a:pt x="46" y="43"/>
                  </a:lnTo>
                  <a:lnTo>
                    <a:pt x="15" y="43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2"/>
            <p:cNvSpPr>
              <a:spLocks/>
            </p:cNvSpPr>
            <p:nvPr/>
          </p:nvSpPr>
          <p:spPr bwMode="auto">
            <a:xfrm>
              <a:off x="2443" y="2597"/>
              <a:ext cx="47" cy="60"/>
            </a:xfrm>
            <a:custGeom>
              <a:avLst/>
              <a:gdLst>
                <a:gd name="T0" fmla="*/ 0 w 47"/>
                <a:gd name="T1" fmla="*/ 0 h 56"/>
                <a:gd name="T2" fmla="*/ 31 w 47"/>
                <a:gd name="T3" fmla="*/ 0 h 56"/>
                <a:gd name="T4" fmla="*/ 47 w 47"/>
                <a:gd name="T5" fmla="*/ 34 h 56"/>
                <a:gd name="T6" fmla="*/ 47 w 47"/>
                <a:gd name="T7" fmla="*/ 69 h 56"/>
                <a:gd name="T8" fmla="*/ 16 w 47"/>
                <a:gd name="T9" fmla="*/ 69 h 56"/>
                <a:gd name="T10" fmla="*/ 0 w 47"/>
                <a:gd name="T11" fmla="*/ 34 h 56"/>
                <a:gd name="T12" fmla="*/ 0 w 47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56"/>
                <a:gd name="T23" fmla="*/ 47 w 47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56">
                  <a:moveTo>
                    <a:pt x="0" y="0"/>
                  </a:moveTo>
                  <a:lnTo>
                    <a:pt x="31" y="0"/>
                  </a:lnTo>
                  <a:lnTo>
                    <a:pt x="47" y="28"/>
                  </a:lnTo>
                  <a:lnTo>
                    <a:pt x="47" y="56"/>
                  </a:lnTo>
                  <a:lnTo>
                    <a:pt x="16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3"/>
            <p:cNvSpPr>
              <a:spLocks/>
            </p:cNvSpPr>
            <p:nvPr/>
          </p:nvSpPr>
          <p:spPr bwMode="auto">
            <a:xfrm>
              <a:off x="2459" y="2627"/>
              <a:ext cx="39" cy="53"/>
            </a:xfrm>
            <a:custGeom>
              <a:avLst/>
              <a:gdLst>
                <a:gd name="T0" fmla="*/ 0 w 39"/>
                <a:gd name="T1" fmla="*/ 0 h 49"/>
                <a:gd name="T2" fmla="*/ 31 w 39"/>
                <a:gd name="T3" fmla="*/ 0 h 49"/>
                <a:gd name="T4" fmla="*/ 39 w 39"/>
                <a:gd name="T5" fmla="*/ 27 h 49"/>
                <a:gd name="T6" fmla="*/ 39 w 39"/>
                <a:gd name="T7" fmla="*/ 62 h 49"/>
                <a:gd name="T8" fmla="*/ 8 w 39"/>
                <a:gd name="T9" fmla="*/ 62 h 49"/>
                <a:gd name="T10" fmla="*/ 0 w 39"/>
                <a:gd name="T11" fmla="*/ 35 h 49"/>
                <a:gd name="T12" fmla="*/ 0 w 39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9"/>
                <a:gd name="T23" fmla="*/ 39 w 3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9">
                  <a:moveTo>
                    <a:pt x="0" y="0"/>
                  </a:moveTo>
                  <a:lnTo>
                    <a:pt x="31" y="0"/>
                  </a:lnTo>
                  <a:lnTo>
                    <a:pt x="39" y="21"/>
                  </a:lnTo>
                  <a:lnTo>
                    <a:pt x="39" y="49"/>
                  </a:lnTo>
                  <a:lnTo>
                    <a:pt x="8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Rectangle 34"/>
            <p:cNvSpPr>
              <a:spLocks noChangeArrowheads="1"/>
            </p:cNvSpPr>
            <p:nvPr/>
          </p:nvSpPr>
          <p:spPr bwMode="auto">
            <a:xfrm>
              <a:off x="2467" y="2650"/>
              <a:ext cx="31" cy="3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83" name="Freeform 35"/>
            <p:cNvSpPr>
              <a:spLocks/>
            </p:cNvSpPr>
            <p:nvPr/>
          </p:nvSpPr>
          <p:spPr bwMode="auto">
            <a:xfrm>
              <a:off x="2467" y="2657"/>
              <a:ext cx="39" cy="60"/>
            </a:xfrm>
            <a:custGeom>
              <a:avLst/>
              <a:gdLst>
                <a:gd name="T0" fmla="*/ 0 w 39"/>
                <a:gd name="T1" fmla="*/ 0 h 56"/>
                <a:gd name="T2" fmla="*/ 31 w 39"/>
                <a:gd name="T3" fmla="*/ 0 h 56"/>
                <a:gd name="T4" fmla="*/ 39 w 39"/>
                <a:gd name="T5" fmla="*/ 34 h 56"/>
                <a:gd name="T6" fmla="*/ 39 w 39"/>
                <a:gd name="T7" fmla="*/ 69 h 56"/>
                <a:gd name="T8" fmla="*/ 7 w 39"/>
                <a:gd name="T9" fmla="*/ 69 h 56"/>
                <a:gd name="T10" fmla="*/ 0 w 39"/>
                <a:gd name="T11" fmla="*/ 34 h 56"/>
                <a:gd name="T12" fmla="*/ 0 w 39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6"/>
                <a:gd name="T23" fmla="*/ 39 w 39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6">
                  <a:moveTo>
                    <a:pt x="0" y="0"/>
                  </a:moveTo>
                  <a:lnTo>
                    <a:pt x="31" y="0"/>
                  </a:lnTo>
                  <a:lnTo>
                    <a:pt x="39" y="28"/>
                  </a:lnTo>
                  <a:lnTo>
                    <a:pt x="39" y="56"/>
                  </a:lnTo>
                  <a:lnTo>
                    <a:pt x="7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Freeform 36"/>
            <p:cNvSpPr>
              <a:spLocks/>
            </p:cNvSpPr>
            <p:nvPr/>
          </p:nvSpPr>
          <p:spPr bwMode="auto">
            <a:xfrm>
              <a:off x="2467" y="2687"/>
              <a:ext cx="39" cy="46"/>
            </a:xfrm>
            <a:custGeom>
              <a:avLst/>
              <a:gdLst>
                <a:gd name="T0" fmla="*/ 0 w 39"/>
                <a:gd name="T1" fmla="*/ 18 h 42"/>
                <a:gd name="T2" fmla="*/ 7 w 39"/>
                <a:gd name="T3" fmla="*/ 0 h 42"/>
                <a:gd name="T4" fmla="*/ 39 w 39"/>
                <a:gd name="T5" fmla="*/ 0 h 42"/>
                <a:gd name="T6" fmla="*/ 39 w 39"/>
                <a:gd name="T7" fmla="*/ 37 h 42"/>
                <a:gd name="T8" fmla="*/ 31 w 39"/>
                <a:gd name="T9" fmla="*/ 55 h 42"/>
                <a:gd name="T10" fmla="*/ 0 w 39"/>
                <a:gd name="T11" fmla="*/ 55 h 42"/>
                <a:gd name="T12" fmla="*/ 0 w 39"/>
                <a:gd name="T13" fmla="*/ 18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14"/>
                  </a:moveTo>
                  <a:lnTo>
                    <a:pt x="7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5" name="Freeform 37"/>
            <p:cNvSpPr>
              <a:spLocks/>
            </p:cNvSpPr>
            <p:nvPr/>
          </p:nvSpPr>
          <p:spPr bwMode="auto">
            <a:xfrm>
              <a:off x="2459" y="2702"/>
              <a:ext cx="39" cy="53"/>
            </a:xfrm>
            <a:custGeom>
              <a:avLst/>
              <a:gdLst>
                <a:gd name="T0" fmla="*/ 0 w 39"/>
                <a:gd name="T1" fmla="*/ 27 h 49"/>
                <a:gd name="T2" fmla="*/ 8 w 39"/>
                <a:gd name="T3" fmla="*/ 0 h 49"/>
                <a:gd name="T4" fmla="*/ 39 w 39"/>
                <a:gd name="T5" fmla="*/ 0 h 49"/>
                <a:gd name="T6" fmla="*/ 39 w 39"/>
                <a:gd name="T7" fmla="*/ 35 h 49"/>
                <a:gd name="T8" fmla="*/ 31 w 39"/>
                <a:gd name="T9" fmla="*/ 62 h 49"/>
                <a:gd name="T10" fmla="*/ 0 w 39"/>
                <a:gd name="T11" fmla="*/ 62 h 49"/>
                <a:gd name="T12" fmla="*/ 0 w 39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9"/>
                <a:gd name="T23" fmla="*/ 39 w 3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9">
                  <a:moveTo>
                    <a:pt x="0" y="21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Freeform 38"/>
            <p:cNvSpPr>
              <a:spLocks/>
            </p:cNvSpPr>
            <p:nvPr/>
          </p:nvSpPr>
          <p:spPr bwMode="auto">
            <a:xfrm>
              <a:off x="2451" y="2725"/>
              <a:ext cx="39" cy="45"/>
            </a:xfrm>
            <a:custGeom>
              <a:avLst/>
              <a:gdLst>
                <a:gd name="T0" fmla="*/ 0 w 39"/>
                <a:gd name="T1" fmla="*/ 17 h 42"/>
                <a:gd name="T2" fmla="*/ 8 w 39"/>
                <a:gd name="T3" fmla="*/ 0 h 42"/>
                <a:gd name="T4" fmla="*/ 39 w 39"/>
                <a:gd name="T5" fmla="*/ 0 h 42"/>
                <a:gd name="T6" fmla="*/ 39 w 39"/>
                <a:gd name="T7" fmla="*/ 34 h 42"/>
                <a:gd name="T8" fmla="*/ 31 w 39"/>
                <a:gd name="T9" fmla="*/ 51 h 42"/>
                <a:gd name="T10" fmla="*/ 0 w 39"/>
                <a:gd name="T11" fmla="*/ 51 h 42"/>
                <a:gd name="T12" fmla="*/ 0 w 39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14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7" name="Freeform 39"/>
            <p:cNvSpPr>
              <a:spLocks/>
            </p:cNvSpPr>
            <p:nvPr/>
          </p:nvSpPr>
          <p:spPr bwMode="auto">
            <a:xfrm>
              <a:off x="2435" y="2740"/>
              <a:ext cx="47" cy="53"/>
            </a:xfrm>
            <a:custGeom>
              <a:avLst/>
              <a:gdLst>
                <a:gd name="T0" fmla="*/ 0 w 47"/>
                <a:gd name="T1" fmla="*/ 27 h 49"/>
                <a:gd name="T2" fmla="*/ 16 w 47"/>
                <a:gd name="T3" fmla="*/ 0 h 49"/>
                <a:gd name="T4" fmla="*/ 47 w 47"/>
                <a:gd name="T5" fmla="*/ 0 h 49"/>
                <a:gd name="T6" fmla="*/ 47 w 47"/>
                <a:gd name="T7" fmla="*/ 35 h 49"/>
                <a:gd name="T8" fmla="*/ 32 w 47"/>
                <a:gd name="T9" fmla="*/ 62 h 49"/>
                <a:gd name="T10" fmla="*/ 0 w 47"/>
                <a:gd name="T11" fmla="*/ 62 h 49"/>
                <a:gd name="T12" fmla="*/ 0 w 47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9"/>
                <a:gd name="T23" fmla="*/ 47 w 47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9">
                  <a:moveTo>
                    <a:pt x="0" y="21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8" name="Freeform 40"/>
            <p:cNvSpPr>
              <a:spLocks/>
            </p:cNvSpPr>
            <p:nvPr/>
          </p:nvSpPr>
          <p:spPr bwMode="auto">
            <a:xfrm>
              <a:off x="2412" y="2763"/>
              <a:ext cx="55" cy="53"/>
            </a:xfrm>
            <a:custGeom>
              <a:avLst/>
              <a:gdLst>
                <a:gd name="T0" fmla="*/ 0 w 55"/>
                <a:gd name="T1" fmla="*/ 24 h 50"/>
                <a:gd name="T2" fmla="*/ 23 w 55"/>
                <a:gd name="T3" fmla="*/ 0 h 50"/>
                <a:gd name="T4" fmla="*/ 55 w 55"/>
                <a:gd name="T5" fmla="*/ 0 h 50"/>
                <a:gd name="T6" fmla="*/ 55 w 55"/>
                <a:gd name="T7" fmla="*/ 34 h 50"/>
                <a:gd name="T8" fmla="*/ 31 w 55"/>
                <a:gd name="T9" fmla="*/ 59 h 50"/>
                <a:gd name="T10" fmla="*/ 0 w 55"/>
                <a:gd name="T11" fmla="*/ 59 h 50"/>
                <a:gd name="T12" fmla="*/ 0 w 55"/>
                <a:gd name="T13" fmla="*/ 24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50"/>
                <a:gd name="T23" fmla="*/ 55 w 55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50">
                  <a:moveTo>
                    <a:pt x="0" y="21"/>
                  </a:moveTo>
                  <a:lnTo>
                    <a:pt x="23" y="0"/>
                  </a:lnTo>
                  <a:lnTo>
                    <a:pt x="55" y="0"/>
                  </a:lnTo>
                  <a:lnTo>
                    <a:pt x="55" y="28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9" name="Freeform 41"/>
            <p:cNvSpPr>
              <a:spLocks/>
            </p:cNvSpPr>
            <p:nvPr/>
          </p:nvSpPr>
          <p:spPr bwMode="auto">
            <a:xfrm>
              <a:off x="2381" y="2785"/>
              <a:ext cx="62" cy="54"/>
            </a:xfrm>
            <a:custGeom>
              <a:avLst/>
              <a:gdLst>
                <a:gd name="T0" fmla="*/ 0 w 62"/>
                <a:gd name="T1" fmla="*/ 27 h 50"/>
                <a:gd name="T2" fmla="*/ 31 w 62"/>
                <a:gd name="T3" fmla="*/ 0 h 50"/>
                <a:gd name="T4" fmla="*/ 62 w 62"/>
                <a:gd name="T5" fmla="*/ 0 h 50"/>
                <a:gd name="T6" fmla="*/ 62 w 62"/>
                <a:gd name="T7" fmla="*/ 36 h 50"/>
                <a:gd name="T8" fmla="*/ 31 w 62"/>
                <a:gd name="T9" fmla="*/ 63 h 50"/>
                <a:gd name="T10" fmla="*/ 0 w 62"/>
                <a:gd name="T11" fmla="*/ 63 h 50"/>
                <a:gd name="T12" fmla="*/ 0 w 62"/>
                <a:gd name="T13" fmla="*/ 2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50"/>
                <a:gd name="T23" fmla="*/ 62 w 62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50">
                  <a:moveTo>
                    <a:pt x="0" y="21"/>
                  </a:moveTo>
                  <a:lnTo>
                    <a:pt x="31" y="0"/>
                  </a:lnTo>
                  <a:lnTo>
                    <a:pt x="62" y="0"/>
                  </a:lnTo>
                  <a:lnTo>
                    <a:pt x="62" y="29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0" name="Freeform 42"/>
            <p:cNvSpPr>
              <a:spLocks/>
            </p:cNvSpPr>
            <p:nvPr/>
          </p:nvSpPr>
          <p:spPr bwMode="auto">
            <a:xfrm>
              <a:off x="2373" y="2808"/>
              <a:ext cx="39" cy="39"/>
            </a:xfrm>
            <a:custGeom>
              <a:avLst/>
              <a:gdLst>
                <a:gd name="T0" fmla="*/ 0 w 39"/>
                <a:gd name="T1" fmla="*/ 11 h 36"/>
                <a:gd name="T2" fmla="*/ 8 w 39"/>
                <a:gd name="T3" fmla="*/ 0 h 36"/>
                <a:gd name="T4" fmla="*/ 39 w 39"/>
                <a:gd name="T5" fmla="*/ 0 h 36"/>
                <a:gd name="T6" fmla="*/ 39 w 39"/>
                <a:gd name="T7" fmla="*/ 37 h 36"/>
                <a:gd name="T8" fmla="*/ 31 w 39"/>
                <a:gd name="T9" fmla="*/ 46 h 36"/>
                <a:gd name="T10" fmla="*/ 0 w 39"/>
                <a:gd name="T11" fmla="*/ 46 h 36"/>
                <a:gd name="T12" fmla="*/ 0 w 39"/>
                <a:gd name="T13" fmla="*/ 11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6"/>
                <a:gd name="T23" fmla="*/ 39 w 39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6">
                  <a:moveTo>
                    <a:pt x="0" y="8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1" y="36"/>
                  </a:lnTo>
                  <a:lnTo>
                    <a:pt x="0" y="36"/>
                  </a:lnTo>
                  <a:lnTo>
                    <a:pt x="0" y="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1" name="Freeform 43"/>
            <p:cNvSpPr>
              <a:spLocks/>
            </p:cNvSpPr>
            <p:nvPr/>
          </p:nvSpPr>
          <p:spPr bwMode="auto">
            <a:xfrm>
              <a:off x="2365" y="2816"/>
              <a:ext cx="39" cy="38"/>
            </a:xfrm>
            <a:custGeom>
              <a:avLst/>
              <a:gdLst>
                <a:gd name="T0" fmla="*/ 0 w 39"/>
                <a:gd name="T1" fmla="*/ 10 h 35"/>
                <a:gd name="T2" fmla="*/ 8 w 39"/>
                <a:gd name="T3" fmla="*/ 0 h 35"/>
                <a:gd name="T4" fmla="*/ 39 w 39"/>
                <a:gd name="T5" fmla="*/ 0 h 35"/>
                <a:gd name="T6" fmla="*/ 39 w 39"/>
                <a:gd name="T7" fmla="*/ 36 h 35"/>
                <a:gd name="T8" fmla="*/ 31 w 39"/>
                <a:gd name="T9" fmla="*/ 45 h 35"/>
                <a:gd name="T10" fmla="*/ 0 w 39"/>
                <a:gd name="T11" fmla="*/ 45 h 35"/>
                <a:gd name="T12" fmla="*/ 0 w 39"/>
                <a:gd name="T13" fmla="*/ 1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7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35"/>
                  </a:lnTo>
                  <a:lnTo>
                    <a:pt x="0" y="35"/>
                  </a:lnTo>
                  <a:lnTo>
                    <a:pt x="0" y="7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2" name="Freeform 44"/>
            <p:cNvSpPr>
              <a:spLocks/>
            </p:cNvSpPr>
            <p:nvPr/>
          </p:nvSpPr>
          <p:spPr bwMode="auto">
            <a:xfrm>
              <a:off x="2357" y="2824"/>
              <a:ext cx="39" cy="38"/>
            </a:xfrm>
            <a:custGeom>
              <a:avLst/>
              <a:gdLst>
                <a:gd name="T0" fmla="*/ 0 w 39"/>
                <a:gd name="T1" fmla="*/ 10 h 35"/>
                <a:gd name="T2" fmla="*/ 8 w 39"/>
                <a:gd name="T3" fmla="*/ 0 h 35"/>
                <a:gd name="T4" fmla="*/ 39 w 39"/>
                <a:gd name="T5" fmla="*/ 0 h 35"/>
                <a:gd name="T6" fmla="*/ 39 w 39"/>
                <a:gd name="T7" fmla="*/ 36 h 35"/>
                <a:gd name="T8" fmla="*/ 32 w 39"/>
                <a:gd name="T9" fmla="*/ 45 h 35"/>
                <a:gd name="T10" fmla="*/ 0 w 39"/>
                <a:gd name="T11" fmla="*/ 45 h 35"/>
                <a:gd name="T12" fmla="*/ 0 w 39"/>
                <a:gd name="T13" fmla="*/ 1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7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2" y="35"/>
                  </a:lnTo>
                  <a:lnTo>
                    <a:pt x="0" y="35"/>
                  </a:lnTo>
                  <a:lnTo>
                    <a:pt x="0" y="7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3" name="Freeform 45"/>
            <p:cNvSpPr>
              <a:spLocks/>
            </p:cNvSpPr>
            <p:nvPr/>
          </p:nvSpPr>
          <p:spPr bwMode="auto">
            <a:xfrm>
              <a:off x="2349" y="2831"/>
              <a:ext cx="40" cy="38"/>
            </a:xfrm>
            <a:custGeom>
              <a:avLst/>
              <a:gdLst>
                <a:gd name="T0" fmla="*/ 0 w 40"/>
                <a:gd name="T1" fmla="*/ 10 h 35"/>
                <a:gd name="T2" fmla="*/ 8 w 40"/>
                <a:gd name="T3" fmla="*/ 0 h 35"/>
                <a:gd name="T4" fmla="*/ 40 w 40"/>
                <a:gd name="T5" fmla="*/ 0 h 35"/>
                <a:gd name="T6" fmla="*/ 40 w 40"/>
                <a:gd name="T7" fmla="*/ 36 h 35"/>
                <a:gd name="T8" fmla="*/ 32 w 40"/>
                <a:gd name="T9" fmla="*/ 45 h 35"/>
                <a:gd name="T10" fmla="*/ 0 w 40"/>
                <a:gd name="T11" fmla="*/ 45 h 35"/>
                <a:gd name="T12" fmla="*/ 0 w 40"/>
                <a:gd name="T13" fmla="*/ 1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0" y="7"/>
                  </a:moveTo>
                  <a:lnTo>
                    <a:pt x="8" y="0"/>
                  </a:lnTo>
                  <a:lnTo>
                    <a:pt x="40" y="0"/>
                  </a:lnTo>
                  <a:lnTo>
                    <a:pt x="40" y="28"/>
                  </a:lnTo>
                  <a:lnTo>
                    <a:pt x="32" y="35"/>
                  </a:lnTo>
                  <a:lnTo>
                    <a:pt x="0" y="35"/>
                  </a:lnTo>
                  <a:lnTo>
                    <a:pt x="0" y="7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4" name="Freeform 46"/>
            <p:cNvSpPr>
              <a:spLocks/>
            </p:cNvSpPr>
            <p:nvPr/>
          </p:nvSpPr>
          <p:spPr bwMode="auto">
            <a:xfrm>
              <a:off x="2342" y="2839"/>
              <a:ext cx="39" cy="53"/>
            </a:xfrm>
            <a:custGeom>
              <a:avLst/>
              <a:gdLst>
                <a:gd name="T0" fmla="*/ 0 w 39"/>
                <a:gd name="T1" fmla="*/ 27 h 49"/>
                <a:gd name="T2" fmla="*/ 7 w 39"/>
                <a:gd name="T3" fmla="*/ 0 h 49"/>
                <a:gd name="T4" fmla="*/ 39 w 39"/>
                <a:gd name="T5" fmla="*/ 0 h 49"/>
                <a:gd name="T6" fmla="*/ 39 w 39"/>
                <a:gd name="T7" fmla="*/ 35 h 49"/>
                <a:gd name="T8" fmla="*/ 31 w 39"/>
                <a:gd name="T9" fmla="*/ 62 h 49"/>
                <a:gd name="T10" fmla="*/ 0 w 39"/>
                <a:gd name="T11" fmla="*/ 62 h 49"/>
                <a:gd name="T12" fmla="*/ 0 w 39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9"/>
                <a:gd name="T23" fmla="*/ 39 w 3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9">
                  <a:moveTo>
                    <a:pt x="0" y="21"/>
                  </a:moveTo>
                  <a:lnTo>
                    <a:pt x="7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5" name="Freeform 47"/>
            <p:cNvSpPr>
              <a:spLocks/>
            </p:cNvSpPr>
            <p:nvPr/>
          </p:nvSpPr>
          <p:spPr bwMode="auto">
            <a:xfrm>
              <a:off x="2342" y="2862"/>
              <a:ext cx="39" cy="37"/>
            </a:xfrm>
            <a:custGeom>
              <a:avLst/>
              <a:gdLst>
                <a:gd name="T0" fmla="*/ 0 w 39"/>
                <a:gd name="T1" fmla="*/ 0 h 35"/>
                <a:gd name="T2" fmla="*/ 31 w 39"/>
                <a:gd name="T3" fmla="*/ 0 h 35"/>
                <a:gd name="T4" fmla="*/ 39 w 39"/>
                <a:gd name="T5" fmla="*/ 7 h 35"/>
                <a:gd name="T6" fmla="*/ 39 w 39"/>
                <a:gd name="T7" fmla="*/ 41 h 35"/>
                <a:gd name="T8" fmla="*/ 7 w 39"/>
                <a:gd name="T9" fmla="*/ 41 h 35"/>
                <a:gd name="T10" fmla="*/ 0 w 39"/>
                <a:gd name="T11" fmla="*/ 34 h 35"/>
                <a:gd name="T12" fmla="*/ 0 w 39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0"/>
                  </a:moveTo>
                  <a:lnTo>
                    <a:pt x="31" y="0"/>
                  </a:lnTo>
                  <a:lnTo>
                    <a:pt x="39" y="7"/>
                  </a:lnTo>
                  <a:lnTo>
                    <a:pt x="39" y="35"/>
                  </a:lnTo>
                  <a:lnTo>
                    <a:pt x="7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6" name="Rectangle 48"/>
            <p:cNvSpPr>
              <a:spLocks noChangeArrowheads="1"/>
            </p:cNvSpPr>
            <p:nvPr/>
          </p:nvSpPr>
          <p:spPr bwMode="auto">
            <a:xfrm>
              <a:off x="2349" y="2869"/>
              <a:ext cx="32" cy="3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97" name="Freeform 49"/>
            <p:cNvSpPr>
              <a:spLocks/>
            </p:cNvSpPr>
            <p:nvPr/>
          </p:nvSpPr>
          <p:spPr bwMode="auto">
            <a:xfrm>
              <a:off x="2349" y="2877"/>
              <a:ext cx="40" cy="37"/>
            </a:xfrm>
            <a:custGeom>
              <a:avLst/>
              <a:gdLst>
                <a:gd name="T0" fmla="*/ 0 w 40"/>
                <a:gd name="T1" fmla="*/ 0 h 35"/>
                <a:gd name="T2" fmla="*/ 32 w 40"/>
                <a:gd name="T3" fmla="*/ 0 h 35"/>
                <a:gd name="T4" fmla="*/ 40 w 40"/>
                <a:gd name="T5" fmla="*/ 7 h 35"/>
                <a:gd name="T6" fmla="*/ 40 w 40"/>
                <a:gd name="T7" fmla="*/ 41 h 35"/>
                <a:gd name="T8" fmla="*/ 8 w 40"/>
                <a:gd name="T9" fmla="*/ 41 h 35"/>
                <a:gd name="T10" fmla="*/ 0 w 40"/>
                <a:gd name="T11" fmla="*/ 34 h 35"/>
                <a:gd name="T12" fmla="*/ 0 w 40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5"/>
                <a:gd name="T23" fmla="*/ 40 w 40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5">
                  <a:moveTo>
                    <a:pt x="0" y="0"/>
                  </a:moveTo>
                  <a:lnTo>
                    <a:pt x="32" y="0"/>
                  </a:lnTo>
                  <a:lnTo>
                    <a:pt x="40" y="7"/>
                  </a:lnTo>
                  <a:lnTo>
                    <a:pt x="40" y="35"/>
                  </a:lnTo>
                  <a:lnTo>
                    <a:pt x="8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8" name="Freeform 50"/>
            <p:cNvSpPr>
              <a:spLocks/>
            </p:cNvSpPr>
            <p:nvPr/>
          </p:nvSpPr>
          <p:spPr bwMode="auto">
            <a:xfrm>
              <a:off x="2357" y="2884"/>
              <a:ext cx="47" cy="45"/>
            </a:xfrm>
            <a:custGeom>
              <a:avLst/>
              <a:gdLst>
                <a:gd name="T0" fmla="*/ 0 w 47"/>
                <a:gd name="T1" fmla="*/ 0 h 42"/>
                <a:gd name="T2" fmla="*/ 32 w 47"/>
                <a:gd name="T3" fmla="*/ 0 h 42"/>
                <a:gd name="T4" fmla="*/ 47 w 47"/>
                <a:gd name="T5" fmla="*/ 17 h 42"/>
                <a:gd name="T6" fmla="*/ 47 w 47"/>
                <a:gd name="T7" fmla="*/ 51 h 42"/>
                <a:gd name="T8" fmla="*/ 16 w 47"/>
                <a:gd name="T9" fmla="*/ 51 h 42"/>
                <a:gd name="T10" fmla="*/ 0 w 47"/>
                <a:gd name="T11" fmla="*/ 34 h 42"/>
                <a:gd name="T12" fmla="*/ 0 w 47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0"/>
                  </a:moveTo>
                  <a:lnTo>
                    <a:pt x="32" y="0"/>
                  </a:lnTo>
                  <a:lnTo>
                    <a:pt x="47" y="14"/>
                  </a:lnTo>
                  <a:lnTo>
                    <a:pt x="47" y="42"/>
                  </a:lnTo>
                  <a:lnTo>
                    <a:pt x="16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99" name="Freeform 51"/>
            <p:cNvSpPr>
              <a:spLocks/>
            </p:cNvSpPr>
            <p:nvPr/>
          </p:nvSpPr>
          <p:spPr bwMode="auto">
            <a:xfrm>
              <a:off x="2373" y="2899"/>
              <a:ext cx="47" cy="45"/>
            </a:xfrm>
            <a:custGeom>
              <a:avLst/>
              <a:gdLst>
                <a:gd name="T0" fmla="*/ 0 w 47"/>
                <a:gd name="T1" fmla="*/ 0 h 42"/>
                <a:gd name="T2" fmla="*/ 31 w 47"/>
                <a:gd name="T3" fmla="*/ 0 h 42"/>
                <a:gd name="T4" fmla="*/ 47 w 47"/>
                <a:gd name="T5" fmla="*/ 17 h 42"/>
                <a:gd name="T6" fmla="*/ 47 w 47"/>
                <a:gd name="T7" fmla="*/ 51 h 42"/>
                <a:gd name="T8" fmla="*/ 16 w 47"/>
                <a:gd name="T9" fmla="*/ 51 h 42"/>
                <a:gd name="T10" fmla="*/ 0 w 47"/>
                <a:gd name="T11" fmla="*/ 34 h 42"/>
                <a:gd name="T12" fmla="*/ 0 w 47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0"/>
                  </a:moveTo>
                  <a:lnTo>
                    <a:pt x="31" y="0"/>
                  </a:lnTo>
                  <a:lnTo>
                    <a:pt x="47" y="14"/>
                  </a:lnTo>
                  <a:lnTo>
                    <a:pt x="47" y="42"/>
                  </a:lnTo>
                  <a:lnTo>
                    <a:pt x="16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0" name="Freeform 52"/>
            <p:cNvSpPr>
              <a:spLocks/>
            </p:cNvSpPr>
            <p:nvPr/>
          </p:nvSpPr>
          <p:spPr bwMode="auto">
            <a:xfrm>
              <a:off x="2389" y="2914"/>
              <a:ext cx="62" cy="45"/>
            </a:xfrm>
            <a:custGeom>
              <a:avLst/>
              <a:gdLst>
                <a:gd name="T0" fmla="*/ 0 w 62"/>
                <a:gd name="T1" fmla="*/ 0 h 42"/>
                <a:gd name="T2" fmla="*/ 31 w 62"/>
                <a:gd name="T3" fmla="*/ 0 h 42"/>
                <a:gd name="T4" fmla="*/ 62 w 62"/>
                <a:gd name="T5" fmla="*/ 17 h 42"/>
                <a:gd name="T6" fmla="*/ 62 w 62"/>
                <a:gd name="T7" fmla="*/ 51 h 42"/>
                <a:gd name="T8" fmla="*/ 31 w 62"/>
                <a:gd name="T9" fmla="*/ 51 h 42"/>
                <a:gd name="T10" fmla="*/ 0 w 62"/>
                <a:gd name="T11" fmla="*/ 34 h 42"/>
                <a:gd name="T12" fmla="*/ 0 w 62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42"/>
                <a:gd name="T23" fmla="*/ 62 w 62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42">
                  <a:moveTo>
                    <a:pt x="0" y="0"/>
                  </a:moveTo>
                  <a:lnTo>
                    <a:pt x="31" y="0"/>
                  </a:lnTo>
                  <a:lnTo>
                    <a:pt x="62" y="14"/>
                  </a:lnTo>
                  <a:lnTo>
                    <a:pt x="62" y="42"/>
                  </a:lnTo>
                  <a:lnTo>
                    <a:pt x="31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1" name="Freeform 53"/>
            <p:cNvSpPr>
              <a:spLocks/>
            </p:cNvSpPr>
            <p:nvPr/>
          </p:nvSpPr>
          <p:spPr bwMode="auto">
            <a:xfrm>
              <a:off x="2420" y="2929"/>
              <a:ext cx="54" cy="46"/>
            </a:xfrm>
            <a:custGeom>
              <a:avLst/>
              <a:gdLst>
                <a:gd name="T0" fmla="*/ 0 w 54"/>
                <a:gd name="T1" fmla="*/ 0 h 42"/>
                <a:gd name="T2" fmla="*/ 31 w 54"/>
                <a:gd name="T3" fmla="*/ 0 h 42"/>
                <a:gd name="T4" fmla="*/ 54 w 54"/>
                <a:gd name="T5" fmla="*/ 18 h 42"/>
                <a:gd name="T6" fmla="*/ 54 w 54"/>
                <a:gd name="T7" fmla="*/ 55 h 42"/>
                <a:gd name="T8" fmla="*/ 23 w 54"/>
                <a:gd name="T9" fmla="*/ 55 h 42"/>
                <a:gd name="T10" fmla="*/ 0 w 54"/>
                <a:gd name="T11" fmla="*/ 37 h 42"/>
                <a:gd name="T12" fmla="*/ 0 w 54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2"/>
                <a:gd name="T23" fmla="*/ 54 w 54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2">
                  <a:moveTo>
                    <a:pt x="0" y="0"/>
                  </a:moveTo>
                  <a:lnTo>
                    <a:pt x="31" y="0"/>
                  </a:lnTo>
                  <a:lnTo>
                    <a:pt x="54" y="14"/>
                  </a:lnTo>
                  <a:lnTo>
                    <a:pt x="54" y="42"/>
                  </a:lnTo>
                  <a:lnTo>
                    <a:pt x="23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2" name="Freeform 54"/>
            <p:cNvSpPr>
              <a:spLocks/>
            </p:cNvSpPr>
            <p:nvPr/>
          </p:nvSpPr>
          <p:spPr bwMode="auto">
            <a:xfrm>
              <a:off x="2443" y="2944"/>
              <a:ext cx="47" cy="38"/>
            </a:xfrm>
            <a:custGeom>
              <a:avLst/>
              <a:gdLst>
                <a:gd name="T0" fmla="*/ 0 w 47"/>
                <a:gd name="T1" fmla="*/ 0 h 35"/>
                <a:gd name="T2" fmla="*/ 31 w 47"/>
                <a:gd name="T3" fmla="*/ 0 h 35"/>
                <a:gd name="T4" fmla="*/ 47 w 47"/>
                <a:gd name="T5" fmla="*/ 10 h 35"/>
                <a:gd name="T6" fmla="*/ 47 w 47"/>
                <a:gd name="T7" fmla="*/ 45 h 35"/>
                <a:gd name="T8" fmla="*/ 16 w 47"/>
                <a:gd name="T9" fmla="*/ 45 h 35"/>
                <a:gd name="T10" fmla="*/ 0 w 47"/>
                <a:gd name="T11" fmla="*/ 36 h 35"/>
                <a:gd name="T12" fmla="*/ 0 w 47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35"/>
                <a:gd name="T23" fmla="*/ 47 w 47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35">
                  <a:moveTo>
                    <a:pt x="0" y="0"/>
                  </a:moveTo>
                  <a:lnTo>
                    <a:pt x="31" y="0"/>
                  </a:lnTo>
                  <a:lnTo>
                    <a:pt x="47" y="7"/>
                  </a:lnTo>
                  <a:lnTo>
                    <a:pt x="47" y="35"/>
                  </a:lnTo>
                  <a:lnTo>
                    <a:pt x="16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3" name="Freeform 55"/>
            <p:cNvSpPr>
              <a:spLocks/>
            </p:cNvSpPr>
            <p:nvPr/>
          </p:nvSpPr>
          <p:spPr bwMode="auto">
            <a:xfrm>
              <a:off x="2459" y="2952"/>
              <a:ext cx="70" cy="45"/>
            </a:xfrm>
            <a:custGeom>
              <a:avLst/>
              <a:gdLst>
                <a:gd name="T0" fmla="*/ 0 w 70"/>
                <a:gd name="T1" fmla="*/ 0 h 42"/>
                <a:gd name="T2" fmla="*/ 31 w 70"/>
                <a:gd name="T3" fmla="*/ 0 h 42"/>
                <a:gd name="T4" fmla="*/ 70 w 70"/>
                <a:gd name="T5" fmla="*/ 17 h 42"/>
                <a:gd name="T6" fmla="*/ 70 w 70"/>
                <a:gd name="T7" fmla="*/ 51 h 42"/>
                <a:gd name="T8" fmla="*/ 39 w 70"/>
                <a:gd name="T9" fmla="*/ 51 h 42"/>
                <a:gd name="T10" fmla="*/ 0 w 70"/>
                <a:gd name="T11" fmla="*/ 34 h 42"/>
                <a:gd name="T12" fmla="*/ 0 w 70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2"/>
                <a:gd name="T23" fmla="*/ 70 w 70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2">
                  <a:moveTo>
                    <a:pt x="0" y="0"/>
                  </a:moveTo>
                  <a:lnTo>
                    <a:pt x="31" y="0"/>
                  </a:lnTo>
                  <a:lnTo>
                    <a:pt x="70" y="14"/>
                  </a:lnTo>
                  <a:lnTo>
                    <a:pt x="70" y="42"/>
                  </a:lnTo>
                  <a:lnTo>
                    <a:pt x="39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4" name="Freeform 56"/>
            <p:cNvSpPr>
              <a:spLocks/>
            </p:cNvSpPr>
            <p:nvPr/>
          </p:nvSpPr>
          <p:spPr bwMode="auto">
            <a:xfrm>
              <a:off x="2498" y="2967"/>
              <a:ext cx="62" cy="45"/>
            </a:xfrm>
            <a:custGeom>
              <a:avLst/>
              <a:gdLst>
                <a:gd name="T0" fmla="*/ 0 w 62"/>
                <a:gd name="T1" fmla="*/ 0 h 42"/>
                <a:gd name="T2" fmla="*/ 31 w 62"/>
                <a:gd name="T3" fmla="*/ 0 h 42"/>
                <a:gd name="T4" fmla="*/ 62 w 62"/>
                <a:gd name="T5" fmla="*/ 17 h 42"/>
                <a:gd name="T6" fmla="*/ 62 w 62"/>
                <a:gd name="T7" fmla="*/ 51 h 42"/>
                <a:gd name="T8" fmla="*/ 31 w 62"/>
                <a:gd name="T9" fmla="*/ 51 h 42"/>
                <a:gd name="T10" fmla="*/ 0 w 62"/>
                <a:gd name="T11" fmla="*/ 34 h 42"/>
                <a:gd name="T12" fmla="*/ 0 w 62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42"/>
                <a:gd name="T23" fmla="*/ 62 w 62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42">
                  <a:moveTo>
                    <a:pt x="0" y="0"/>
                  </a:moveTo>
                  <a:lnTo>
                    <a:pt x="31" y="0"/>
                  </a:lnTo>
                  <a:lnTo>
                    <a:pt x="62" y="14"/>
                  </a:lnTo>
                  <a:lnTo>
                    <a:pt x="62" y="42"/>
                  </a:lnTo>
                  <a:lnTo>
                    <a:pt x="31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5" name="Freeform 57"/>
            <p:cNvSpPr>
              <a:spLocks/>
            </p:cNvSpPr>
            <p:nvPr/>
          </p:nvSpPr>
          <p:spPr bwMode="auto">
            <a:xfrm>
              <a:off x="2529" y="2982"/>
              <a:ext cx="78" cy="45"/>
            </a:xfrm>
            <a:custGeom>
              <a:avLst/>
              <a:gdLst>
                <a:gd name="T0" fmla="*/ 0 w 78"/>
                <a:gd name="T1" fmla="*/ 0 h 42"/>
                <a:gd name="T2" fmla="*/ 31 w 78"/>
                <a:gd name="T3" fmla="*/ 0 h 42"/>
                <a:gd name="T4" fmla="*/ 78 w 78"/>
                <a:gd name="T5" fmla="*/ 17 h 42"/>
                <a:gd name="T6" fmla="*/ 78 w 78"/>
                <a:gd name="T7" fmla="*/ 51 h 42"/>
                <a:gd name="T8" fmla="*/ 47 w 78"/>
                <a:gd name="T9" fmla="*/ 51 h 42"/>
                <a:gd name="T10" fmla="*/ 0 w 78"/>
                <a:gd name="T11" fmla="*/ 34 h 42"/>
                <a:gd name="T12" fmla="*/ 0 w 78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42"/>
                <a:gd name="T23" fmla="*/ 78 w 78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42">
                  <a:moveTo>
                    <a:pt x="0" y="0"/>
                  </a:moveTo>
                  <a:lnTo>
                    <a:pt x="31" y="0"/>
                  </a:lnTo>
                  <a:lnTo>
                    <a:pt x="78" y="14"/>
                  </a:lnTo>
                  <a:lnTo>
                    <a:pt x="78" y="42"/>
                  </a:lnTo>
                  <a:lnTo>
                    <a:pt x="47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6" name="Freeform 58"/>
            <p:cNvSpPr>
              <a:spLocks/>
            </p:cNvSpPr>
            <p:nvPr/>
          </p:nvSpPr>
          <p:spPr bwMode="auto">
            <a:xfrm>
              <a:off x="2576" y="2997"/>
              <a:ext cx="78" cy="46"/>
            </a:xfrm>
            <a:custGeom>
              <a:avLst/>
              <a:gdLst>
                <a:gd name="T0" fmla="*/ 0 w 78"/>
                <a:gd name="T1" fmla="*/ 0 h 43"/>
                <a:gd name="T2" fmla="*/ 31 w 78"/>
                <a:gd name="T3" fmla="*/ 0 h 43"/>
                <a:gd name="T4" fmla="*/ 78 w 78"/>
                <a:gd name="T5" fmla="*/ 17 h 43"/>
                <a:gd name="T6" fmla="*/ 78 w 78"/>
                <a:gd name="T7" fmla="*/ 52 h 43"/>
                <a:gd name="T8" fmla="*/ 47 w 78"/>
                <a:gd name="T9" fmla="*/ 52 h 43"/>
                <a:gd name="T10" fmla="*/ 0 w 78"/>
                <a:gd name="T11" fmla="*/ 34 h 43"/>
                <a:gd name="T12" fmla="*/ 0 w 78"/>
                <a:gd name="T13" fmla="*/ 0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43"/>
                <a:gd name="T23" fmla="*/ 78 w 78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43">
                  <a:moveTo>
                    <a:pt x="0" y="0"/>
                  </a:moveTo>
                  <a:lnTo>
                    <a:pt x="31" y="0"/>
                  </a:lnTo>
                  <a:lnTo>
                    <a:pt x="78" y="14"/>
                  </a:lnTo>
                  <a:lnTo>
                    <a:pt x="78" y="43"/>
                  </a:lnTo>
                  <a:lnTo>
                    <a:pt x="47" y="43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7" name="Freeform 59"/>
            <p:cNvSpPr>
              <a:spLocks/>
            </p:cNvSpPr>
            <p:nvPr/>
          </p:nvSpPr>
          <p:spPr bwMode="auto">
            <a:xfrm>
              <a:off x="2623" y="3012"/>
              <a:ext cx="54" cy="39"/>
            </a:xfrm>
            <a:custGeom>
              <a:avLst/>
              <a:gdLst>
                <a:gd name="T0" fmla="*/ 0 w 54"/>
                <a:gd name="T1" fmla="*/ 0 h 36"/>
                <a:gd name="T2" fmla="*/ 31 w 54"/>
                <a:gd name="T3" fmla="*/ 0 h 36"/>
                <a:gd name="T4" fmla="*/ 54 w 54"/>
                <a:gd name="T5" fmla="*/ 10 h 36"/>
                <a:gd name="T6" fmla="*/ 54 w 54"/>
                <a:gd name="T7" fmla="*/ 46 h 36"/>
                <a:gd name="T8" fmla="*/ 23 w 54"/>
                <a:gd name="T9" fmla="*/ 46 h 36"/>
                <a:gd name="T10" fmla="*/ 0 w 54"/>
                <a:gd name="T11" fmla="*/ 37 h 36"/>
                <a:gd name="T12" fmla="*/ 0 w 5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36"/>
                <a:gd name="T23" fmla="*/ 54 w 54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36">
                  <a:moveTo>
                    <a:pt x="0" y="0"/>
                  </a:moveTo>
                  <a:lnTo>
                    <a:pt x="31" y="0"/>
                  </a:lnTo>
                  <a:lnTo>
                    <a:pt x="54" y="7"/>
                  </a:lnTo>
                  <a:lnTo>
                    <a:pt x="54" y="36"/>
                  </a:lnTo>
                  <a:lnTo>
                    <a:pt x="23" y="36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8" name="Freeform 60"/>
            <p:cNvSpPr>
              <a:spLocks/>
            </p:cNvSpPr>
            <p:nvPr/>
          </p:nvSpPr>
          <p:spPr bwMode="auto">
            <a:xfrm>
              <a:off x="2623" y="2869"/>
              <a:ext cx="546" cy="287"/>
            </a:xfrm>
            <a:custGeom>
              <a:avLst/>
              <a:gdLst>
                <a:gd name="T0" fmla="*/ 15 w 546"/>
                <a:gd name="T1" fmla="*/ 17 h 267"/>
                <a:gd name="T2" fmla="*/ 54 w 546"/>
                <a:gd name="T3" fmla="*/ 52 h 267"/>
                <a:gd name="T4" fmla="*/ 101 w 546"/>
                <a:gd name="T5" fmla="*/ 87 h 267"/>
                <a:gd name="T6" fmla="*/ 140 w 546"/>
                <a:gd name="T7" fmla="*/ 104 h 267"/>
                <a:gd name="T8" fmla="*/ 179 w 546"/>
                <a:gd name="T9" fmla="*/ 113 h 267"/>
                <a:gd name="T10" fmla="*/ 320 w 546"/>
                <a:gd name="T11" fmla="*/ 130 h 267"/>
                <a:gd name="T12" fmla="*/ 374 w 546"/>
                <a:gd name="T13" fmla="*/ 130 h 267"/>
                <a:gd name="T14" fmla="*/ 414 w 546"/>
                <a:gd name="T15" fmla="*/ 139 h 267"/>
                <a:gd name="T16" fmla="*/ 421 w 546"/>
                <a:gd name="T17" fmla="*/ 148 h 267"/>
                <a:gd name="T18" fmla="*/ 390 w 546"/>
                <a:gd name="T19" fmla="*/ 166 h 267"/>
                <a:gd name="T20" fmla="*/ 359 w 546"/>
                <a:gd name="T21" fmla="*/ 173 h 267"/>
                <a:gd name="T22" fmla="*/ 281 w 546"/>
                <a:gd name="T23" fmla="*/ 193 h 267"/>
                <a:gd name="T24" fmla="*/ 218 w 546"/>
                <a:gd name="T25" fmla="*/ 193 h 267"/>
                <a:gd name="T26" fmla="*/ 156 w 546"/>
                <a:gd name="T27" fmla="*/ 201 h 267"/>
                <a:gd name="T28" fmla="*/ 93 w 546"/>
                <a:gd name="T29" fmla="*/ 211 h 267"/>
                <a:gd name="T30" fmla="*/ 78 w 546"/>
                <a:gd name="T31" fmla="*/ 211 h 267"/>
                <a:gd name="T32" fmla="*/ 62 w 546"/>
                <a:gd name="T33" fmla="*/ 228 h 267"/>
                <a:gd name="T34" fmla="*/ 86 w 546"/>
                <a:gd name="T35" fmla="*/ 245 h 267"/>
                <a:gd name="T36" fmla="*/ 140 w 546"/>
                <a:gd name="T37" fmla="*/ 262 h 267"/>
                <a:gd name="T38" fmla="*/ 179 w 546"/>
                <a:gd name="T39" fmla="*/ 271 h 267"/>
                <a:gd name="T40" fmla="*/ 265 w 546"/>
                <a:gd name="T41" fmla="*/ 297 h 267"/>
                <a:gd name="T42" fmla="*/ 304 w 546"/>
                <a:gd name="T43" fmla="*/ 314 h 267"/>
                <a:gd name="T44" fmla="*/ 335 w 546"/>
                <a:gd name="T45" fmla="*/ 322 h 267"/>
                <a:gd name="T46" fmla="*/ 374 w 546"/>
                <a:gd name="T47" fmla="*/ 331 h 267"/>
                <a:gd name="T48" fmla="*/ 390 w 546"/>
                <a:gd name="T49" fmla="*/ 314 h 267"/>
                <a:gd name="T50" fmla="*/ 382 w 546"/>
                <a:gd name="T51" fmla="*/ 279 h 267"/>
                <a:gd name="T52" fmla="*/ 351 w 546"/>
                <a:gd name="T53" fmla="*/ 262 h 267"/>
                <a:gd name="T54" fmla="*/ 335 w 546"/>
                <a:gd name="T55" fmla="*/ 253 h 267"/>
                <a:gd name="T56" fmla="*/ 320 w 546"/>
                <a:gd name="T57" fmla="*/ 245 h 267"/>
                <a:gd name="T58" fmla="*/ 335 w 546"/>
                <a:gd name="T59" fmla="*/ 218 h 267"/>
                <a:gd name="T60" fmla="*/ 382 w 546"/>
                <a:gd name="T61" fmla="*/ 201 h 267"/>
                <a:gd name="T62" fmla="*/ 421 w 546"/>
                <a:gd name="T63" fmla="*/ 193 h 267"/>
                <a:gd name="T64" fmla="*/ 468 w 546"/>
                <a:gd name="T65" fmla="*/ 183 h 267"/>
                <a:gd name="T66" fmla="*/ 515 w 546"/>
                <a:gd name="T67" fmla="*/ 166 h 267"/>
                <a:gd name="T68" fmla="*/ 538 w 546"/>
                <a:gd name="T69" fmla="*/ 148 h 267"/>
                <a:gd name="T70" fmla="*/ 538 w 546"/>
                <a:gd name="T71" fmla="*/ 130 h 267"/>
                <a:gd name="T72" fmla="*/ 499 w 546"/>
                <a:gd name="T73" fmla="*/ 113 h 267"/>
                <a:gd name="T74" fmla="*/ 453 w 546"/>
                <a:gd name="T75" fmla="*/ 104 h 267"/>
                <a:gd name="T76" fmla="*/ 382 w 546"/>
                <a:gd name="T77" fmla="*/ 96 h 267"/>
                <a:gd name="T78" fmla="*/ 312 w 546"/>
                <a:gd name="T79" fmla="*/ 87 h 267"/>
                <a:gd name="T80" fmla="*/ 242 w 546"/>
                <a:gd name="T81" fmla="*/ 78 h 267"/>
                <a:gd name="T82" fmla="*/ 156 w 546"/>
                <a:gd name="T83" fmla="*/ 61 h 267"/>
                <a:gd name="T84" fmla="*/ 93 w 546"/>
                <a:gd name="T85" fmla="*/ 44 h 267"/>
                <a:gd name="T86" fmla="*/ 23 w 546"/>
                <a:gd name="T87" fmla="*/ 17 h 267"/>
                <a:gd name="T88" fmla="*/ 0 w 546"/>
                <a:gd name="T89" fmla="*/ 0 h 26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46"/>
                <a:gd name="T136" fmla="*/ 0 h 267"/>
                <a:gd name="T137" fmla="*/ 546 w 546"/>
                <a:gd name="T138" fmla="*/ 267 h 267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46" h="267">
                  <a:moveTo>
                    <a:pt x="0" y="0"/>
                  </a:moveTo>
                  <a:lnTo>
                    <a:pt x="15" y="14"/>
                  </a:lnTo>
                  <a:lnTo>
                    <a:pt x="31" y="28"/>
                  </a:lnTo>
                  <a:lnTo>
                    <a:pt x="54" y="42"/>
                  </a:lnTo>
                  <a:lnTo>
                    <a:pt x="78" y="56"/>
                  </a:lnTo>
                  <a:lnTo>
                    <a:pt x="101" y="70"/>
                  </a:lnTo>
                  <a:lnTo>
                    <a:pt x="125" y="77"/>
                  </a:lnTo>
                  <a:lnTo>
                    <a:pt x="140" y="84"/>
                  </a:lnTo>
                  <a:lnTo>
                    <a:pt x="172" y="91"/>
                  </a:lnTo>
                  <a:lnTo>
                    <a:pt x="179" y="91"/>
                  </a:lnTo>
                  <a:lnTo>
                    <a:pt x="226" y="98"/>
                  </a:lnTo>
                  <a:lnTo>
                    <a:pt x="320" y="105"/>
                  </a:lnTo>
                  <a:lnTo>
                    <a:pt x="367" y="105"/>
                  </a:lnTo>
                  <a:lnTo>
                    <a:pt x="374" y="105"/>
                  </a:lnTo>
                  <a:lnTo>
                    <a:pt x="398" y="105"/>
                  </a:lnTo>
                  <a:lnTo>
                    <a:pt x="414" y="112"/>
                  </a:lnTo>
                  <a:lnTo>
                    <a:pt x="421" y="112"/>
                  </a:lnTo>
                  <a:lnTo>
                    <a:pt x="421" y="119"/>
                  </a:lnTo>
                  <a:lnTo>
                    <a:pt x="406" y="126"/>
                  </a:lnTo>
                  <a:lnTo>
                    <a:pt x="390" y="133"/>
                  </a:lnTo>
                  <a:lnTo>
                    <a:pt x="382" y="133"/>
                  </a:lnTo>
                  <a:lnTo>
                    <a:pt x="359" y="140"/>
                  </a:lnTo>
                  <a:lnTo>
                    <a:pt x="320" y="147"/>
                  </a:lnTo>
                  <a:lnTo>
                    <a:pt x="281" y="155"/>
                  </a:lnTo>
                  <a:lnTo>
                    <a:pt x="242" y="155"/>
                  </a:lnTo>
                  <a:lnTo>
                    <a:pt x="218" y="155"/>
                  </a:lnTo>
                  <a:lnTo>
                    <a:pt x="203" y="155"/>
                  </a:lnTo>
                  <a:lnTo>
                    <a:pt x="156" y="162"/>
                  </a:lnTo>
                  <a:lnTo>
                    <a:pt x="132" y="162"/>
                  </a:lnTo>
                  <a:lnTo>
                    <a:pt x="93" y="169"/>
                  </a:lnTo>
                  <a:lnTo>
                    <a:pt x="86" y="169"/>
                  </a:lnTo>
                  <a:lnTo>
                    <a:pt x="78" y="169"/>
                  </a:lnTo>
                  <a:lnTo>
                    <a:pt x="62" y="176"/>
                  </a:lnTo>
                  <a:lnTo>
                    <a:pt x="62" y="183"/>
                  </a:lnTo>
                  <a:lnTo>
                    <a:pt x="70" y="190"/>
                  </a:lnTo>
                  <a:lnTo>
                    <a:pt x="86" y="197"/>
                  </a:lnTo>
                  <a:lnTo>
                    <a:pt x="125" y="211"/>
                  </a:lnTo>
                  <a:lnTo>
                    <a:pt x="140" y="211"/>
                  </a:lnTo>
                  <a:lnTo>
                    <a:pt x="148" y="211"/>
                  </a:lnTo>
                  <a:lnTo>
                    <a:pt x="179" y="218"/>
                  </a:lnTo>
                  <a:lnTo>
                    <a:pt x="218" y="225"/>
                  </a:lnTo>
                  <a:lnTo>
                    <a:pt x="265" y="239"/>
                  </a:lnTo>
                  <a:lnTo>
                    <a:pt x="289" y="246"/>
                  </a:lnTo>
                  <a:lnTo>
                    <a:pt x="304" y="253"/>
                  </a:lnTo>
                  <a:lnTo>
                    <a:pt x="328" y="260"/>
                  </a:lnTo>
                  <a:lnTo>
                    <a:pt x="335" y="260"/>
                  </a:lnTo>
                  <a:lnTo>
                    <a:pt x="359" y="267"/>
                  </a:lnTo>
                  <a:lnTo>
                    <a:pt x="374" y="267"/>
                  </a:lnTo>
                  <a:lnTo>
                    <a:pt x="390" y="260"/>
                  </a:lnTo>
                  <a:lnTo>
                    <a:pt x="390" y="253"/>
                  </a:lnTo>
                  <a:lnTo>
                    <a:pt x="390" y="239"/>
                  </a:lnTo>
                  <a:lnTo>
                    <a:pt x="382" y="225"/>
                  </a:lnTo>
                  <a:lnTo>
                    <a:pt x="374" y="218"/>
                  </a:lnTo>
                  <a:lnTo>
                    <a:pt x="351" y="211"/>
                  </a:lnTo>
                  <a:lnTo>
                    <a:pt x="343" y="204"/>
                  </a:lnTo>
                  <a:lnTo>
                    <a:pt x="335" y="204"/>
                  </a:lnTo>
                  <a:lnTo>
                    <a:pt x="328" y="197"/>
                  </a:lnTo>
                  <a:lnTo>
                    <a:pt x="320" y="197"/>
                  </a:lnTo>
                  <a:lnTo>
                    <a:pt x="328" y="183"/>
                  </a:lnTo>
                  <a:lnTo>
                    <a:pt x="335" y="176"/>
                  </a:lnTo>
                  <a:lnTo>
                    <a:pt x="359" y="169"/>
                  </a:lnTo>
                  <a:lnTo>
                    <a:pt x="382" y="162"/>
                  </a:lnTo>
                  <a:lnTo>
                    <a:pt x="398" y="162"/>
                  </a:lnTo>
                  <a:lnTo>
                    <a:pt x="421" y="155"/>
                  </a:lnTo>
                  <a:lnTo>
                    <a:pt x="437" y="155"/>
                  </a:lnTo>
                  <a:lnTo>
                    <a:pt x="468" y="147"/>
                  </a:lnTo>
                  <a:lnTo>
                    <a:pt x="492" y="140"/>
                  </a:lnTo>
                  <a:lnTo>
                    <a:pt x="515" y="133"/>
                  </a:lnTo>
                  <a:lnTo>
                    <a:pt x="531" y="126"/>
                  </a:lnTo>
                  <a:lnTo>
                    <a:pt x="538" y="119"/>
                  </a:lnTo>
                  <a:lnTo>
                    <a:pt x="546" y="112"/>
                  </a:lnTo>
                  <a:lnTo>
                    <a:pt x="538" y="105"/>
                  </a:lnTo>
                  <a:lnTo>
                    <a:pt x="523" y="98"/>
                  </a:lnTo>
                  <a:lnTo>
                    <a:pt x="499" y="91"/>
                  </a:lnTo>
                  <a:lnTo>
                    <a:pt x="484" y="91"/>
                  </a:lnTo>
                  <a:lnTo>
                    <a:pt x="453" y="84"/>
                  </a:lnTo>
                  <a:lnTo>
                    <a:pt x="414" y="77"/>
                  </a:lnTo>
                  <a:lnTo>
                    <a:pt x="382" y="77"/>
                  </a:lnTo>
                  <a:lnTo>
                    <a:pt x="335" y="70"/>
                  </a:lnTo>
                  <a:lnTo>
                    <a:pt x="312" y="70"/>
                  </a:lnTo>
                  <a:lnTo>
                    <a:pt x="289" y="70"/>
                  </a:lnTo>
                  <a:lnTo>
                    <a:pt x="242" y="63"/>
                  </a:lnTo>
                  <a:lnTo>
                    <a:pt x="195" y="56"/>
                  </a:lnTo>
                  <a:lnTo>
                    <a:pt x="156" y="49"/>
                  </a:lnTo>
                  <a:lnTo>
                    <a:pt x="117" y="42"/>
                  </a:lnTo>
                  <a:lnTo>
                    <a:pt x="93" y="35"/>
                  </a:lnTo>
                  <a:lnTo>
                    <a:pt x="47" y="21"/>
                  </a:lnTo>
                  <a:lnTo>
                    <a:pt x="23" y="14"/>
                  </a:lnTo>
                  <a:lnTo>
                    <a:pt x="8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09" name="Line 61"/>
            <p:cNvSpPr>
              <a:spLocks noChangeShapeType="1"/>
            </p:cNvSpPr>
            <p:nvPr/>
          </p:nvSpPr>
          <p:spPr bwMode="auto">
            <a:xfrm flipH="1">
              <a:off x="2490" y="2680"/>
              <a:ext cx="7" cy="6"/>
            </a:xfrm>
            <a:prstGeom prst="line">
              <a:avLst/>
            </a:prstGeom>
            <a:noFill/>
            <a:ln w="25400">
              <a:solidFill>
                <a:srgbClr val="0A0A0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0" name="Line 62"/>
            <p:cNvSpPr>
              <a:spLocks noChangeShapeType="1"/>
            </p:cNvSpPr>
            <p:nvPr/>
          </p:nvSpPr>
          <p:spPr bwMode="auto">
            <a:xfrm flipH="1">
              <a:off x="2490" y="2680"/>
              <a:ext cx="22" cy="21"/>
            </a:xfrm>
            <a:prstGeom prst="line">
              <a:avLst/>
            </a:prstGeom>
            <a:noFill/>
            <a:ln w="25400">
              <a:solidFill>
                <a:srgbClr val="0C0C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1" name="Line 63"/>
            <p:cNvSpPr>
              <a:spLocks noChangeShapeType="1"/>
            </p:cNvSpPr>
            <p:nvPr/>
          </p:nvSpPr>
          <p:spPr bwMode="auto">
            <a:xfrm flipH="1">
              <a:off x="2490" y="2680"/>
              <a:ext cx="22" cy="21"/>
            </a:xfrm>
            <a:prstGeom prst="line">
              <a:avLst/>
            </a:prstGeom>
            <a:noFill/>
            <a:ln w="25400">
              <a:solidFill>
                <a:srgbClr val="0E0E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2" name="Line 64"/>
            <p:cNvSpPr>
              <a:spLocks noChangeShapeType="1"/>
            </p:cNvSpPr>
            <p:nvPr/>
          </p:nvSpPr>
          <p:spPr bwMode="auto">
            <a:xfrm flipH="1">
              <a:off x="2490" y="2680"/>
              <a:ext cx="38" cy="36"/>
            </a:xfrm>
            <a:prstGeom prst="line">
              <a:avLst/>
            </a:prstGeom>
            <a:noFill/>
            <a:ln w="25400">
              <a:solidFill>
                <a:srgbClr val="10101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3" name="Line 65"/>
            <p:cNvSpPr>
              <a:spLocks noChangeShapeType="1"/>
            </p:cNvSpPr>
            <p:nvPr/>
          </p:nvSpPr>
          <p:spPr bwMode="auto">
            <a:xfrm flipH="1">
              <a:off x="2490" y="2680"/>
              <a:ext cx="53" cy="51"/>
            </a:xfrm>
            <a:prstGeom prst="line">
              <a:avLst/>
            </a:prstGeom>
            <a:noFill/>
            <a:ln w="25400">
              <a:solidFill>
                <a:srgbClr val="12121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4" name="Line 66"/>
            <p:cNvSpPr>
              <a:spLocks noChangeShapeType="1"/>
            </p:cNvSpPr>
            <p:nvPr/>
          </p:nvSpPr>
          <p:spPr bwMode="auto">
            <a:xfrm flipH="1">
              <a:off x="2490" y="2680"/>
              <a:ext cx="69" cy="66"/>
            </a:xfrm>
            <a:prstGeom prst="line">
              <a:avLst/>
            </a:prstGeom>
            <a:noFill/>
            <a:ln w="25400">
              <a:solidFill>
                <a:srgbClr val="14141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Line 67"/>
            <p:cNvSpPr>
              <a:spLocks noChangeShapeType="1"/>
            </p:cNvSpPr>
            <p:nvPr/>
          </p:nvSpPr>
          <p:spPr bwMode="auto">
            <a:xfrm flipH="1">
              <a:off x="2490" y="2680"/>
              <a:ext cx="69" cy="66"/>
            </a:xfrm>
            <a:prstGeom prst="line">
              <a:avLst/>
            </a:prstGeom>
            <a:noFill/>
            <a:ln w="25400">
              <a:solidFill>
                <a:srgbClr val="16161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68"/>
            <p:cNvSpPr>
              <a:spLocks noChangeShapeType="1"/>
            </p:cNvSpPr>
            <p:nvPr/>
          </p:nvSpPr>
          <p:spPr bwMode="auto">
            <a:xfrm flipH="1">
              <a:off x="2490" y="2680"/>
              <a:ext cx="84" cy="82"/>
            </a:xfrm>
            <a:prstGeom prst="line">
              <a:avLst/>
            </a:prstGeom>
            <a:noFill/>
            <a:ln w="25400">
              <a:solidFill>
                <a:srgbClr val="18181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69"/>
            <p:cNvSpPr>
              <a:spLocks noChangeShapeType="1"/>
            </p:cNvSpPr>
            <p:nvPr/>
          </p:nvSpPr>
          <p:spPr bwMode="auto">
            <a:xfrm flipH="1">
              <a:off x="2490" y="2680"/>
              <a:ext cx="99" cy="97"/>
            </a:xfrm>
            <a:prstGeom prst="line">
              <a:avLst/>
            </a:prstGeom>
            <a:noFill/>
            <a:ln w="25400">
              <a:solidFill>
                <a:srgbClr val="1A1A1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70"/>
            <p:cNvSpPr>
              <a:spLocks noChangeShapeType="1"/>
            </p:cNvSpPr>
            <p:nvPr/>
          </p:nvSpPr>
          <p:spPr bwMode="auto">
            <a:xfrm flipH="1">
              <a:off x="2490" y="2680"/>
              <a:ext cx="99" cy="97"/>
            </a:xfrm>
            <a:prstGeom prst="line">
              <a:avLst/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71"/>
            <p:cNvSpPr>
              <a:spLocks noChangeShapeType="1"/>
            </p:cNvSpPr>
            <p:nvPr/>
          </p:nvSpPr>
          <p:spPr bwMode="auto">
            <a:xfrm flipH="1">
              <a:off x="2490" y="2680"/>
              <a:ext cx="115" cy="112"/>
            </a:xfrm>
            <a:prstGeom prst="line">
              <a:avLst/>
            </a:prstGeom>
            <a:noFill/>
            <a:ln w="25400">
              <a:solidFill>
                <a:srgbClr val="1E1E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Line 72"/>
            <p:cNvSpPr>
              <a:spLocks noChangeShapeType="1"/>
            </p:cNvSpPr>
            <p:nvPr/>
          </p:nvSpPr>
          <p:spPr bwMode="auto">
            <a:xfrm flipH="1">
              <a:off x="2490" y="2680"/>
              <a:ext cx="132" cy="129"/>
            </a:xfrm>
            <a:prstGeom prst="line">
              <a:avLst/>
            </a:prstGeom>
            <a:noFill/>
            <a:ln w="25400">
              <a:solidFill>
                <a:srgbClr val="20202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1" name="Line 73"/>
            <p:cNvSpPr>
              <a:spLocks noChangeShapeType="1"/>
            </p:cNvSpPr>
            <p:nvPr/>
          </p:nvSpPr>
          <p:spPr bwMode="auto">
            <a:xfrm flipH="1">
              <a:off x="2490" y="2680"/>
              <a:ext cx="146" cy="142"/>
            </a:xfrm>
            <a:prstGeom prst="line">
              <a:avLst/>
            </a:prstGeom>
            <a:noFill/>
            <a:ln w="25400">
              <a:solidFill>
                <a:srgbClr val="22222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74"/>
            <p:cNvSpPr>
              <a:spLocks noChangeShapeType="1"/>
            </p:cNvSpPr>
            <p:nvPr/>
          </p:nvSpPr>
          <p:spPr bwMode="auto">
            <a:xfrm flipH="1">
              <a:off x="2490" y="2680"/>
              <a:ext cx="146" cy="142"/>
            </a:xfrm>
            <a:prstGeom prst="line">
              <a:avLst/>
            </a:prstGeom>
            <a:noFill/>
            <a:ln w="25400">
              <a:solidFill>
                <a:srgbClr val="24242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75"/>
            <p:cNvSpPr>
              <a:spLocks noChangeShapeType="1"/>
            </p:cNvSpPr>
            <p:nvPr/>
          </p:nvSpPr>
          <p:spPr bwMode="auto">
            <a:xfrm flipH="1">
              <a:off x="2490" y="2680"/>
              <a:ext cx="162" cy="158"/>
            </a:xfrm>
            <a:prstGeom prst="line">
              <a:avLst/>
            </a:prstGeom>
            <a:noFill/>
            <a:ln w="25400">
              <a:solidFill>
                <a:srgbClr val="26262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4" name="Line 76"/>
            <p:cNvSpPr>
              <a:spLocks noChangeShapeType="1"/>
            </p:cNvSpPr>
            <p:nvPr/>
          </p:nvSpPr>
          <p:spPr bwMode="auto">
            <a:xfrm flipH="1">
              <a:off x="2490" y="2680"/>
              <a:ext cx="178" cy="174"/>
            </a:xfrm>
            <a:prstGeom prst="line">
              <a:avLst/>
            </a:prstGeom>
            <a:noFill/>
            <a:ln w="25400">
              <a:solidFill>
                <a:srgbClr val="28282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77"/>
            <p:cNvSpPr>
              <a:spLocks noChangeShapeType="1"/>
            </p:cNvSpPr>
            <p:nvPr/>
          </p:nvSpPr>
          <p:spPr bwMode="auto">
            <a:xfrm flipH="1">
              <a:off x="2490" y="2680"/>
              <a:ext cx="178" cy="174"/>
            </a:xfrm>
            <a:prstGeom prst="line">
              <a:avLst/>
            </a:prstGeom>
            <a:noFill/>
            <a:ln w="25400">
              <a:solidFill>
                <a:srgbClr val="2B2B2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Line 78"/>
            <p:cNvSpPr>
              <a:spLocks noChangeShapeType="1"/>
            </p:cNvSpPr>
            <p:nvPr/>
          </p:nvSpPr>
          <p:spPr bwMode="auto">
            <a:xfrm flipH="1">
              <a:off x="2490" y="2680"/>
              <a:ext cx="193" cy="188"/>
            </a:xfrm>
            <a:prstGeom prst="line">
              <a:avLst/>
            </a:prstGeom>
            <a:noFill/>
            <a:ln w="25400">
              <a:solidFill>
                <a:srgbClr val="2D2D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Line 79"/>
            <p:cNvSpPr>
              <a:spLocks noChangeShapeType="1"/>
            </p:cNvSpPr>
            <p:nvPr/>
          </p:nvSpPr>
          <p:spPr bwMode="auto">
            <a:xfrm flipH="1">
              <a:off x="2499" y="2680"/>
              <a:ext cx="200" cy="197"/>
            </a:xfrm>
            <a:prstGeom prst="line">
              <a:avLst/>
            </a:prstGeom>
            <a:noFill/>
            <a:ln w="25400">
              <a:solidFill>
                <a:srgbClr val="2F2F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Line 80"/>
            <p:cNvSpPr>
              <a:spLocks noChangeShapeType="1"/>
            </p:cNvSpPr>
            <p:nvPr/>
          </p:nvSpPr>
          <p:spPr bwMode="auto">
            <a:xfrm flipH="1">
              <a:off x="2506" y="2680"/>
              <a:ext cx="200" cy="197"/>
            </a:xfrm>
            <a:prstGeom prst="line">
              <a:avLst/>
            </a:prstGeom>
            <a:noFill/>
            <a:ln w="25400">
              <a:solidFill>
                <a:srgbClr val="31313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Line 81"/>
            <p:cNvSpPr>
              <a:spLocks noChangeShapeType="1"/>
            </p:cNvSpPr>
            <p:nvPr/>
          </p:nvSpPr>
          <p:spPr bwMode="auto">
            <a:xfrm flipH="1">
              <a:off x="2513" y="2680"/>
              <a:ext cx="200" cy="197"/>
            </a:xfrm>
            <a:prstGeom prst="line">
              <a:avLst/>
            </a:prstGeom>
            <a:noFill/>
            <a:ln w="2540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Line 82"/>
            <p:cNvSpPr>
              <a:spLocks noChangeShapeType="1"/>
            </p:cNvSpPr>
            <p:nvPr/>
          </p:nvSpPr>
          <p:spPr bwMode="auto">
            <a:xfrm flipH="1">
              <a:off x="2529" y="2680"/>
              <a:ext cx="200" cy="197"/>
            </a:xfrm>
            <a:prstGeom prst="line">
              <a:avLst/>
            </a:prstGeom>
            <a:noFill/>
            <a:ln w="25400">
              <a:solidFill>
                <a:srgbClr val="3535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1" name="Line 83"/>
            <p:cNvSpPr>
              <a:spLocks noChangeShapeType="1"/>
            </p:cNvSpPr>
            <p:nvPr/>
          </p:nvSpPr>
          <p:spPr bwMode="auto">
            <a:xfrm flipH="1">
              <a:off x="2545" y="2680"/>
              <a:ext cx="200" cy="197"/>
            </a:xfrm>
            <a:prstGeom prst="line">
              <a:avLst/>
            </a:prstGeom>
            <a:noFill/>
            <a:ln w="25400">
              <a:solidFill>
                <a:srgbClr val="37373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Line 84"/>
            <p:cNvSpPr>
              <a:spLocks noChangeShapeType="1"/>
            </p:cNvSpPr>
            <p:nvPr/>
          </p:nvSpPr>
          <p:spPr bwMode="auto">
            <a:xfrm flipH="1">
              <a:off x="2545" y="2680"/>
              <a:ext cx="200" cy="197"/>
            </a:xfrm>
            <a:prstGeom prst="line">
              <a:avLst/>
            </a:prstGeom>
            <a:noFill/>
            <a:ln w="25400">
              <a:solidFill>
                <a:srgbClr val="39393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Line 85"/>
            <p:cNvSpPr>
              <a:spLocks noChangeShapeType="1"/>
            </p:cNvSpPr>
            <p:nvPr/>
          </p:nvSpPr>
          <p:spPr bwMode="auto">
            <a:xfrm flipH="1">
              <a:off x="2561" y="2680"/>
              <a:ext cx="200" cy="197"/>
            </a:xfrm>
            <a:prstGeom prst="line">
              <a:avLst/>
            </a:prstGeom>
            <a:noFill/>
            <a:ln w="25400">
              <a:solidFill>
                <a:srgbClr val="3B3B3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Line 86"/>
            <p:cNvSpPr>
              <a:spLocks noChangeShapeType="1"/>
            </p:cNvSpPr>
            <p:nvPr/>
          </p:nvSpPr>
          <p:spPr bwMode="auto">
            <a:xfrm flipH="1">
              <a:off x="2576" y="2680"/>
              <a:ext cx="200" cy="197"/>
            </a:xfrm>
            <a:prstGeom prst="line">
              <a:avLst/>
            </a:prstGeom>
            <a:noFill/>
            <a:ln w="25400">
              <a:solidFill>
                <a:srgbClr val="3D3D3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Line 87"/>
            <p:cNvSpPr>
              <a:spLocks noChangeShapeType="1"/>
            </p:cNvSpPr>
            <p:nvPr/>
          </p:nvSpPr>
          <p:spPr bwMode="auto">
            <a:xfrm flipH="1">
              <a:off x="2583" y="2680"/>
              <a:ext cx="200" cy="197"/>
            </a:xfrm>
            <a:prstGeom prst="line">
              <a:avLst/>
            </a:prstGeom>
            <a:noFill/>
            <a:ln w="25400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Line 88"/>
            <p:cNvSpPr>
              <a:spLocks noChangeShapeType="1"/>
            </p:cNvSpPr>
            <p:nvPr/>
          </p:nvSpPr>
          <p:spPr bwMode="auto">
            <a:xfrm flipH="1">
              <a:off x="2591" y="2680"/>
              <a:ext cx="200" cy="197"/>
            </a:xfrm>
            <a:prstGeom prst="line">
              <a:avLst/>
            </a:prstGeom>
            <a:noFill/>
            <a:ln w="25400">
              <a:solidFill>
                <a:srgbClr val="41414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Line 89"/>
            <p:cNvSpPr>
              <a:spLocks noChangeShapeType="1"/>
            </p:cNvSpPr>
            <p:nvPr/>
          </p:nvSpPr>
          <p:spPr bwMode="auto">
            <a:xfrm flipH="1">
              <a:off x="2606" y="2680"/>
              <a:ext cx="200" cy="197"/>
            </a:xfrm>
            <a:prstGeom prst="line">
              <a:avLst/>
            </a:prstGeom>
            <a:noFill/>
            <a:ln w="25400">
              <a:solidFill>
                <a:srgbClr val="43434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8" name="Line 90"/>
            <p:cNvSpPr>
              <a:spLocks noChangeShapeType="1"/>
            </p:cNvSpPr>
            <p:nvPr/>
          </p:nvSpPr>
          <p:spPr bwMode="auto">
            <a:xfrm flipH="1">
              <a:off x="2622" y="2680"/>
              <a:ext cx="200" cy="197"/>
            </a:xfrm>
            <a:prstGeom prst="line">
              <a:avLst/>
            </a:prstGeom>
            <a:noFill/>
            <a:ln w="25400">
              <a:solidFill>
                <a:srgbClr val="4545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39" name="Line 91"/>
            <p:cNvSpPr>
              <a:spLocks noChangeShapeType="1"/>
            </p:cNvSpPr>
            <p:nvPr/>
          </p:nvSpPr>
          <p:spPr bwMode="auto">
            <a:xfrm flipH="1">
              <a:off x="2622" y="2680"/>
              <a:ext cx="200" cy="197"/>
            </a:xfrm>
            <a:prstGeom prst="line">
              <a:avLst/>
            </a:prstGeom>
            <a:noFill/>
            <a:ln w="25400">
              <a:solidFill>
                <a:srgbClr val="47474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0" name="Line 92"/>
            <p:cNvSpPr>
              <a:spLocks noChangeShapeType="1"/>
            </p:cNvSpPr>
            <p:nvPr/>
          </p:nvSpPr>
          <p:spPr bwMode="auto">
            <a:xfrm flipH="1">
              <a:off x="2638" y="2680"/>
              <a:ext cx="200" cy="197"/>
            </a:xfrm>
            <a:prstGeom prst="line">
              <a:avLst/>
            </a:prstGeom>
            <a:noFill/>
            <a:ln w="25400">
              <a:solidFill>
                <a:srgbClr val="4949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1" name="Line 93"/>
            <p:cNvSpPr>
              <a:spLocks noChangeShapeType="1"/>
            </p:cNvSpPr>
            <p:nvPr/>
          </p:nvSpPr>
          <p:spPr bwMode="auto">
            <a:xfrm flipH="1">
              <a:off x="2654" y="2680"/>
              <a:ext cx="200" cy="197"/>
            </a:xfrm>
            <a:prstGeom prst="line">
              <a:avLst/>
            </a:prstGeom>
            <a:noFill/>
            <a:ln w="25400">
              <a:solidFill>
                <a:srgbClr val="4B4B4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2" name="Line 94"/>
            <p:cNvSpPr>
              <a:spLocks noChangeShapeType="1"/>
            </p:cNvSpPr>
            <p:nvPr/>
          </p:nvSpPr>
          <p:spPr bwMode="auto">
            <a:xfrm flipH="1">
              <a:off x="2661" y="2680"/>
              <a:ext cx="200" cy="197"/>
            </a:xfrm>
            <a:prstGeom prst="line">
              <a:avLst/>
            </a:prstGeom>
            <a:noFill/>
            <a:ln w="25400">
              <a:solidFill>
                <a:srgbClr val="4D4D4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3" name="Line 95"/>
            <p:cNvSpPr>
              <a:spLocks noChangeShapeType="1"/>
            </p:cNvSpPr>
            <p:nvPr/>
          </p:nvSpPr>
          <p:spPr bwMode="auto">
            <a:xfrm flipH="1">
              <a:off x="2688" y="2672"/>
              <a:ext cx="200" cy="197"/>
            </a:xfrm>
            <a:prstGeom prst="line">
              <a:avLst/>
            </a:prstGeom>
            <a:noFill/>
            <a:ln w="25400">
              <a:solidFill>
                <a:srgbClr val="4F4F4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4" name="Line 96"/>
            <p:cNvSpPr>
              <a:spLocks noChangeShapeType="1"/>
            </p:cNvSpPr>
            <p:nvPr/>
          </p:nvSpPr>
          <p:spPr bwMode="auto">
            <a:xfrm flipH="1">
              <a:off x="2684" y="2680"/>
              <a:ext cx="200" cy="197"/>
            </a:xfrm>
            <a:prstGeom prst="line">
              <a:avLst/>
            </a:prstGeom>
            <a:noFill/>
            <a:ln w="25400">
              <a:solidFill>
                <a:srgbClr val="51515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5" name="Line 97"/>
            <p:cNvSpPr>
              <a:spLocks noChangeShapeType="1"/>
            </p:cNvSpPr>
            <p:nvPr/>
          </p:nvSpPr>
          <p:spPr bwMode="auto">
            <a:xfrm flipH="1">
              <a:off x="2692" y="2680"/>
              <a:ext cx="200" cy="197"/>
            </a:xfrm>
            <a:prstGeom prst="line">
              <a:avLst/>
            </a:prstGeom>
            <a:noFill/>
            <a:ln w="25400">
              <a:solidFill>
                <a:srgbClr val="53535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6" name="Line 98"/>
            <p:cNvSpPr>
              <a:spLocks noChangeShapeType="1"/>
            </p:cNvSpPr>
            <p:nvPr/>
          </p:nvSpPr>
          <p:spPr bwMode="auto">
            <a:xfrm flipH="1">
              <a:off x="2700" y="2680"/>
              <a:ext cx="200" cy="197"/>
            </a:xfrm>
            <a:prstGeom prst="line">
              <a:avLst/>
            </a:prstGeom>
            <a:noFill/>
            <a:ln w="25400">
              <a:solidFill>
                <a:srgbClr val="56565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" name="Line 99"/>
            <p:cNvSpPr>
              <a:spLocks noChangeShapeType="1"/>
            </p:cNvSpPr>
            <p:nvPr/>
          </p:nvSpPr>
          <p:spPr bwMode="auto">
            <a:xfrm flipH="1">
              <a:off x="2716" y="2680"/>
              <a:ext cx="200" cy="197"/>
            </a:xfrm>
            <a:prstGeom prst="line">
              <a:avLst/>
            </a:prstGeom>
            <a:noFill/>
            <a:ln w="25400">
              <a:solidFill>
                <a:srgbClr val="5858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" name="Line 100"/>
            <p:cNvSpPr>
              <a:spLocks noChangeShapeType="1"/>
            </p:cNvSpPr>
            <p:nvPr/>
          </p:nvSpPr>
          <p:spPr bwMode="auto">
            <a:xfrm flipH="1">
              <a:off x="2731" y="2680"/>
              <a:ext cx="200" cy="197"/>
            </a:xfrm>
            <a:prstGeom prst="line">
              <a:avLst/>
            </a:prstGeom>
            <a:noFill/>
            <a:ln w="25400">
              <a:solidFill>
                <a:srgbClr val="5A5A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9" name="Line 101"/>
            <p:cNvSpPr>
              <a:spLocks noChangeShapeType="1"/>
            </p:cNvSpPr>
            <p:nvPr/>
          </p:nvSpPr>
          <p:spPr bwMode="auto">
            <a:xfrm flipH="1">
              <a:off x="2739" y="2680"/>
              <a:ext cx="200" cy="197"/>
            </a:xfrm>
            <a:prstGeom prst="line">
              <a:avLst/>
            </a:prstGeom>
            <a:noFill/>
            <a:ln w="25400">
              <a:solidFill>
                <a:srgbClr val="5C5C5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0" name="Line 102"/>
            <p:cNvSpPr>
              <a:spLocks noChangeShapeType="1"/>
            </p:cNvSpPr>
            <p:nvPr/>
          </p:nvSpPr>
          <p:spPr bwMode="auto">
            <a:xfrm flipH="1">
              <a:off x="2747" y="2680"/>
              <a:ext cx="200" cy="197"/>
            </a:xfrm>
            <a:prstGeom prst="line">
              <a:avLst/>
            </a:prstGeom>
            <a:noFill/>
            <a:ln w="25400">
              <a:solidFill>
                <a:srgbClr val="5E5E5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1" name="Line 103"/>
            <p:cNvSpPr>
              <a:spLocks noChangeShapeType="1"/>
            </p:cNvSpPr>
            <p:nvPr/>
          </p:nvSpPr>
          <p:spPr bwMode="auto">
            <a:xfrm flipH="1">
              <a:off x="2763" y="2680"/>
              <a:ext cx="200" cy="197"/>
            </a:xfrm>
            <a:prstGeom prst="line">
              <a:avLst/>
            </a:prstGeom>
            <a:noFill/>
            <a:ln w="25400">
              <a:solidFill>
                <a:srgbClr val="60606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2" name="Line 104"/>
            <p:cNvSpPr>
              <a:spLocks noChangeShapeType="1"/>
            </p:cNvSpPr>
            <p:nvPr/>
          </p:nvSpPr>
          <p:spPr bwMode="auto">
            <a:xfrm flipH="1">
              <a:off x="2771" y="2680"/>
              <a:ext cx="200" cy="197"/>
            </a:xfrm>
            <a:prstGeom prst="line">
              <a:avLst/>
            </a:prstGeom>
            <a:noFill/>
            <a:ln w="25400">
              <a:solidFill>
                <a:srgbClr val="62626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3" name="Line 105"/>
            <p:cNvSpPr>
              <a:spLocks noChangeShapeType="1"/>
            </p:cNvSpPr>
            <p:nvPr/>
          </p:nvSpPr>
          <p:spPr bwMode="auto">
            <a:xfrm flipH="1">
              <a:off x="2778" y="2680"/>
              <a:ext cx="200" cy="197"/>
            </a:xfrm>
            <a:prstGeom prst="line">
              <a:avLst/>
            </a:prstGeom>
            <a:noFill/>
            <a:ln w="25400">
              <a:solidFill>
                <a:srgbClr val="64646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4" name="Line 106"/>
            <p:cNvSpPr>
              <a:spLocks noChangeShapeType="1"/>
            </p:cNvSpPr>
            <p:nvPr/>
          </p:nvSpPr>
          <p:spPr bwMode="auto">
            <a:xfrm flipH="1">
              <a:off x="2793" y="2680"/>
              <a:ext cx="200" cy="197"/>
            </a:xfrm>
            <a:prstGeom prst="line">
              <a:avLst/>
            </a:prstGeom>
            <a:noFill/>
            <a:ln w="25400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5" name="Line 107"/>
            <p:cNvSpPr>
              <a:spLocks noChangeShapeType="1"/>
            </p:cNvSpPr>
            <p:nvPr/>
          </p:nvSpPr>
          <p:spPr bwMode="auto">
            <a:xfrm flipH="1">
              <a:off x="2809" y="2680"/>
              <a:ext cx="200" cy="197"/>
            </a:xfrm>
            <a:prstGeom prst="line">
              <a:avLst/>
            </a:prstGeom>
            <a:noFill/>
            <a:ln w="25400">
              <a:solidFill>
                <a:srgbClr val="68686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6" name="Line 108"/>
            <p:cNvSpPr>
              <a:spLocks noChangeShapeType="1"/>
            </p:cNvSpPr>
            <p:nvPr/>
          </p:nvSpPr>
          <p:spPr bwMode="auto">
            <a:xfrm flipH="1">
              <a:off x="2817" y="2680"/>
              <a:ext cx="200" cy="197"/>
            </a:xfrm>
            <a:prstGeom prst="line">
              <a:avLst/>
            </a:prstGeom>
            <a:noFill/>
            <a:ln w="25400">
              <a:solidFill>
                <a:srgbClr val="6A6A6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7" name="Line 109"/>
            <p:cNvSpPr>
              <a:spLocks noChangeShapeType="1"/>
            </p:cNvSpPr>
            <p:nvPr/>
          </p:nvSpPr>
          <p:spPr bwMode="auto">
            <a:xfrm flipH="1">
              <a:off x="2825" y="2680"/>
              <a:ext cx="200" cy="197"/>
            </a:xfrm>
            <a:prstGeom prst="line">
              <a:avLst/>
            </a:prstGeom>
            <a:noFill/>
            <a:ln w="25400">
              <a:solidFill>
                <a:srgbClr val="6C6C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8" name="Line 110"/>
            <p:cNvSpPr>
              <a:spLocks noChangeShapeType="1"/>
            </p:cNvSpPr>
            <p:nvPr/>
          </p:nvSpPr>
          <p:spPr bwMode="auto">
            <a:xfrm flipH="1">
              <a:off x="2840" y="2680"/>
              <a:ext cx="200" cy="197"/>
            </a:xfrm>
            <a:prstGeom prst="line">
              <a:avLst/>
            </a:prstGeom>
            <a:noFill/>
            <a:ln w="25400">
              <a:solidFill>
                <a:srgbClr val="6E6E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59" name="Line 111"/>
            <p:cNvSpPr>
              <a:spLocks noChangeShapeType="1"/>
            </p:cNvSpPr>
            <p:nvPr/>
          </p:nvSpPr>
          <p:spPr bwMode="auto">
            <a:xfrm flipH="1">
              <a:off x="2848" y="2680"/>
              <a:ext cx="200" cy="197"/>
            </a:xfrm>
            <a:prstGeom prst="line">
              <a:avLst/>
            </a:prstGeom>
            <a:noFill/>
            <a:ln w="25400">
              <a:solidFill>
                <a:srgbClr val="7070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0" name="Line 112"/>
            <p:cNvSpPr>
              <a:spLocks noChangeShapeType="1"/>
            </p:cNvSpPr>
            <p:nvPr/>
          </p:nvSpPr>
          <p:spPr bwMode="auto">
            <a:xfrm flipH="1">
              <a:off x="2856" y="2680"/>
              <a:ext cx="200" cy="197"/>
            </a:xfrm>
            <a:prstGeom prst="line">
              <a:avLst/>
            </a:prstGeom>
            <a:noFill/>
            <a:ln w="25400">
              <a:solidFill>
                <a:srgbClr val="7272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1" name="Line 113"/>
            <p:cNvSpPr>
              <a:spLocks noChangeShapeType="1"/>
            </p:cNvSpPr>
            <p:nvPr/>
          </p:nvSpPr>
          <p:spPr bwMode="auto">
            <a:xfrm flipH="1">
              <a:off x="2871" y="2680"/>
              <a:ext cx="200" cy="197"/>
            </a:xfrm>
            <a:prstGeom prst="line">
              <a:avLst/>
            </a:prstGeom>
            <a:noFill/>
            <a:ln w="25400">
              <a:solidFill>
                <a:srgbClr val="74747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2" name="Line 114"/>
            <p:cNvSpPr>
              <a:spLocks noChangeShapeType="1"/>
            </p:cNvSpPr>
            <p:nvPr/>
          </p:nvSpPr>
          <p:spPr bwMode="auto">
            <a:xfrm flipH="1">
              <a:off x="2879" y="2680"/>
              <a:ext cx="200" cy="197"/>
            </a:xfrm>
            <a:prstGeom prst="line">
              <a:avLst/>
            </a:prstGeom>
            <a:noFill/>
            <a:ln w="25400">
              <a:solidFill>
                <a:srgbClr val="76767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3" name="Line 115"/>
            <p:cNvSpPr>
              <a:spLocks noChangeShapeType="1"/>
            </p:cNvSpPr>
            <p:nvPr/>
          </p:nvSpPr>
          <p:spPr bwMode="auto">
            <a:xfrm flipH="1">
              <a:off x="2895" y="2680"/>
              <a:ext cx="200" cy="197"/>
            </a:xfrm>
            <a:prstGeom prst="line">
              <a:avLst/>
            </a:prstGeom>
            <a:noFill/>
            <a:ln w="254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4" name="Line 116"/>
            <p:cNvSpPr>
              <a:spLocks noChangeShapeType="1"/>
            </p:cNvSpPr>
            <p:nvPr/>
          </p:nvSpPr>
          <p:spPr bwMode="auto">
            <a:xfrm flipH="1">
              <a:off x="2903" y="2680"/>
              <a:ext cx="200" cy="197"/>
            </a:xfrm>
            <a:prstGeom prst="line">
              <a:avLst/>
            </a:prstGeom>
            <a:noFill/>
            <a:ln w="25400">
              <a:solidFill>
                <a:srgbClr val="7A7A7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5" name="Line 117"/>
            <p:cNvSpPr>
              <a:spLocks noChangeShapeType="1"/>
            </p:cNvSpPr>
            <p:nvPr/>
          </p:nvSpPr>
          <p:spPr bwMode="auto">
            <a:xfrm flipH="1">
              <a:off x="2917" y="2680"/>
              <a:ext cx="200" cy="197"/>
            </a:xfrm>
            <a:prstGeom prst="line">
              <a:avLst/>
            </a:prstGeom>
            <a:noFill/>
            <a:ln w="25400">
              <a:solidFill>
                <a:srgbClr val="7C7C7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6" name="Line 118"/>
            <p:cNvSpPr>
              <a:spLocks noChangeShapeType="1"/>
            </p:cNvSpPr>
            <p:nvPr/>
          </p:nvSpPr>
          <p:spPr bwMode="auto">
            <a:xfrm flipH="1">
              <a:off x="2925" y="2680"/>
              <a:ext cx="200" cy="197"/>
            </a:xfrm>
            <a:prstGeom prst="line">
              <a:avLst/>
            </a:prstGeom>
            <a:noFill/>
            <a:ln w="25400">
              <a:solidFill>
                <a:srgbClr val="7E7E7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7" name="Line 119"/>
            <p:cNvSpPr>
              <a:spLocks noChangeShapeType="1"/>
            </p:cNvSpPr>
            <p:nvPr/>
          </p:nvSpPr>
          <p:spPr bwMode="auto">
            <a:xfrm flipH="1">
              <a:off x="2933" y="2680"/>
              <a:ext cx="200" cy="197"/>
            </a:xfrm>
            <a:prstGeom prst="line">
              <a:avLst/>
            </a:prstGeom>
            <a:noFill/>
            <a:ln w="25400">
              <a:solidFill>
                <a:srgbClr val="81818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8" name="Line 120"/>
            <p:cNvSpPr>
              <a:spLocks noChangeShapeType="1"/>
            </p:cNvSpPr>
            <p:nvPr/>
          </p:nvSpPr>
          <p:spPr bwMode="auto">
            <a:xfrm flipH="1">
              <a:off x="2949" y="2680"/>
              <a:ext cx="200" cy="197"/>
            </a:xfrm>
            <a:prstGeom prst="line">
              <a:avLst/>
            </a:prstGeom>
            <a:noFill/>
            <a:ln w="25400">
              <a:solidFill>
                <a:srgbClr val="83838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69" name="Line 121"/>
            <p:cNvSpPr>
              <a:spLocks noChangeShapeType="1"/>
            </p:cNvSpPr>
            <p:nvPr/>
          </p:nvSpPr>
          <p:spPr bwMode="auto">
            <a:xfrm flipH="1">
              <a:off x="2957" y="2680"/>
              <a:ext cx="200" cy="197"/>
            </a:xfrm>
            <a:prstGeom prst="line">
              <a:avLst/>
            </a:prstGeom>
            <a:noFill/>
            <a:ln w="25400">
              <a:solidFill>
                <a:srgbClr val="85858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0" name="Line 122"/>
            <p:cNvSpPr>
              <a:spLocks noChangeShapeType="1"/>
            </p:cNvSpPr>
            <p:nvPr/>
          </p:nvSpPr>
          <p:spPr bwMode="auto">
            <a:xfrm flipH="1">
              <a:off x="2973" y="2680"/>
              <a:ext cx="200" cy="197"/>
            </a:xfrm>
            <a:prstGeom prst="line">
              <a:avLst/>
            </a:prstGeom>
            <a:noFill/>
            <a:ln w="25400">
              <a:solidFill>
                <a:srgbClr val="8787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1" name="Line 123"/>
            <p:cNvSpPr>
              <a:spLocks noChangeShapeType="1"/>
            </p:cNvSpPr>
            <p:nvPr/>
          </p:nvSpPr>
          <p:spPr bwMode="auto">
            <a:xfrm flipH="1">
              <a:off x="2980" y="2680"/>
              <a:ext cx="200" cy="197"/>
            </a:xfrm>
            <a:prstGeom prst="line">
              <a:avLst/>
            </a:prstGeom>
            <a:noFill/>
            <a:ln w="25400">
              <a:solidFill>
                <a:srgbClr val="8989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2" name="Line 124"/>
            <p:cNvSpPr>
              <a:spLocks noChangeShapeType="1"/>
            </p:cNvSpPr>
            <p:nvPr/>
          </p:nvSpPr>
          <p:spPr bwMode="auto">
            <a:xfrm flipH="1">
              <a:off x="2995" y="2680"/>
              <a:ext cx="200" cy="197"/>
            </a:xfrm>
            <a:prstGeom prst="line">
              <a:avLst/>
            </a:prstGeom>
            <a:noFill/>
            <a:ln w="25400">
              <a:solidFill>
                <a:srgbClr val="8B8B8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3" name="Line 125"/>
            <p:cNvSpPr>
              <a:spLocks noChangeShapeType="1"/>
            </p:cNvSpPr>
            <p:nvPr/>
          </p:nvSpPr>
          <p:spPr bwMode="auto">
            <a:xfrm flipH="1">
              <a:off x="3003" y="2680"/>
              <a:ext cx="200" cy="197"/>
            </a:xfrm>
            <a:prstGeom prst="line">
              <a:avLst/>
            </a:prstGeom>
            <a:noFill/>
            <a:ln w="25400">
              <a:solidFill>
                <a:srgbClr val="8D8D8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4" name="Line 126"/>
            <p:cNvSpPr>
              <a:spLocks noChangeShapeType="1"/>
            </p:cNvSpPr>
            <p:nvPr/>
          </p:nvSpPr>
          <p:spPr bwMode="auto">
            <a:xfrm flipH="1">
              <a:off x="3010" y="2680"/>
              <a:ext cx="200" cy="197"/>
            </a:xfrm>
            <a:prstGeom prst="line">
              <a:avLst/>
            </a:prstGeom>
            <a:noFill/>
            <a:ln w="25400">
              <a:solidFill>
                <a:srgbClr val="8F8F8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5" name="Line 127"/>
            <p:cNvSpPr>
              <a:spLocks noChangeShapeType="1"/>
            </p:cNvSpPr>
            <p:nvPr/>
          </p:nvSpPr>
          <p:spPr bwMode="auto">
            <a:xfrm flipH="1">
              <a:off x="3026" y="2680"/>
              <a:ext cx="200" cy="197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6" name="Line 128"/>
            <p:cNvSpPr>
              <a:spLocks noChangeShapeType="1"/>
            </p:cNvSpPr>
            <p:nvPr/>
          </p:nvSpPr>
          <p:spPr bwMode="auto">
            <a:xfrm flipH="1">
              <a:off x="3034" y="2680"/>
              <a:ext cx="200" cy="197"/>
            </a:xfrm>
            <a:prstGeom prst="line">
              <a:avLst/>
            </a:prstGeom>
            <a:noFill/>
            <a:ln w="25400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7" name="Line 129"/>
            <p:cNvSpPr>
              <a:spLocks noChangeShapeType="1"/>
            </p:cNvSpPr>
            <p:nvPr/>
          </p:nvSpPr>
          <p:spPr bwMode="auto">
            <a:xfrm flipH="1">
              <a:off x="3050" y="2680"/>
              <a:ext cx="200" cy="197"/>
            </a:xfrm>
            <a:prstGeom prst="line">
              <a:avLst/>
            </a:prstGeom>
            <a:noFill/>
            <a:ln w="25400">
              <a:solidFill>
                <a:srgbClr val="9595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8" name="Line 130"/>
            <p:cNvSpPr>
              <a:spLocks noChangeShapeType="1"/>
            </p:cNvSpPr>
            <p:nvPr/>
          </p:nvSpPr>
          <p:spPr bwMode="auto">
            <a:xfrm flipH="1">
              <a:off x="3058" y="2680"/>
              <a:ext cx="200" cy="197"/>
            </a:xfrm>
            <a:prstGeom prst="line">
              <a:avLst/>
            </a:prstGeom>
            <a:noFill/>
            <a:ln w="25400">
              <a:solidFill>
                <a:srgbClr val="97979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79" name="Line 131"/>
            <p:cNvSpPr>
              <a:spLocks noChangeShapeType="1"/>
            </p:cNvSpPr>
            <p:nvPr/>
          </p:nvSpPr>
          <p:spPr bwMode="auto">
            <a:xfrm flipH="1">
              <a:off x="3064" y="2680"/>
              <a:ext cx="200" cy="197"/>
            </a:xfrm>
            <a:prstGeom prst="line">
              <a:avLst/>
            </a:prstGeom>
            <a:noFill/>
            <a:ln w="25400">
              <a:solidFill>
                <a:srgbClr val="9999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0" name="Line 132"/>
            <p:cNvSpPr>
              <a:spLocks noChangeShapeType="1"/>
            </p:cNvSpPr>
            <p:nvPr/>
          </p:nvSpPr>
          <p:spPr bwMode="auto">
            <a:xfrm flipH="1">
              <a:off x="3080" y="2680"/>
              <a:ext cx="200" cy="197"/>
            </a:xfrm>
            <a:prstGeom prst="line">
              <a:avLst/>
            </a:prstGeom>
            <a:noFill/>
            <a:ln w="25400">
              <a:solidFill>
                <a:srgbClr val="9B9B9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1" name="Line 133"/>
            <p:cNvSpPr>
              <a:spLocks noChangeShapeType="1"/>
            </p:cNvSpPr>
            <p:nvPr/>
          </p:nvSpPr>
          <p:spPr bwMode="auto">
            <a:xfrm flipH="1">
              <a:off x="3088" y="2680"/>
              <a:ext cx="200" cy="197"/>
            </a:xfrm>
            <a:prstGeom prst="line">
              <a:avLst/>
            </a:prstGeom>
            <a:noFill/>
            <a:ln w="25400">
              <a:solidFill>
                <a:srgbClr val="9D9D9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2" name="Line 134"/>
            <p:cNvSpPr>
              <a:spLocks noChangeShapeType="1"/>
            </p:cNvSpPr>
            <p:nvPr/>
          </p:nvSpPr>
          <p:spPr bwMode="auto">
            <a:xfrm flipH="1">
              <a:off x="3104" y="2680"/>
              <a:ext cx="200" cy="197"/>
            </a:xfrm>
            <a:prstGeom prst="line">
              <a:avLst/>
            </a:prstGeom>
            <a:noFill/>
            <a:ln w="25400">
              <a:solidFill>
                <a:srgbClr val="9F9F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3" name="Line 135"/>
            <p:cNvSpPr>
              <a:spLocks noChangeShapeType="1"/>
            </p:cNvSpPr>
            <p:nvPr/>
          </p:nvSpPr>
          <p:spPr bwMode="auto">
            <a:xfrm flipH="1">
              <a:off x="3112" y="2680"/>
              <a:ext cx="200" cy="197"/>
            </a:xfrm>
            <a:prstGeom prst="line">
              <a:avLst/>
            </a:prstGeom>
            <a:noFill/>
            <a:ln w="25400">
              <a:solidFill>
                <a:srgbClr val="A1A1A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4" name="Line 136"/>
            <p:cNvSpPr>
              <a:spLocks noChangeShapeType="1"/>
            </p:cNvSpPr>
            <p:nvPr/>
          </p:nvSpPr>
          <p:spPr bwMode="auto">
            <a:xfrm flipH="1">
              <a:off x="3127" y="2680"/>
              <a:ext cx="200" cy="197"/>
            </a:xfrm>
            <a:prstGeom prst="line">
              <a:avLst/>
            </a:prstGeom>
            <a:noFill/>
            <a:ln w="25400">
              <a:solidFill>
                <a:srgbClr val="A3A3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5" name="Line 137"/>
            <p:cNvSpPr>
              <a:spLocks noChangeShapeType="1"/>
            </p:cNvSpPr>
            <p:nvPr/>
          </p:nvSpPr>
          <p:spPr bwMode="auto">
            <a:xfrm flipH="1">
              <a:off x="3135" y="2680"/>
              <a:ext cx="200" cy="197"/>
            </a:xfrm>
            <a:prstGeom prst="line">
              <a:avLst/>
            </a:prstGeom>
            <a:noFill/>
            <a:ln w="25400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6" name="Line 138"/>
            <p:cNvSpPr>
              <a:spLocks noChangeShapeType="1"/>
            </p:cNvSpPr>
            <p:nvPr/>
          </p:nvSpPr>
          <p:spPr bwMode="auto">
            <a:xfrm flipH="1">
              <a:off x="3142" y="2680"/>
              <a:ext cx="200" cy="197"/>
            </a:xfrm>
            <a:prstGeom prst="line">
              <a:avLst/>
            </a:prstGeom>
            <a:noFill/>
            <a:ln w="25400">
              <a:solidFill>
                <a:srgbClr val="A7A7A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7" name="Line 139"/>
            <p:cNvSpPr>
              <a:spLocks noChangeShapeType="1"/>
            </p:cNvSpPr>
            <p:nvPr/>
          </p:nvSpPr>
          <p:spPr bwMode="auto">
            <a:xfrm flipH="1">
              <a:off x="3158" y="2680"/>
              <a:ext cx="200" cy="197"/>
            </a:xfrm>
            <a:prstGeom prst="line">
              <a:avLst/>
            </a:prstGeom>
            <a:noFill/>
            <a:ln w="25400">
              <a:solidFill>
                <a:srgbClr val="A9A9A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8" name="Line 140"/>
            <p:cNvSpPr>
              <a:spLocks noChangeShapeType="1"/>
            </p:cNvSpPr>
            <p:nvPr/>
          </p:nvSpPr>
          <p:spPr bwMode="auto">
            <a:xfrm flipH="1">
              <a:off x="3165" y="2680"/>
              <a:ext cx="200" cy="197"/>
            </a:xfrm>
            <a:prstGeom prst="line">
              <a:avLst/>
            </a:prstGeom>
            <a:noFill/>
            <a:ln w="25400">
              <a:solidFill>
                <a:srgbClr val="ACACA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89" name="Line 141"/>
            <p:cNvSpPr>
              <a:spLocks noChangeShapeType="1"/>
            </p:cNvSpPr>
            <p:nvPr/>
          </p:nvSpPr>
          <p:spPr bwMode="auto">
            <a:xfrm flipH="1">
              <a:off x="3182" y="2680"/>
              <a:ext cx="200" cy="197"/>
            </a:xfrm>
            <a:prstGeom prst="line">
              <a:avLst/>
            </a:prstGeom>
            <a:noFill/>
            <a:ln w="25400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0" name="Line 142"/>
            <p:cNvSpPr>
              <a:spLocks noChangeShapeType="1"/>
            </p:cNvSpPr>
            <p:nvPr/>
          </p:nvSpPr>
          <p:spPr bwMode="auto">
            <a:xfrm flipH="1">
              <a:off x="3189" y="2680"/>
              <a:ext cx="200" cy="197"/>
            </a:xfrm>
            <a:prstGeom prst="line">
              <a:avLst/>
            </a:prstGeom>
            <a:noFill/>
            <a:ln w="25400">
              <a:solidFill>
                <a:srgbClr val="B0B0B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1" name="Line 143"/>
            <p:cNvSpPr>
              <a:spLocks noChangeShapeType="1"/>
            </p:cNvSpPr>
            <p:nvPr/>
          </p:nvSpPr>
          <p:spPr bwMode="auto">
            <a:xfrm flipH="1">
              <a:off x="3205" y="2680"/>
              <a:ext cx="200" cy="197"/>
            </a:xfrm>
            <a:prstGeom prst="line">
              <a:avLst/>
            </a:prstGeom>
            <a:noFill/>
            <a:ln w="25400">
              <a:solidFill>
                <a:srgbClr val="B2B2B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2" name="Line 144"/>
            <p:cNvSpPr>
              <a:spLocks noChangeShapeType="1"/>
            </p:cNvSpPr>
            <p:nvPr/>
          </p:nvSpPr>
          <p:spPr bwMode="auto">
            <a:xfrm flipH="1">
              <a:off x="3213" y="2680"/>
              <a:ext cx="200" cy="197"/>
            </a:xfrm>
            <a:prstGeom prst="line">
              <a:avLst/>
            </a:prstGeom>
            <a:noFill/>
            <a:ln w="25400">
              <a:solidFill>
                <a:srgbClr val="B4B4B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3" name="Line 145"/>
            <p:cNvSpPr>
              <a:spLocks noChangeShapeType="1"/>
            </p:cNvSpPr>
            <p:nvPr/>
          </p:nvSpPr>
          <p:spPr bwMode="auto">
            <a:xfrm flipH="1">
              <a:off x="3221" y="2680"/>
              <a:ext cx="200" cy="197"/>
            </a:xfrm>
            <a:prstGeom prst="line">
              <a:avLst/>
            </a:prstGeom>
            <a:noFill/>
            <a:ln w="25400">
              <a:solidFill>
                <a:srgbClr val="B6B6B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4" name="Line 146"/>
            <p:cNvSpPr>
              <a:spLocks noChangeShapeType="1"/>
            </p:cNvSpPr>
            <p:nvPr/>
          </p:nvSpPr>
          <p:spPr bwMode="auto">
            <a:xfrm flipH="1">
              <a:off x="3236" y="2680"/>
              <a:ext cx="200" cy="197"/>
            </a:xfrm>
            <a:prstGeom prst="line">
              <a:avLst/>
            </a:prstGeom>
            <a:noFill/>
            <a:ln w="25400">
              <a:solidFill>
                <a:srgbClr val="B8B8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5" name="Line 147"/>
            <p:cNvSpPr>
              <a:spLocks noChangeShapeType="1"/>
            </p:cNvSpPr>
            <p:nvPr/>
          </p:nvSpPr>
          <p:spPr bwMode="auto">
            <a:xfrm flipH="1">
              <a:off x="3244" y="2680"/>
              <a:ext cx="200" cy="197"/>
            </a:xfrm>
            <a:prstGeom prst="line">
              <a:avLst/>
            </a:prstGeom>
            <a:noFill/>
            <a:ln w="25400">
              <a:solidFill>
                <a:srgbClr val="BABA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6" name="Line 148"/>
            <p:cNvSpPr>
              <a:spLocks noChangeShapeType="1"/>
            </p:cNvSpPr>
            <p:nvPr/>
          </p:nvSpPr>
          <p:spPr bwMode="auto">
            <a:xfrm flipH="1">
              <a:off x="3252" y="2680"/>
              <a:ext cx="200" cy="197"/>
            </a:xfrm>
            <a:prstGeom prst="line">
              <a:avLst/>
            </a:prstGeom>
            <a:noFill/>
            <a:ln w="25400">
              <a:solidFill>
                <a:srgbClr val="BCBC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7" name="Line 149"/>
            <p:cNvSpPr>
              <a:spLocks noChangeShapeType="1"/>
            </p:cNvSpPr>
            <p:nvPr/>
          </p:nvSpPr>
          <p:spPr bwMode="auto">
            <a:xfrm flipH="1">
              <a:off x="3267" y="2680"/>
              <a:ext cx="200" cy="197"/>
            </a:xfrm>
            <a:prstGeom prst="line">
              <a:avLst/>
            </a:prstGeom>
            <a:noFill/>
            <a:ln w="25400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8" name="Line 150"/>
            <p:cNvSpPr>
              <a:spLocks noChangeShapeType="1"/>
            </p:cNvSpPr>
            <p:nvPr/>
          </p:nvSpPr>
          <p:spPr bwMode="auto">
            <a:xfrm flipH="1">
              <a:off x="3282" y="2680"/>
              <a:ext cx="200" cy="197"/>
            </a:xfrm>
            <a:prstGeom prst="line">
              <a:avLst/>
            </a:prstGeom>
            <a:noFill/>
            <a:ln w="254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99" name="Line 151"/>
            <p:cNvSpPr>
              <a:spLocks noChangeShapeType="1"/>
            </p:cNvSpPr>
            <p:nvPr/>
          </p:nvSpPr>
          <p:spPr bwMode="auto">
            <a:xfrm flipH="1">
              <a:off x="3290" y="2680"/>
              <a:ext cx="200" cy="197"/>
            </a:xfrm>
            <a:prstGeom prst="line">
              <a:avLst/>
            </a:prstGeom>
            <a:noFill/>
            <a:ln w="25400">
              <a:solidFill>
                <a:srgbClr val="C2C2C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0" name="Line 152"/>
            <p:cNvSpPr>
              <a:spLocks noChangeShapeType="1"/>
            </p:cNvSpPr>
            <p:nvPr/>
          </p:nvSpPr>
          <p:spPr bwMode="auto">
            <a:xfrm flipH="1">
              <a:off x="3298" y="2680"/>
              <a:ext cx="200" cy="197"/>
            </a:xfrm>
            <a:prstGeom prst="line">
              <a:avLst/>
            </a:prstGeom>
            <a:noFill/>
            <a:ln w="25400">
              <a:solidFill>
                <a:srgbClr val="C4C4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1" name="Line 153"/>
            <p:cNvSpPr>
              <a:spLocks noChangeShapeType="1"/>
            </p:cNvSpPr>
            <p:nvPr/>
          </p:nvSpPr>
          <p:spPr bwMode="auto">
            <a:xfrm flipH="1">
              <a:off x="3314" y="2680"/>
              <a:ext cx="200" cy="197"/>
            </a:xfrm>
            <a:prstGeom prst="line">
              <a:avLst/>
            </a:prstGeom>
            <a:noFill/>
            <a:ln w="25400">
              <a:solidFill>
                <a:srgbClr val="C6C6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2" name="Line 154"/>
            <p:cNvSpPr>
              <a:spLocks noChangeShapeType="1"/>
            </p:cNvSpPr>
            <p:nvPr/>
          </p:nvSpPr>
          <p:spPr bwMode="auto">
            <a:xfrm flipH="1">
              <a:off x="3321" y="2680"/>
              <a:ext cx="200" cy="197"/>
            </a:xfrm>
            <a:prstGeom prst="line">
              <a:avLst/>
            </a:prstGeom>
            <a:noFill/>
            <a:ln w="25400">
              <a:solidFill>
                <a:srgbClr val="C8C8C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3" name="Line 155"/>
            <p:cNvSpPr>
              <a:spLocks noChangeShapeType="1"/>
            </p:cNvSpPr>
            <p:nvPr/>
          </p:nvSpPr>
          <p:spPr bwMode="auto">
            <a:xfrm flipH="1">
              <a:off x="3329" y="2680"/>
              <a:ext cx="200" cy="197"/>
            </a:xfrm>
            <a:prstGeom prst="line">
              <a:avLst/>
            </a:prstGeom>
            <a:noFill/>
            <a:ln w="25400">
              <a:solidFill>
                <a:srgbClr val="CACA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4" name="Line 156"/>
            <p:cNvSpPr>
              <a:spLocks noChangeShapeType="1"/>
            </p:cNvSpPr>
            <p:nvPr/>
          </p:nvSpPr>
          <p:spPr bwMode="auto">
            <a:xfrm flipH="1">
              <a:off x="3345" y="2680"/>
              <a:ext cx="200" cy="197"/>
            </a:xfrm>
            <a:prstGeom prst="line">
              <a:avLst/>
            </a:prstGeom>
            <a:noFill/>
            <a:ln w="2540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5" name="Line 157"/>
            <p:cNvSpPr>
              <a:spLocks noChangeShapeType="1"/>
            </p:cNvSpPr>
            <p:nvPr/>
          </p:nvSpPr>
          <p:spPr bwMode="auto">
            <a:xfrm flipH="1">
              <a:off x="3360" y="2680"/>
              <a:ext cx="200" cy="197"/>
            </a:xfrm>
            <a:prstGeom prst="line">
              <a:avLst/>
            </a:prstGeom>
            <a:noFill/>
            <a:ln w="254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6" name="Line 158"/>
            <p:cNvSpPr>
              <a:spLocks noChangeShapeType="1"/>
            </p:cNvSpPr>
            <p:nvPr/>
          </p:nvSpPr>
          <p:spPr bwMode="auto">
            <a:xfrm flipH="1">
              <a:off x="3368" y="2680"/>
              <a:ext cx="200" cy="197"/>
            </a:xfrm>
            <a:prstGeom prst="line">
              <a:avLst/>
            </a:prstGeom>
            <a:noFill/>
            <a:ln w="25400">
              <a:solidFill>
                <a:srgbClr val="D0D0D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7" name="Line 159"/>
            <p:cNvSpPr>
              <a:spLocks noChangeShapeType="1"/>
            </p:cNvSpPr>
            <p:nvPr/>
          </p:nvSpPr>
          <p:spPr bwMode="auto">
            <a:xfrm flipH="1">
              <a:off x="3376" y="2680"/>
              <a:ext cx="200" cy="197"/>
            </a:xfrm>
            <a:prstGeom prst="line">
              <a:avLst/>
            </a:prstGeom>
            <a:noFill/>
            <a:ln w="25400">
              <a:solidFill>
                <a:srgbClr val="D2D2D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8" name="Line 160"/>
            <p:cNvSpPr>
              <a:spLocks noChangeShapeType="1"/>
            </p:cNvSpPr>
            <p:nvPr/>
          </p:nvSpPr>
          <p:spPr bwMode="auto">
            <a:xfrm flipH="1">
              <a:off x="3391" y="2680"/>
              <a:ext cx="200" cy="197"/>
            </a:xfrm>
            <a:prstGeom prst="line">
              <a:avLst/>
            </a:prstGeom>
            <a:noFill/>
            <a:ln w="25400">
              <a:solidFill>
                <a:srgbClr val="D4D4D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09" name="Line 161"/>
            <p:cNvSpPr>
              <a:spLocks noChangeShapeType="1"/>
            </p:cNvSpPr>
            <p:nvPr/>
          </p:nvSpPr>
          <p:spPr bwMode="auto">
            <a:xfrm flipH="1">
              <a:off x="3399" y="2680"/>
              <a:ext cx="200" cy="197"/>
            </a:xfrm>
            <a:prstGeom prst="line">
              <a:avLst/>
            </a:prstGeom>
            <a:noFill/>
            <a:ln w="25400">
              <a:solidFill>
                <a:srgbClr val="D7D7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0" name="Line 162"/>
            <p:cNvSpPr>
              <a:spLocks noChangeShapeType="1"/>
            </p:cNvSpPr>
            <p:nvPr/>
          </p:nvSpPr>
          <p:spPr bwMode="auto">
            <a:xfrm flipH="1">
              <a:off x="3406" y="2680"/>
              <a:ext cx="200" cy="197"/>
            </a:xfrm>
            <a:prstGeom prst="line">
              <a:avLst/>
            </a:prstGeom>
            <a:noFill/>
            <a:ln w="25400">
              <a:solidFill>
                <a:srgbClr val="D9D9D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1" name="Line 163"/>
            <p:cNvSpPr>
              <a:spLocks noChangeShapeType="1"/>
            </p:cNvSpPr>
            <p:nvPr/>
          </p:nvSpPr>
          <p:spPr bwMode="auto">
            <a:xfrm flipH="1">
              <a:off x="3422" y="2696"/>
              <a:ext cx="184" cy="181"/>
            </a:xfrm>
            <a:prstGeom prst="line">
              <a:avLst/>
            </a:prstGeom>
            <a:noFill/>
            <a:ln w="25400">
              <a:solidFill>
                <a:srgbClr val="DBDBD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2" name="Line 164"/>
            <p:cNvSpPr>
              <a:spLocks noChangeShapeType="1"/>
            </p:cNvSpPr>
            <p:nvPr/>
          </p:nvSpPr>
          <p:spPr bwMode="auto">
            <a:xfrm flipH="1">
              <a:off x="3436" y="2710"/>
              <a:ext cx="170" cy="167"/>
            </a:xfrm>
            <a:prstGeom prst="line">
              <a:avLst/>
            </a:prstGeom>
            <a:noFill/>
            <a:ln w="25400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3" name="Line 165"/>
            <p:cNvSpPr>
              <a:spLocks noChangeShapeType="1"/>
            </p:cNvSpPr>
            <p:nvPr/>
          </p:nvSpPr>
          <p:spPr bwMode="auto">
            <a:xfrm flipH="1">
              <a:off x="3436" y="2710"/>
              <a:ext cx="170" cy="167"/>
            </a:xfrm>
            <a:prstGeom prst="line">
              <a:avLst/>
            </a:prstGeom>
            <a:noFill/>
            <a:ln w="25400">
              <a:solidFill>
                <a:srgbClr val="DFDFD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4" name="Line 166"/>
            <p:cNvSpPr>
              <a:spLocks noChangeShapeType="1"/>
            </p:cNvSpPr>
            <p:nvPr/>
          </p:nvSpPr>
          <p:spPr bwMode="auto">
            <a:xfrm flipH="1">
              <a:off x="3453" y="2726"/>
              <a:ext cx="153" cy="151"/>
            </a:xfrm>
            <a:prstGeom prst="line">
              <a:avLst/>
            </a:prstGeom>
            <a:noFill/>
            <a:ln w="25400">
              <a:solidFill>
                <a:srgbClr val="E1E1E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5" name="Line 167"/>
            <p:cNvSpPr>
              <a:spLocks noChangeShapeType="1"/>
            </p:cNvSpPr>
            <p:nvPr/>
          </p:nvSpPr>
          <p:spPr bwMode="auto">
            <a:xfrm flipH="1">
              <a:off x="3468" y="2741"/>
              <a:ext cx="138" cy="136"/>
            </a:xfrm>
            <a:prstGeom prst="line">
              <a:avLst/>
            </a:prstGeom>
            <a:noFill/>
            <a:ln w="25400">
              <a:solidFill>
                <a:srgbClr val="E3E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6" name="Line 168"/>
            <p:cNvSpPr>
              <a:spLocks noChangeShapeType="1"/>
            </p:cNvSpPr>
            <p:nvPr/>
          </p:nvSpPr>
          <p:spPr bwMode="auto">
            <a:xfrm flipH="1">
              <a:off x="3476" y="2749"/>
              <a:ext cx="130" cy="128"/>
            </a:xfrm>
            <a:prstGeom prst="line">
              <a:avLst/>
            </a:prstGeom>
            <a:noFill/>
            <a:ln w="25400">
              <a:solidFill>
                <a:srgbClr val="E5E5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7" name="Line 169"/>
            <p:cNvSpPr>
              <a:spLocks noChangeShapeType="1"/>
            </p:cNvSpPr>
            <p:nvPr/>
          </p:nvSpPr>
          <p:spPr bwMode="auto">
            <a:xfrm flipH="1">
              <a:off x="3484" y="2756"/>
              <a:ext cx="122" cy="121"/>
            </a:xfrm>
            <a:prstGeom prst="line">
              <a:avLst/>
            </a:prstGeom>
            <a:noFill/>
            <a:ln w="25400">
              <a:solidFill>
                <a:srgbClr val="E7E7E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8" name="Line 170"/>
            <p:cNvSpPr>
              <a:spLocks noChangeShapeType="1"/>
            </p:cNvSpPr>
            <p:nvPr/>
          </p:nvSpPr>
          <p:spPr bwMode="auto">
            <a:xfrm flipH="1">
              <a:off x="3499" y="2771"/>
              <a:ext cx="107" cy="106"/>
            </a:xfrm>
            <a:prstGeom prst="line">
              <a:avLst/>
            </a:prstGeom>
            <a:noFill/>
            <a:ln w="25400">
              <a:solidFill>
                <a:srgbClr val="E9E9E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19" name="Line 171"/>
            <p:cNvSpPr>
              <a:spLocks noChangeShapeType="1"/>
            </p:cNvSpPr>
            <p:nvPr/>
          </p:nvSpPr>
          <p:spPr bwMode="auto">
            <a:xfrm flipH="1">
              <a:off x="3514" y="2786"/>
              <a:ext cx="92" cy="91"/>
            </a:xfrm>
            <a:prstGeom prst="line">
              <a:avLst/>
            </a:prstGeom>
            <a:noFill/>
            <a:ln w="25400">
              <a:solidFill>
                <a:srgbClr val="EBEBE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0" name="Line 172"/>
            <p:cNvSpPr>
              <a:spLocks noChangeShapeType="1"/>
            </p:cNvSpPr>
            <p:nvPr/>
          </p:nvSpPr>
          <p:spPr bwMode="auto">
            <a:xfrm flipH="1">
              <a:off x="3514" y="2786"/>
              <a:ext cx="92" cy="91"/>
            </a:xfrm>
            <a:prstGeom prst="line">
              <a:avLst/>
            </a:prstGeom>
            <a:noFill/>
            <a:ln w="25400">
              <a:solidFill>
                <a:srgbClr val="EDEDE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1" name="Line 173"/>
            <p:cNvSpPr>
              <a:spLocks noChangeShapeType="1"/>
            </p:cNvSpPr>
            <p:nvPr/>
          </p:nvSpPr>
          <p:spPr bwMode="auto">
            <a:xfrm flipH="1">
              <a:off x="3530" y="2801"/>
              <a:ext cx="76" cy="76"/>
            </a:xfrm>
            <a:prstGeom prst="line">
              <a:avLst/>
            </a:prstGeom>
            <a:noFill/>
            <a:ln w="25400">
              <a:solidFill>
                <a:srgbClr val="EFEF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2" name="Line 174"/>
            <p:cNvSpPr>
              <a:spLocks noChangeShapeType="1"/>
            </p:cNvSpPr>
            <p:nvPr/>
          </p:nvSpPr>
          <p:spPr bwMode="auto">
            <a:xfrm flipH="1">
              <a:off x="3545" y="2816"/>
              <a:ext cx="61" cy="61"/>
            </a:xfrm>
            <a:prstGeom prst="line">
              <a:avLst/>
            </a:prstGeom>
            <a:noFill/>
            <a:ln w="25400">
              <a:solidFill>
                <a:srgbClr val="F1F1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3" name="Line 175"/>
            <p:cNvSpPr>
              <a:spLocks noChangeShapeType="1"/>
            </p:cNvSpPr>
            <p:nvPr/>
          </p:nvSpPr>
          <p:spPr bwMode="auto">
            <a:xfrm flipH="1">
              <a:off x="3553" y="2824"/>
              <a:ext cx="53" cy="53"/>
            </a:xfrm>
            <a:prstGeom prst="line">
              <a:avLst/>
            </a:prstGeom>
            <a:noFill/>
            <a:ln w="25400">
              <a:solidFill>
                <a:srgbClr val="F3F3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4" name="Line 176"/>
            <p:cNvSpPr>
              <a:spLocks noChangeShapeType="1"/>
            </p:cNvSpPr>
            <p:nvPr/>
          </p:nvSpPr>
          <p:spPr bwMode="auto">
            <a:xfrm flipH="1">
              <a:off x="3560" y="2831"/>
              <a:ext cx="46" cy="46"/>
            </a:xfrm>
            <a:prstGeom prst="line">
              <a:avLst/>
            </a:prstGeom>
            <a:noFill/>
            <a:ln w="25400">
              <a:solidFill>
                <a:srgbClr val="F5F5F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5" name="Line 177"/>
            <p:cNvSpPr>
              <a:spLocks noChangeShapeType="1"/>
            </p:cNvSpPr>
            <p:nvPr/>
          </p:nvSpPr>
          <p:spPr bwMode="auto">
            <a:xfrm flipH="1">
              <a:off x="3577" y="2848"/>
              <a:ext cx="29" cy="29"/>
            </a:xfrm>
            <a:prstGeom prst="line">
              <a:avLst/>
            </a:prstGeom>
            <a:noFill/>
            <a:ln w="25400">
              <a:solidFill>
                <a:srgbClr val="F7F7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6" name="Line 178"/>
            <p:cNvSpPr>
              <a:spLocks noChangeShapeType="1"/>
            </p:cNvSpPr>
            <p:nvPr/>
          </p:nvSpPr>
          <p:spPr bwMode="auto">
            <a:xfrm flipH="1">
              <a:off x="3591" y="2862"/>
              <a:ext cx="15" cy="15"/>
            </a:xfrm>
            <a:prstGeom prst="line">
              <a:avLst/>
            </a:prstGeom>
            <a:noFill/>
            <a:ln w="25400">
              <a:solidFill>
                <a:srgbClr val="F9F9F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7" name="Line 179"/>
            <p:cNvSpPr>
              <a:spLocks noChangeShapeType="1"/>
            </p:cNvSpPr>
            <p:nvPr/>
          </p:nvSpPr>
          <p:spPr bwMode="auto">
            <a:xfrm flipH="1">
              <a:off x="3591" y="2862"/>
              <a:ext cx="15" cy="15"/>
            </a:xfrm>
            <a:prstGeom prst="line">
              <a:avLst/>
            </a:prstGeom>
            <a:noFill/>
            <a:ln w="25400">
              <a:solidFill>
                <a:srgbClr val="FBFB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28" name="Rectangle 180"/>
            <p:cNvSpPr>
              <a:spLocks noChangeArrowheads="1"/>
            </p:cNvSpPr>
            <p:nvPr/>
          </p:nvSpPr>
          <p:spPr bwMode="auto">
            <a:xfrm>
              <a:off x="2494" y="2684"/>
              <a:ext cx="1108" cy="18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329" name="Line 181"/>
            <p:cNvSpPr>
              <a:spLocks noChangeShapeType="1"/>
            </p:cNvSpPr>
            <p:nvPr/>
          </p:nvSpPr>
          <p:spPr bwMode="auto">
            <a:xfrm>
              <a:off x="2623" y="2869"/>
              <a:ext cx="15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0" name="Line 182"/>
            <p:cNvSpPr>
              <a:spLocks noChangeShapeType="1"/>
            </p:cNvSpPr>
            <p:nvPr/>
          </p:nvSpPr>
          <p:spPr bwMode="auto">
            <a:xfrm>
              <a:off x="2639" y="2884"/>
              <a:ext cx="15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1" name="Line 183"/>
            <p:cNvSpPr>
              <a:spLocks noChangeShapeType="1"/>
            </p:cNvSpPr>
            <p:nvPr/>
          </p:nvSpPr>
          <p:spPr bwMode="auto">
            <a:xfrm>
              <a:off x="2655" y="2899"/>
              <a:ext cx="22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2" name="Line 184"/>
            <p:cNvSpPr>
              <a:spLocks noChangeShapeType="1"/>
            </p:cNvSpPr>
            <p:nvPr/>
          </p:nvSpPr>
          <p:spPr bwMode="auto">
            <a:xfrm>
              <a:off x="2678" y="2914"/>
              <a:ext cx="23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3" name="Line 185"/>
            <p:cNvSpPr>
              <a:spLocks noChangeShapeType="1"/>
            </p:cNvSpPr>
            <p:nvPr/>
          </p:nvSpPr>
          <p:spPr bwMode="auto">
            <a:xfrm>
              <a:off x="2701" y="2929"/>
              <a:ext cx="23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4" name="Line 186"/>
            <p:cNvSpPr>
              <a:spLocks noChangeShapeType="1"/>
            </p:cNvSpPr>
            <p:nvPr/>
          </p:nvSpPr>
          <p:spPr bwMode="auto">
            <a:xfrm>
              <a:off x="2727" y="2944"/>
              <a:ext cx="21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5" name="Line 187"/>
            <p:cNvSpPr>
              <a:spLocks noChangeShapeType="1"/>
            </p:cNvSpPr>
            <p:nvPr/>
          </p:nvSpPr>
          <p:spPr bwMode="auto">
            <a:xfrm>
              <a:off x="2748" y="2952"/>
              <a:ext cx="15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6" name="Line 188"/>
            <p:cNvSpPr>
              <a:spLocks noChangeShapeType="1"/>
            </p:cNvSpPr>
            <p:nvPr/>
          </p:nvSpPr>
          <p:spPr bwMode="auto">
            <a:xfrm>
              <a:off x="2767" y="2959"/>
              <a:ext cx="28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7" name="Line 189"/>
            <p:cNvSpPr>
              <a:spLocks noChangeShapeType="1"/>
            </p:cNvSpPr>
            <p:nvPr/>
          </p:nvSpPr>
          <p:spPr bwMode="auto">
            <a:xfrm>
              <a:off x="2795" y="2967"/>
              <a:ext cx="7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8" name="Line 190"/>
            <p:cNvSpPr>
              <a:spLocks noChangeShapeType="1"/>
            </p:cNvSpPr>
            <p:nvPr/>
          </p:nvSpPr>
          <p:spPr bwMode="auto">
            <a:xfrm>
              <a:off x="2802" y="2967"/>
              <a:ext cx="47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39" name="Line 191"/>
            <p:cNvSpPr>
              <a:spLocks noChangeShapeType="1"/>
            </p:cNvSpPr>
            <p:nvPr/>
          </p:nvSpPr>
          <p:spPr bwMode="auto">
            <a:xfrm>
              <a:off x="2849" y="2975"/>
              <a:ext cx="94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0" name="Line 192"/>
            <p:cNvSpPr>
              <a:spLocks noChangeShapeType="1"/>
            </p:cNvSpPr>
            <p:nvPr/>
          </p:nvSpPr>
          <p:spPr bwMode="auto">
            <a:xfrm>
              <a:off x="2943" y="2982"/>
              <a:ext cx="47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1" name="Line 193"/>
            <p:cNvSpPr>
              <a:spLocks noChangeShapeType="1"/>
            </p:cNvSpPr>
            <p:nvPr/>
          </p:nvSpPr>
          <p:spPr bwMode="auto">
            <a:xfrm>
              <a:off x="2990" y="2982"/>
              <a:ext cx="7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2" name="Line 194"/>
            <p:cNvSpPr>
              <a:spLocks noChangeShapeType="1"/>
            </p:cNvSpPr>
            <p:nvPr/>
          </p:nvSpPr>
          <p:spPr bwMode="auto">
            <a:xfrm>
              <a:off x="2997" y="2982"/>
              <a:ext cx="24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3" name="Line 195"/>
            <p:cNvSpPr>
              <a:spLocks noChangeShapeType="1"/>
            </p:cNvSpPr>
            <p:nvPr/>
          </p:nvSpPr>
          <p:spPr bwMode="auto">
            <a:xfrm>
              <a:off x="3021" y="2982"/>
              <a:ext cx="16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4" name="Line 196"/>
            <p:cNvSpPr>
              <a:spLocks noChangeShapeType="1"/>
            </p:cNvSpPr>
            <p:nvPr/>
          </p:nvSpPr>
          <p:spPr bwMode="auto">
            <a:xfrm>
              <a:off x="3037" y="2990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5" name="Line 197"/>
            <p:cNvSpPr>
              <a:spLocks noChangeShapeType="1"/>
            </p:cNvSpPr>
            <p:nvPr/>
          </p:nvSpPr>
          <p:spPr bwMode="auto">
            <a:xfrm>
              <a:off x="3037" y="2990"/>
              <a:ext cx="7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6" name="Line 198"/>
            <p:cNvSpPr>
              <a:spLocks noChangeShapeType="1"/>
            </p:cNvSpPr>
            <p:nvPr/>
          </p:nvSpPr>
          <p:spPr bwMode="auto">
            <a:xfrm>
              <a:off x="3044" y="2990"/>
              <a:ext cx="1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7" name="Line 199"/>
            <p:cNvSpPr>
              <a:spLocks noChangeShapeType="1"/>
            </p:cNvSpPr>
            <p:nvPr/>
          </p:nvSpPr>
          <p:spPr bwMode="auto">
            <a:xfrm flipH="1">
              <a:off x="3029" y="2997"/>
              <a:ext cx="15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Line 200"/>
            <p:cNvSpPr>
              <a:spLocks noChangeShapeType="1"/>
            </p:cNvSpPr>
            <p:nvPr/>
          </p:nvSpPr>
          <p:spPr bwMode="auto">
            <a:xfrm flipH="1">
              <a:off x="3013" y="3005"/>
              <a:ext cx="14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9" name="Line 201"/>
            <p:cNvSpPr>
              <a:spLocks noChangeShapeType="1"/>
            </p:cNvSpPr>
            <p:nvPr/>
          </p:nvSpPr>
          <p:spPr bwMode="auto">
            <a:xfrm flipH="1">
              <a:off x="3005" y="3012"/>
              <a:ext cx="8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0" name="Line 202"/>
            <p:cNvSpPr>
              <a:spLocks noChangeShapeType="1"/>
            </p:cNvSpPr>
            <p:nvPr/>
          </p:nvSpPr>
          <p:spPr bwMode="auto">
            <a:xfrm flipH="1">
              <a:off x="2982" y="3012"/>
              <a:ext cx="23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1" name="Line 203"/>
            <p:cNvSpPr>
              <a:spLocks noChangeShapeType="1"/>
            </p:cNvSpPr>
            <p:nvPr/>
          </p:nvSpPr>
          <p:spPr bwMode="auto">
            <a:xfrm flipH="1">
              <a:off x="2943" y="3020"/>
              <a:ext cx="39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2" name="Line 204"/>
            <p:cNvSpPr>
              <a:spLocks noChangeShapeType="1"/>
            </p:cNvSpPr>
            <p:nvPr/>
          </p:nvSpPr>
          <p:spPr bwMode="auto">
            <a:xfrm flipH="1">
              <a:off x="2904" y="3027"/>
              <a:ext cx="39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3" name="Line 205"/>
            <p:cNvSpPr>
              <a:spLocks noChangeShapeType="1"/>
            </p:cNvSpPr>
            <p:nvPr/>
          </p:nvSpPr>
          <p:spPr bwMode="auto">
            <a:xfrm flipH="1">
              <a:off x="2865" y="3036"/>
              <a:ext cx="39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4" name="Line 206"/>
            <p:cNvSpPr>
              <a:spLocks noChangeShapeType="1"/>
            </p:cNvSpPr>
            <p:nvPr/>
          </p:nvSpPr>
          <p:spPr bwMode="auto">
            <a:xfrm flipH="1">
              <a:off x="2841" y="3036"/>
              <a:ext cx="24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5" name="Line 207"/>
            <p:cNvSpPr>
              <a:spLocks noChangeShapeType="1"/>
            </p:cNvSpPr>
            <p:nvPr/>
          </p:nvSpPr>
          <p:spPr bwMode="auto">
            <a:xfrm flipH="1">
              <a:off x="2826" y="3036"/>
              <a:ext cx="15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6" name="Line 208"/>
            <p:cNvSpPr>
              <a:spLocks noChangeShapeType="1"/>
            </p:cNvSpPr>
            <p:nvPr/>
          </p:nvSpPr>
          <p:spPr bwMode="auto">
            <a:xfrm flipH="1">
              <a:off x="2779" y="3036"/>
              <a:ext cx="41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7" name="Line 209"/>
            <p:cNvSpPr>
              <a:spLocks noChangeShapeType="1"/>
            </p:cNvSpPr>
            <p:nvPr/>
          </p:nvSpPr>
          <p:spPr bwMode="auto">
            <a:xfrm flipH="1">
              <a:off x="2755" y="3043"/>
              <a:ext cx="24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8" name="Line 210"/>
            <p:cNvSpPr>
              <a:spLocks noChangeShapeType="1"/>
            </p:cNvSpPr>
            <p:nvPr/>
          </p:nvSpPr>
          <p:spPr bwMode="auto">
            <a:xfrm flipH="1">
              <a:off x="2716" y="3043"/>
              <a:ext cx="39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59" name="Line 211"/>
            <p:cNvSpPr>
              <a:spLocks noChangeShapeType="1"/>
            </p:cNvSpPr>
            <p:nvPr/>
          </p:nvSpPr>
          <p:spPr bwMode="auto">
            <a:xfrm flipH="1">
              <a:off x="2709" y="3051"/>
              <a:ext cx="7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0" name="Line 212"/>
            <p:cNvSpPr>
              <a:spLocks noChangeShapeType="1"/>
            </p:cNvSpPr>
            <p:nvPr/>
          </p:nvSpPr>
          <p:spPr bwMode="auto">
            <a:xfrm flipH="1">
              <a:off x="2701" y="3051"/>
              <a:ext cx="8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1" name="Line 213"/>
            <p:cNvSpPr>
              <a:spLocks noChangeShapeType="1"/>
            </p:cNvSpPr>
            <p:nvPr/>
          </p:nvSpPr>
          <p:spPr bwMode="auto">
            <a:xfrm flipH="1">
              <a:off x="2685" y="3051"/>
              <a:ext cx="14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2" name="Line 214"/>
            <p:cNvSpPr>
              <a:spLocks noChangeShapeType="1"/>
            </p:cNvSpPr>
            <p:nvPr/>
          </p:nvSpPr>
          <p:spPr bwMode="auto">
            <a:xfrm>
              <a:off x="2685" y="3058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3" name="Line 215"/>
            <p:cNvSpPr>
              <a:spLocks noChangeShapeType="1"/>
            </p:cNvSpPr>
            <p:nvPr/>
          </p:nvSpPr>
          <p:spPr bwMode="auto">
            <a:xfrm>
              <a:off x="2685" y="3058"/>
              <a:ext cx="1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4" name="Line 216"/>
            <p:cNvSpPr>
              <a:spLocks noChangeShapeType="1"/>
            </p:cNvSpPr>
            <p:nvPr/>
          </p:nvSpPr>
          <p:spPr bwMode="auto">
            <a:xfrm>
              <a:off x="2685" y="3066"/>
              <a:ext cx="8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5" name="Line 217"/>
            <p:cNvSpPr>
              <a:spLocks noChangeShapeType="1"/>
            </p:cNvSpPr>
            <p:nvPr/>
          </p:nvSpPr>
          <p:spPr bwMode="auto">
            <a:xfrm>
              <a:off x="2693" y="3073"/>
              <a:ext cx="16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6" name="Line 218"/>
            <p:cNvSpPr>
              <a:spLocks noChangeShapeType="1"/>
            </p:cNvSpPr>
            <p:nvPr/>
          </p:nvSpPr>
          <p:spPr bwMode="auto">
            <a:xfrm>
              <a:off x="2709" y="3081"/>
              <a:ext cx="39" cy="15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7" name="Line 219"/>
            <p:cNvSpPr>
              <a:spLocks noChangeShapeType="1"/>
            </p:cNvSpPr>
            <p:nvPr/>
          </p:nvSpPr>
          <p:spPr bwMode="auto">
            <a:xfrm>
              <a:off x="2748" y="3096"/>
              <a:ext cx="15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8" name="Line 220"/>
            <p:cNvSpPr>
              <a:spLocks noChangeShapeType="1"/>
            </p:cNvSpPr>
            <p:nvPr/>
          </p:nvSpPr>
          <p:spPr bwMode="auto">
            <a:xfrm>
              <a:off x="2763" y="3096"/>
              <a:ext cx="8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69" name="Line 221"/>
            <p:cNvSpPr>
              <a:spLocks noChangeShapeType="1"/>
            </p:cNvSpPr>
            <p:nvPr/>
          </p:nvSpPr>
          <p:spPr bwMode="auto">
            <a:xfrm>
              <a:off x="2775" y="3096"/>
              <a:ext cx="27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0" name="Line 222"/>
            <p:cNvSpPr>
              <a:spLocks noChangeShapeType="1"/>
            </p:cNvSpPr>
            <p:nvPr/>
          </p:nvSpPr>
          <p:spPr bwMode="auto">
            <a:xfrm>
              <a:off x="2802" y="3104"/>
              <a:ext cx="39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1" name="Line 223"/>
            <p:cNvSpPr>
              <a:spLocks noChangeShapeType="1"/>
            </p:cNvSpPr>
            <p:nvPr/>
          </p:nvSpPr>
          <p:spPr bwMode="auto">
            <a:xfrm>
              <a:off x="2844" y="3111"/>
              <a:ext cx="44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2" name="Line 224"/>
            <p:cNvSpPr>
              <a:spLocks noChangeShapeType="1"/>
            </p:cNvSpPr>
            <p:nvPr/>
          </p:nvSpPr>
          <p:spPr bwMode="auto">
            <a:xfrm>
              <a:off x="2891" y="3126"/>
              <a:ext cx="21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3" name="Line 225"/>
            <p:cNvSpPr>
              <a:spLocks noChangeShapeType="1"/>
            </p:cNvSpPr>
            <p:nvPr/>
          </p:nvSpPr>
          <p:spPr bwMode="auto">
            <a:xfrm>
              <a:off x="2912" y="3134"/>
              <a:ext cx="15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4" name="Line 226"/>
            <p:cNvSpPr>
              <a:spLocks noChangeShapeType="1"/>
            </p:cNvSpPr>
            <p:nvPr/>
          </p:nvSpPr>
          <p:spPr bwMode="auto">
            <a:xfrm>
              <a:off x="2930" y="3141"/>
              <a:ext cx="21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5" name="Line 227"/>
            <p:cNvSpPr>
              <a:spLocks noChangeShapeType="1"/>
            </p:cNvSpPr>
            <p:nvPr/>
          </p:nvSpPr>
          <p:spPr bwMode="auto">
            <a:xfrm>
              <a:off x="2951" y="3149"/>
              <a:ext cx="7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6" name="Line 228"/>
            <p:cNvSpPr>
              <a:spLocks noChangeShapeType="1"/>
            </p:cNvSpPr>
            <p:nvPr/>
          </p:nvSpPr>
          <p:spPr bwMode="auto">
            <a:xfrm>
              <a:off x="2961" y="3149"/>
              <a:ext cx="21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7" name="Line 229"/>
            <p:cNvSpPr>
              <a:spLocks noChangeShapeType="1"/>
            </p:cNvSpPr>
            <p:nvPr/>
          </p:nvSpPr>
          <p:spPr bwMode="auto">
            <a:xfrm>
              <a:off x="2982" y="3156"/>
              <a:ext cx="15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8" name="Line 230"/>
            <p:cNvSpPr>
              <a:spLocks noChangeShapeType="1"/>
            </p:cNvSpPr>
            <p:nvPr/>
          </p:nvSpPr>
          <p:spPr bwMode="auto">
            <a:xfrm>
              <a:off x="2997" y="3156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79" name="Line 231"/>
            <p:cNvSpPr>
              <a:spLocks noChangeShapeType="1"/>
            </p:cNvSpPr>
            <p:nvPr/>
          </p:nvSpPr>
          <p:spPr bwMode="auto">
            <a:xfrm flipV="1">
              <a:off x="2999" y="3150"/>
              <a:ext cx="14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0" name="Line 232"/>
            <p:cNvSpPr>
              <a:spLocks noChangeShapeType="1"/>
            </p:cNvSpPr>
            <p:nvPr/>
          </p:nvSpPr>
          <p:spPr bwMode="auto">
            <a:xfrm>
              <a:off x="3013" y="3149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1" name="Line 233"/>
            <p:cNvSpPr>
              <a:spLocks noChangeShapeType="1"/>
            </p:cNvSpPr>
            <p:nvPr/>
          </p:nvSpPr>
          <p:spPr bwMode="auto">
            <a:xfrm flipV="1">
              <a:off x="3013" y="3141"/>
              <a:ext cx="1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2" name="Line 234"/>
            <p:cNvSpPr>
              <a:spLocks noChangeShapeType="1"/>
            </p:cNvSpPr>
            <p:nvPr/>
          </p:nvSpPr>
          <p:spPr bwMode="auto">
            <a:xfrm>
              <a:off x="3013" y="3141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3" name="Line 235"/>
            <p:cNvSpPr>
              <a:spLocks noChangeShapeType="1"/>
            </p:cNvSpPr>
            <p:nvPr/>
          </p:nvSpPr>
          <p:spPr bwMode="auto">
            <a:xfrm flipV="1">
              <a:off x="3013" y="3126"/>
              <a:ext cx="1" cy="15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4" name="Line 236"/>
            <p:cNvSpPr>
              <a:spLocks noChangeShapeType="1"/>
            </p:cNvSpPr>
            <p:nvPr/>
          </p:nvSpPr>
          <p:spPr bwMode="auto">
            <a:xfrm>
              <a:off x="3013" y="3126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5" name="Line 237"/>
            <p:cNvSpPr>
              <a:spLocks noChangeShapeType="1"/>
            </p:cNvSpPr>
            <p:nvPr/>
          </p:nvSpPr>
          <p:spPr bwMode="auto">
            <a:xfrm flipH="1" flipV="1">
              <a:off x="3005" y="3111"/>
              <a:ext cx="8" cy="15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6" name="Line 238"/>
            <p:cNvSpPr>
              <a:spLocks noChangeShapeType="1"/>
            </p:cNvSpPr>
            <p:nvPr/>
          </p:nvSpPr>
          <p:spPr bwMode="auto">
            <a:xfrm>
              <a:off x="3005" y="3111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7" name="Line 239"/>
            <p:cNvSpPr>
              <a:spLocks noChangeShapeType="1"/>
            </p:cNvSpPr>
            <p:nvPr/>
          </p:nvSpPr>
          <p:spPr bwMode="auto">
            <a:xfrm flipH="1" flipV="1">
              <a:off x="2997" y="3104"/>
              <a:ext cx="8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8" name="Line 240"/>
            <p:cNvSpPr>
              <a:spLocks noChangeShapeType="1"/>
            </p:cNvSpPr>
            <p:nvPr/>
          </p:nvSpPr>
          <p:spPr bwMode="auto">
            <a:xfrm flipH="1" flipV="1">
              <a:off x="2974" y="3097"/>
              <a:ext cx="23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89" name="Line 241"/>
            <p:cNvSpPr>
              <a:spLocks noChangeShapeType="1"/>
            </p:cNvSpPr>
            <p:nvPr/>
          </p:nvSpPr>
          <p:spPr bwMode="auto">
            <a:xfrm flipH="1" flipV="1">
              <a:off x="2966" y="3089"/>
              <a:ext cx="8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0" name="Line 242"/>
            <p:cNvSpPr>
              <a:spLocks noChangeShapeType="1"/>
            </p:cNvSpPr>
            <p:nvPr/>
          </p:nvSpPr>
          <p:spPr bwMode="auto">
            <a:xfrm flipH="1">
              <a:off x="2958" y="3089"/>
              <a:ext cx="8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1" name="Line 243"/>
            <p:cNvSpPr>
              <a:spLocks noChangeShapeType="1"/>
            </p:cNvSpPr>
            <p:nvPr/>
          </p:nvSpPr>
          <p:spPr bwMode="auto">
            <a:xfrm>
              <a:off x="2958" y="3089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2" name="Line 244"/>
            <p:cNvSpPr>
              <a:spLocks noChangeShapeType="1"/>
            </p:cNvSpPr>
            <p:nvPr/>
          </p:nvSpPr>
          <p:spPr bwMode="auto">
            <a:xfrm flipH="1" flipV="1">
              <a:off x="2951" y="3082"/>
              <a:ext cx="7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3" name="Line 245"/>
            <p:cNvSpPr>
              <a:spLocks noChangeShapeType="1"/>
            </p:cNvSpPr>
            <p:nvPr/>
          </p:nvSpPr>
          <p:spPr bwMode="auto">
            <a:xfrm flipH="1">
              <a:off x="2943" y="3081"/>
              <a:ext cx="8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4" name="Line 246"/>
            <p:cNvSpPr>
              <a:spLocks noChangeShapeType="1"/>
            </p:cNvSpPr>
            <p:nvPr/>
          </p:nvSpPr>
          <p:spPr bwMode="auto">
            <a:xfrm flipV="1">
              <a:off x="2943" y="3066"/>
              <a:ext cx="8" cy="15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5" name="Line 247"/>
            <p:cNvSpPr>
              <a:spLocks noChangeShapeType="1"/>
            </p:cNvSpPr>
            <p:nvPr/>
          </p:nvSpPr>
          <p:spPr bwMode="auto">
            <a:xfrm flipV="1">
              <a:off x="2951" y="3059"/>
              <a:ext cx="7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6" name="Line 248"/>
            <p:cNvSpPr>
              <a:spLocks noChangeShapeType="1"/>
            </p:cNvSpPr>
            <p:nvPr/>
          </p:nvSpPr>
          <p:spPr bwMode="auto">
            <a:xfrm flipV="1">
              <a:off x="2961" y="3052"/>
              <a:ext cx="21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7" name="Line 249"/>
            <p:cNvSpPr>
              <a:spLocks noChangeShapeType="1"/>
            </p:cNvSpPr>
            <p:nvPr/>
          </p:nvSpPr>
          <p:spPr bwMode="auto">
            <a:xfrm flipV="1">
              <a:off x="2982" y="3044"/>
              <a:ext cx="23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8" name="Line 250"/>
            <p:cNvSpPr>
              <a:spLocks noChangeShapeType="1"/>
            </p:cNvSpPr>
            <p:nvPr/>
          </p:nvSpPr>
          <p:spPr bwMode="auto">
            <a:xfrm>
              <a:off x="3005" y="3043"/>
              <a:ext cx="16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99" name="Line 251"/>
            <p:cNvSpPr>
              <a:spLocks noChangeShapeType="1"/>
            </p:cNvSpPr>
            <p:nvPr/>
          </p:nvSpPr>
          <p:spPr bwMode="auto">
            <a:xfrm flipV="1">
              <a:off x="3021" y="3036"/>
              <a:ext cx="23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0" name="Line 252"/>
            <p:cNvSpPr>
              <a:spLocks noChangeShapeType="1"/>
            </p:cNvSpPr>
            <p:nvPr/>
          </p:nvSpPr>
          <p:spPr bwMode="auto">
            <a:xfrm>
              <a:off x="3044" y="3036"/>
              <a:ext cx="16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1" name="Line 253"/>
            <p:cNvSpPr>
              <a:spLocks noChangeShapeType="1"/>
            </p:cNvSpPr>
            <p:nvPr/>
          </p:nvSpPr>
          <p:spPr bwMode="auto">
            <a:xfrm flipV="1">
              <a:off x="3060" y="3028"/>
              <a:ext cx="31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2" name="Line 254"/>
            <p:cNvSpPr>
              <a:spLocks noChangeShapeType="1"/>
            </p:cNvSpPr>
            <p:nvPr/>
          </p:nvSpPr>
          <p:spPr bwMode="auto">
            <a:xfrm flipV="1">
              <a:off x="3094" y="3021"/>
              <a:ext cx="21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3" name="Line 255"/>
            <p:cNvSpPr>
              <a:spLocks noChangeShapeType="1"/>
            </p:cNvSpPr>
            <p:nvPr/>
          </p:nvSpPr>
          <p:spPr bwMode="auto">
            <a:xfrm flipV="1">
              <a:off x="3115" y="3013"/>
              <a:ext cx="23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4" name="Line 256"/>
            <p:cNvSpPr>
              <a:spLocks noChangeShapeType="1"/>
            </p:cNvSpPr>
            <p:nvPr/>
          </p:nvSpPr>
          <p:spPr bwMode="auto">
            <a:xfrm flipV="1">
              <a:off x="3138" y="3005"/>
              <a:ext cx="16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5" name="Line 257"/>
            <p:cNvSpPr>
              <a:spLocks noChangeShapeType="1"/>
            </p:cNvSpPr>
            <p:nvPr/>
          </p:nvSpPr>
          <p:spPr bwMode="auto">
            <a:xfrm flipV="1">
              <a:off x="3154" y="2998"/>
              <a:ext cx="7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6" name="Line 258"/>
            <p:cNvSpPr>
              <a:spLocks noChangeShapeType="1"/>
            </p:cNvSpPr>
            <p:nvPr/>
          </p:nvSpPr>
          <p:spPr bwMode="auto">
            <a:xfrm flipV="1">
              <a:off x="3162" y="2991"/>
              <a:ext cx="7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7" name="Line 259"/>
            <p:cNvSpPr>
              <a:spLocks noChangeShapeType="1"/>
            </p:cNvSpPr>
            <p:nvPr/>
          </p:nvSpPr>
          <p:spPr bwMode="auto">
            <a:xfrm>
              <a:off x="3169" y="2990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8" name="Line 260"/>
            <p:cNvSpPr>
              <a:spLocks noChangeShapeType="1"/>
            </p:cNvSpPr>
            <p:nvPr/>
          </p:nvSpPr>
          <p:spPr bwMode="auto">
            <a:xfrm flipH="1" flipV="1">
              <a:off x="3161" y="2982"/>
              <a:ext cx="8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09" name="Line 261"/>
            <p:cNvSpPr>
              <a:spLocks noChangeShapeType="1"/>
            </p:cNvSpPr>
            <p:nvPr/>
          </p:nvSpPr>
          <p:spPr bwMode="auto">
            <a:xfrm>
              <a:off x="3161" y="2982"/>
              <a:ext cx="1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0" name="Line 262"/>
            <p:cNvSpPr>
              <a:spLocks noChangeShapeType="1"/>
            </p:cNvSpPr>
            <p:nvPr/>
          </p:nvSpPr>
          <p:spPr bwMode="auto">
            <a:xfrm flipH="1" flipV="1">
              <a:off x="3146" y="2976"/>
              <a:ext cx="15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1" name="Line 263"/>
            <p:cNvSpPr>
              <a:spLocks noChangeShapeType="1"/>
            </p:cNvSpPr>
            <p:nvPr/>
          </p:nvSpPr>
          <p:spPr bwMode="auto">
            <a:xfrm flipH="1" flipV="1">
              <a:off x="3122" y="2968"/>
              <a:ext cx="21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2" name="Line 264"/>
            <p:cNvSpPr>
              <a:spLocks noChangeShapeType="1"/>
            </p:cNvSpPr>
            <p:nvPr/>
          </p:nvSpPr>
          <p:spPr bwMode="auto">
            <a:xfrm flipH="1">
              <a:off x="3107" y="2967"/>
              <a:ext cx="15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3" name="Line 265"/>
            <p:cNvSpPr>
              <a:spLocks noChangeShapeType="1"/>
            </p:cNvSpPr>
            <p:nvPr/>
          </p:nvSpPr>
          <p:spPr bwMode="auto">
            <a:xfrm flipH="1" flipV="1">
              <a:off x="3076" y="2961"/>
              <a:ext cx="27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4" name="Line 266"/>
            <p:cNvSpPr>
              <a:spLocks noChangeShapeType="1"/>
            </p:cNvSpPr>
            <p:nvPr/>
          </p:nvSpPr>
          <p:spPr bwMode="auto">
            <a:xfrm flipH="1" flipV="1">
              <a:off x="3037" y="2953"/>
              <a:ext cx="34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5" name="Line 267"/>
            <p:cNvSpPr>
              <a:spLocks noChangeShapeType="1"/>
            </p:cNvSpPr>
            <p:nvPr/>
          </p:nvSpPr>
          <p:spPr bwMode="auto">
            <a:xfrm flipH="1">
              <a:off x="3005" y="2952"/>
              <a:ext cx="32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6" name="Line 268"/>
            <p:cNvSpPr>
              <a:spLocks noChangeShapeType="1"/>
            </p:cNvSpPr>
            <p:nvPr/>
          </p:nvSpPr>
          <p:spPr bwMode="auto">
            <a:xfrm flipH="1" flipV="1">
              <a:off x="2958" y="2944"/>
              <a:ext cx="47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7" name="Line 269"/>
            <p:cNvSpPr>
              <a:spLocks noChangeShapeType="1"/>
            </p:cNvSpPr>
            <p:nvPr/>
          </p:nvSpPr>
          <p:spPr bwMode="auto">
            <a:xfrm flipH="1">
              <a:off x="2935" y="2944"/>
              <a:ext cx="23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8" name="Line 270"/>
            <p:cNvSpPr>
              <a:spLocks noChangeShapeType="1"/>
            </p:cNvSpPr>
            <p:nvPr/>
          </p:nvSpPr>
          <p:spPr bwMode="auto">
            <a:xfrm flipH="1">
              <a:off x="2912" y="2944"/>
              <a:ext cx="23" cy="1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19" name="Line 271"/>
            <p:cNvSpPr>
              <a:spLocks noChangeShapeType="1"/>
            </p:cNvSpPr>
            <p:nvPr/>
          </p:nvSpPr>
          <p:spPr bwMode="auto">
            <a:xfrm flipH="1" flipV="1">
              <a:off x="2865" y="2938"/>
              <a:ext cx="41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0" name="Line 272"/>
            <p:cNvSpPr>
              <a:spLocks noChangeShapeType="1"/>
            </p:cNvSpPr>
            <p:nvPr/>
          </p:nvSpPr>
          <p:spPr bwMode="auto">
            <a:xfrm flipH="1" flipV="1">
              <a:off x="2818" y="2929"/>
              <a:ext cx="47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1" name="Line 273"/>
            <p:cNvSpPr>
              <a:spLocks noChangeShapeType="1"/>
            </p:cNvSpPr>
            <p:nvPr/>
          </p:nvSpPr>
          <p:spPr bwMode="auto">
            <a:xfrm flipH="1" flipV="1">
              <a:off x="2779" y="2922"/>
              <a:ext cx="39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2" name="Line 274"/>
            <p:cNvSpPr>
              <a:spLocks noChangeShapeType="1"/>
            </p:cNvSpPr>
            <p:nvPr/>
          </p:nvSpPr>
          <p:spPr bwMode="auto">
            <a:xfrm flipH="1" flipV="1">
              <a:off x="2740" y="2914"/>
              <a:ext cx="39" cy="8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3" name="Line 275"/>
            <p:cNvSpPr>
              <a:spLocks noChangeShapeType="1"/>
            </p:cNvSpPr>
            <p:nvPr/>
          </p:nvSpPr>
          <p:spPr bwMode="auto">
            <a:xfrm flipH="1" flipV="1">
              <a:off x="2716" y="2908"/>
              <a:ext cx="21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4" name="Line 276"/>
            <p:cNvSpPr>
              <a:spLocks noChangeShapeType="1"/>
            </p:cNvSpPr>
            <p:nvPr/>
          </p:nvSpPr>
          <p:spPr bwMode="auto">
            <a:xfrm flipH="1" flipV="1">
              <a:off x="2670" y="2893"/>
              <a:ext cx="46" cy="14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5" name="Line 277"/>
            <p:cNvSpPr>
              <a:spLocks noChangeShapeType="1"/>
            </p:cNvSpPr>
            <p:nvPr/>
          </p:nvSpPr>
          <p:spPr bwMode="auto">
            <a:xfrm flipH="1" flipV="1">
              <a:off x="2646" y="2885"/>
              <a:ext cx="21" cy="7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6" name="Line 278"/>
            <p:cNvSpPr>
              <a:spLocks noChangeShapeType="1"/>
            </p:cNvSpPr>
            <p:nvPr/>
          </p:nvSpPr>
          <p:spPr bwMode="auto">
            <a:xfrm flipH="1" flipV="1">
              <a:off x="2631" y="2878"/>
              <a:ext cx="15" cy="6"/>
            </a:xfrm>
            <a:prstGeom prst="line">
              <a:avLst/>
            </a:prstGeom>
            <a:noFill/>
            <a:ln w="12700">
              <a:solidFill>
                <a:srgbClr val="664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27" name="Rectangle 279"/>
            <p:cNvSpPr>
              <a:spLocks noChangeArrowheads="1"/>
            </p:cNvSpPr>
            <p:nvPr/>
          </p:nvSpPr>
          <p:spPr bwMode="auto">
            <a:xfrm>
              <a:off x="1038" y="3535"/>
              <a:ext cx="70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Registers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28" name="Rectangle 280"/>
            <p:cNvSpPr>
              <a:spLocks noChangeArrowheads="1"/>
            </p:cNvSpPr>
            <p:nvPr/>
          </p:nvSpPr>
          <p:spPr bwMode="auto">
            <a:xfrm>
              <a:off x="1038" y="3323"/>
              <a:ext cx="114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On Chip Cache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29" name="Rectangle 281"/>
            <p:cNvSpPr>
              <a:spLocks noChangeArrowheads="1"/>
            </p:cNvSpPr>
            <p:nvPr/>
          </p:nvSpPr>
          <p:spPr bwMode="auto">
            <a:xfrm>
              <a:off x="1030" y="3141"/>
              <a:ext cx="129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On Board  Cache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0" name="Rectangle 282"/>
            <p:cNvSpPr>
              <a:spLocks noChangeArrowheads="1"/>
            </p:cNvSpPr>
            <p:nvPr/>
          </p:nvSpPr>
          <p:spPr bwMode="auto">
            <a:xfrm>
              <a:off x="1030" y="2770"/>
              <a:ext cx="65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Memory 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1" name="Rectangle 283"/>
            <p:cNvSpPr>
              <a:spLocks noChangeArrowheads="1"/>
            </p:cNvSpPr>
            <p:nvPr/>
          </p:nvSpPr>
          <p:spPr bwMode="auto">
            <a:xfrm>
              <a:off x="1069" y="1718"/>
              <a:ext cx="32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Disk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2" name="Rectangle 284"/>
            <p:cNvSpPr>
              <a:spLocks noChangeArrowheads="1"/>
            </p:cNvSpPr>
            <p:nvPr/>
          </p:nvSpPr>
          <p:spPr bwMode="auto">
            <a:xfrm>
              <a:off x="718" y="3535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3" name="Rectangle 285"/>
            <p:cNvSpPr>
              <a:spLocks noChangeArrowheads="1"/>
            </p:cNvSpPr>
            <p:nvPr/>
          </p:nvSpPr>
          <p:spPr bwMode="auto">
            <a:xfrm>
              <a:off x="702" y="3323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2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4" name="Rectangle 286"/>
            <p:cNvSpPr>
              <a:spLocks noChangeArrowheads="1"/>
            </p:cNvSpPr>
            <p:nvPr/>
          </p:nvSpPr>
          <p:spPr bwMode="auto">
            <a:xfrm>
              <a:off x="593" y="3126"/>
              <a:ext cx="18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10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5" name="Rectangle 287"/>
            <p:cNvSpPr>
              <a:spLocks noChangeArrowheads="1"/>
            </p:cNvSpPr>
            <p:nvPr/>
          </p:nvSpPr>
          <p:spPr bwMode="auto">
            <a:xfrm>
              <a:off x="491" y="2770"/>
              <a:ext cx="27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100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6" name="Rectangle 288"/>
            <p:cNvSpPr>
              <a:spLocks noChangeArrowheads="1"/>
            </p:cNvSpPr>
            <p:nvPr/>
          </p:nvSpPr>
          <p:spPr bwMode="auto">
            <a:xfrm>
              <a:off x="1053" y="962"/>
              <a:ext cx="1045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Tape /Optical 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7" name="Rectangle 289"/>
            <p:cNvSpPr>
              <a:spLocks noChangeArrowheads="1"/>
            </p:cNvSpPr>
            <p:nvPr/>
          </p:nvSpPr>
          <p:spPr bwMode="auto">
            <a:xfrm>
              <a:off x="1053" y="1151"/>
              <a:ext cx="494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 Robot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8" name="Rectangle 290"/>
            <p:cNvSpPr>
              <a:spLocks noChangeArrowheads="1"/>
            </p:cNvSpPr>
            <p:nvPr/>
          </p:nvSpPr>
          <p:spPr bwMode="auto">
            <a:xfrm>
              <a:off x="523" y="962"/>
              <a:ext cx="18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10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39" name="Rectangle 291"/>
            <p:cNvSpPr>
              <a:spLocks noChangeArrowheads="1"/>
            </p:cNvSpPr>
            <p:nvPr/>
          </p:nvSpPr>
          <p:spPr bwMode="auto">
            <a:xfrm>
              <a:off x="733" y="878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9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0" name="Rectangle 292"/>
            <p:cNvSpPr>
              <a:spLocks noChangeArrowheads="1"/>
            </p:cNvSpPr>
            <p:nvPr/>
          </p:nvSpPr>
          <p:spPr bwMode="auto">
            <a:xfrm>
              <a:off x="608" y="1741"/>
              <a:ext cx="18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10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1" name="Rectangle 293"/>
            <p:cNvSpPr>
              <a:spLocks noChangeArrowheads="1"/>
            </p:cNvSpPr>
            <p:nvPr/>
          </p:nvSpPr>
          <p:spPr bwMode="auto">
            <a:xfrm>
              <a:off x="819" y="1658"/>
              <a:ext cx="9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6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2" name="Rectangle 294"/>
            <p:cNvSpPr>
              <a:spLocks noChangeArrowheads="1"/>
            </p:cNvSpPr>
            <p:nvPr/>
          </p:nvSpPr>
          <p:spPr bwMode="auto">
            <a:xfrm>
              <a:off x="2640" y="2672"/>
              <a:ext cx="79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 b="1">
                  <a:solidFill>
                    <a:srgbClr val="FCF305"/>
                  </a:solidFill>
                  <a:latin typeface="Century Gothic" panose="020B0502020202020204" pitchFamily="34" charset="0"/>
                </a:rPr>
                <a:t>Lexington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3" name="Freeform 295"/>
            <p:cNvSpPr>
              <a:spLocks/>
            </p:cNvSpPr>
            <p:nvPr/>
          </p:nvSpPr>
          <p:spPr bwMode="auto">
            <a:xfrm>
              <a:off x="2400" y="3137"/>
              <a:ext cx="2108" cy="197"/>
            </a:xfrm>
            <a:custGeom>
              <a:avLst/>
              <a:gdLst>
                <a:gd name="T0" fmla="*/ 0 w 2108"/>
                <a:gd name="T1" fmla="*/ 0 h 183"/>
                <a:gd name="T2" fmla="*/ 1632 w 2108"/>
                <a:gd name="T3" fmla="*/ 10 h 183"/>
                <a:gd name="T4" fmla="*/ 2108 w 2108"/>
                <a:gd name="T5" fmla="*/ 228 h 183"/>
                <a:gd name="T6" fmla="*/ 578 w 2108"/>
                <a:gd name="T7" fmla="*/ 228 h 183"/>
                <a:gd name="T8" fmla="*/ 0 w 2108"/>
                <a:gd name="T9" fmla="*/ 0 h 1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08"/>
                <a:gd name="T16" fmla="*/ 0 h 183"/>
                <a:gd name="T17" fmla="*/ 2108 w 2108"/>
                <a:gd name="T18" fmla="*/ 183 h 18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08" h="183">
                  <a:moveTo>
                    <a:pt x="0" y="0"/>
                  </a:moveTo>
                  <a:lnTo>
                    <a:pt x="1632" y="7"/>
                  </a:lnTo>
                  <a:lnTo>
                    <a:pt x="2108" y="183"/>
                  </a:lnTo>
                  <a:lnTo>
                    <a:pt x="578" y="18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1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4" name="Rectangle 296"/>
            <p:cNvSpPr>
              <a:spLocks noChangeArrowheads="1"/>
            </p:cNvSpPr>
            <p:nvPr/>
          </p:nvSpPr>
          <p:spPr bwMode="auto">
            <a:xfrm>
              <a:off x="2810" y="3087"/>
              <a:ext cx="125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rgbClr val="FFFFFF"/>
                  </a:solidFill>
                </a:rPr>
                <a:t>This Lecture Hall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5" name="Line 297"/>
            <p:cNvSpPr>
              <a:spLocks noChangeShapeType="1"/>
            </p:cNvSpPr>
            <p:nvPr/>
          </p:nvSpPr>
          <p:spPr bwMode="auto">
            <a:xfrm>
              <a:off x="3185" y="3482"/>
              <a:ext cx="297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6" name="Freeform 298"/>
            <p:cNvSpPr>
              <a:spLocks/>
            </p:cNvSpPr>
            <p:nvPr/>
          </p:nvSpPr>
          <p:spPr bwMode="auto">
            <a:xfrm>
              <a:off x="2958" y="3451"/>
              <a:ext cx="695" cy="84"/>
            </a:xfrm>
            <a:custGeom>
              <a:avLst/>
              <a:gdLst>
                <a:gd name="T0" fmla="*/ 0 w 695"/>
                <a:gd name="T1" fmla="*/ 0 h 78"/>
                <a:gd name="T2" fmla="*/ 539 w 695"/>
                <a:gd name="T3" fmla="*/ 0 h 78"/>
                <a:gd name="T4" fmla="*/ 695 w 695"/>
                <a:gd name="T5" fmla="*/ 97 h 78"/>
                <a:gd name="T6" fmla="*/ 188 w 695"/>
                <a:gd name="T7" fmla="*/ 97 h 78"/>
                <a:gd name="T8" fmla="*/ 0 w 695"/>
                <a:gd name="T9" fmla="*/ 0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5"/>
                <a:gd name="T16" fmla="*/ 0 h 78"/>
                <a:gd name="T17" fmla="*/ 695 w 695"/>
                <a:gd name="T18" fmla="*/ 78 h 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5" h="78">
                  <a:moveTo>
                    <a:pt x="0" y="0"/>
                  </a:moveTo>
                  <a:lnTo>
                    <a:pt x="539" y="0"/>
                  </a:lnTo>
                  <a:lnTo>
                    <a:pt x="695" y="78"/>
                  </a:lnTo>
                  <a:lnTo>
                    <a:pt x="188" y="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0806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47" name="Rectangle 299"/>
            <p:cNvSpPr>
              <a:spLocks noChangeArrowheads="1"/>
            </p:cNvSpPr>
            <p:nvPr/>
          </p:nvSpPr>
          <p:spPr bwMode="auto">
            <a:xfrm>
              <a:off x="2928" y="3343"/>
              <a:ext cx="811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This Room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8" name="Rectangle 300"/>
            <p:cNvSpPr>
              <a:spLocks noChangeArrowheads="1"/>
            </p:cNvSpPr>
            <p:nvPr/>
          </p:nvSpPr>
          <p:spPr bwMode="auto">
            <a:xfrm>
              <a:off x="3685" y="3535"/>
              <a:ext cx="67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My Head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49" name="Oval 301"/>
            <p:cNvSpPr>
              <a:spLocks noChangeArrowheads="1"/>
            </p:cNvSpPr>
            <p:nvPr/>
          </p:nvSpPr>
          <p:spPr bwMode="auto">
            <a:xfrm>
              <a:off x="3501" y="3539"/>
              <a:ext cx="148" cy="90"/>
            </a:xfrm>
            <a:prstGeom prst="ellipse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50" name="Line 302"/>
            <p:cNvSpPr>
              <a:spLocks noChangeShapeType="1"/>
            </p:cNvSpPr>
            <p:nvPr/>
          </p:nvSpPr>
          <p:spPr bwMode="auto">
            <a:xfrm>
              <a:off x="3575" y="3633"/>
              <a:ext cx="1" cy="10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1" name="Line 303"/>
            <p:cNvSpPr>
              <a:spLocks noChangeShapeType="1"/>
            </p:cNvSpPr>
            <p:nvPr/>
          </p:nvSpPr>
          <p:spPr bwMode="auto">
            <a:xfrm flipH="1">
              <a:off x="3544" y="3739"/>
              <a:ext cx="31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2" name="Line 304"/>
            <p:cNvSpPr>
              <a:spLocks noChangeShapeType="1"/>
            </p:cNvSpPr>
            <p:nvPr/>
          </p:nvSpPr>
          <p:spPr bwMode="auto">
            <a:xfrm>
              <a:off x="3568" y="3739"/>
              <a:ext cx="46" cy="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3" name="Line 305"/>
            <p:cNvSpPr>
              <a:spLocks noChangeShapeType="1"/>
            </p:cNvSpPr>
            <p:nvPr/>
          </p:nvSpPr>
          <p:spPr bwMode="auto">
            <a:xfrm flipH="1">
              <a:off x="3513" y="3762"/>
              <a:ext cx="31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4" name="Line 306"/>
            <p:cNvSpPr>
              <a:spLocks noChangeShapeType="1"/>
            </p:cNvSpPr>
            <p:nvPr/>
          </p:nvSpPr>
          <p:spPr bwMode="auto">
            <a:xfrm>
              <a:off x="3567" y="3655"/>
              <a:ext cx="32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5" name="Line 307"/>
            <p:cNvSpPr>
              <a:spLocks noChangeShapeType="1"/>
            </p:cNvSpPr>
            <p:nvPr/>
          </p:nvSpPr>
          <p:spPr bwMode="auto">
            <a:xfrm flipH="1">
              <a:off x="3536" y="3655"/>
              <a:ext cx="31" cy="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56" name="Rectangle 308"/>
            <p:cNvSpPr>
              <a:spLocks noChangeArrowheads="1"/>
            </p:cNvSpPr>
            <p:nvPr/>
          </p:nvSpPr>
          <p:spPr bwMode="auto">
            <a:xfrm>
              <a:off x="4512" y="3126"/>
              <a:ext cx="503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10 min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57" name="Rectangle 309"/>
            <p:cNvSpPr>
              <a:spLocks noChangeArrowheads="1"/>
            </p:cNvSpPr>
            <p:nvPr/>
          </p:nvSpPr>
          <p:spPr bwMode="auto">
            <a:xfrm>
              <a:off x="4567" y="2649"/>
              <a:ext cx="429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1.5 hr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58" name="Rectangle 310"/>
            <p:cNvSpPr>
              <a:spLocks noChangeArrowheads="1"/>
            </p:cNvSpPr>
            <p:nvPr/>
          </p:nvSpPr>
          <p:spPr bwMode="auto">
            <a:xfrm>
              <a:off x="4457" y="1726"/>
              <a:ext cx="578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2 Years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59" name="Rectangle 311"/>
            <p:cNvSpPr>
              <a:spLocks noChangeArrowheads="1"/>
            </p:cNvSpPr>
            <p:nvPr/>
          </p:nvSpPr>
          <p:spPr bwMode="auto">
            <a:xfrm>
              <a:off x="4629" y="3535"/>
              <a:ext cx="410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1 min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60" name="Line 312"/>
            <p:cNvSpPr>
              <a:spLocks noChangeShapeType="1"/>
            </p:cNvSpPr>
            <p:nvPr/>
          </p:nvSpPr>
          <p:spPr bwMode="auto">
            <a:xfrm>
              <a:off x="2490" y="2680"/>
              <a:ext cx="1" cy="1"/>
            </a:xfrm>
            <a:prstGeom prst="line">
              <a:avLst/>
            </a:prstGeom>
            <a:noFill/>
            <a:ln w="12700">
              <a:solidFill>
                <a:srgbClr val="DD08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1" name="Line 313"/>
            <p:cNvSpPr>
              <a:spLocks noChangeShapeType="1"/>
            </p:cNvSpPr>
            <p:nvPr/>
          </p:nvSpPr>
          <p:spPr bwMode="auto">
            <a:xfrm>
              <a:off x="2490" y="2680"/>
              <a:ext cx="1109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2" name="Line 314"/>
            <p:cNvSpPr>
              <a:spLocks noChangeShapeType="1"/>
            </p:cNvSpPr>
            <p:nvPr/>
          </p:nvSpPr>
          <p:spPr bwMode="auto">
            <a:xfrm flipV="1">
              <a:off x="3599" y="2627"/>
              <a:ext cx="148" cy="5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3" name="Line 315"/>
            <p:cNvSpPr>
              <a:spLocks noChangeShapeType="1"/>
            </p:cNvSpPr>
            <p:nvPr/>
          </p:nvSpPr>
          <p:spPr bwMode="auto">
            <a:xfrm flipH="1">
              <a:off x="2662" y="2627"/>
              <a:ext cx="1085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4" name="Line 316"/>
            <p:cNvSpPr>
              <a:spLocks noChangeShapeType="1"/>
            </p:cNvSpPr>
            <p:nvPr/>
          </p:nvSpPr>
          <p:spPr bwMode="auto">
            <a:xfrm flipH="1">
              <a:off x="2490" y="2627"/>
              <a:ext cx="169" cy="5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5" name="Freeform 317"/>
            <p:cNvSpPr>
              <a:spLocks/>
            </p:cNvSpPr>
            <p:nvPr/>
          </p:nvSpPr>
          <p:spPr bwMode="auto">
            <a:xfrm>
              <a:off x="3044" y="2400"/>
              <a:ext cx="24" cy="113"/>
            </a:xfrm>
            <a:custGeom>
              <a:avLst/>
              <a:gdLst>
                <a:gd name="T0" fmla="*/ 0 w 24"/>
                <a:gd name="T1" fmla="*/ 131 h 105"/>
                <a:gd name="T2" fmla="*/ 16 w 24"/>
                <a:gd name="T3" fmla="*/ 0 h 105"/>
                <a:gd name="T4" fmla="*/ 24 w 24"/>
                <a:gd name="T5" fmla="*/ 131 h 105"/>
                <a:gd name="T6" fmla="*/ 0 w 24"/>
                <a:gd name="T7" fmla="*/ 131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105"/>
                <a:gd name="T14" fmla="*/ 24 w 24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105">
                  <a:moveTo>
                    <a:pt x="0" y="105"/>
                  </a:moveTo>
                  <a:lnTo>
                    <a:pt x="16" y="0"/>
                  </a:lnTo>
                  <a:lnTo>
                    <a:pt x="24" y="105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6" name="Line 318"/>
            <p:cNvSpPr>
              <a:spLocks noChangeShapeType="1"/>
            </p:cNvSpPr>
            <p:nvPr/>
          </p:nvSpPr>
          <p:spPr bwMode="auto">
            <a:xfrm flipV="1">
              <a:off x="3044" y="2400"/>
              <a:ext cx="15" cy="1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7" name="Line 319"/>
            <p:cNvSpPr>
              <a:spLocks noChangeShapeType="1"/>
            </p:cNvSpPr>
            <p:nvPr/>
          </p:nvSpPr>
          <p:spPr bwMode="auto">
            <a:xfrm>
              <a:off x="3060" y="2400"/>
              <a:ext cx="8" cy="11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68" name="Rectangle 320"/>
            <p:cNvSpPr>
              <a:spLocks noChangeArrowheads="1"/>
            </p:cNvSpPr>
            <p:nvPr/>
          </p:nvSpPr>
          <p:spPr bwMode="auto">
            <a:xfrm>
              <a:off x="2724" y="1688"/>
              <a:ext cx="38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Pluto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69" name="Line 321"/>
            <p:cNvSpPr>
              <a:spLocks noChangeShapeType="1"/>
            </p:cNvSpPr>
            <p:nvPr/>
          </p:nvSpPr>
          <p:spPr bwMode="auto">
            <a:xfrm>
              <a:off x="3747" y="2627"/>
              <a:ext cx="1" cy="15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0" name="Line 322"/>
            <p:cNvSpPr>
              <a:spLocks noChangeShapeType="1"/>
            </p:cNvSpPr>
            <p:nvPr/>
          </p:nvSpPr>
          <p:spPr bwMode="auto">
            <a:xfrm flipH="1">
              <a:off x="3591" y="2785"/>
              <a:ext cx="156" cy="8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1" name="Rectangle 323"/>
            <p:cNvSpPr>
              <a:spLocks noChangeArrowheads="1"/>
            </p:cNvSpPr>
            <p:nvPr/>
          </p:nvSpPr>
          <p:spPr bwMode="auto">
            <a:xfrm>
              <a:off x="4114" y="970"/>
              <a:ext cx="904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2,000 Years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472" name="Freeform 326"/>
            <p:cNvSpPr>
              <a:spLocks/>
            </p:cNvSpPr>
            <p:nvPr/>
          </p:nvSpPr>
          <p:spPr bwMode="auto">
            <a:xfrm>
              <a:off x="3076" y="1015"/>
              <a:ext cx="78" cy="30"/>
            </a:xfrm>
            <a:custGeom>
              <a:avLst/>
              <a:gdLst>
                <a:gd name="T0" fmla="*/ 78 w 78"/>
                <a:gd name="T1" fmla="*/ 34 h 28"/>
                <a:gd name="T2" fmla="*/ 54 w 78"/>
                <a:gd name="T3" fmla="*/ 27 h 28"/>
                <a:gd name="T4" fmla="*/ 46 w 78"/>
                <a:gd name="T5" fmla="*/ 27 h 28"/>
                <a:gd name="T6" fmla="*/ 15 w 78"/>
                <a:gd name="T7" fmla="*/ 10 h 28"/>
                <a:gd name="T8" fmla="*/ 0 w 78"/>
                <a:gd name="T9" fmla="*/ 0 h 28"/>
                <a:gd name="T10" fmla="*/ 78 w 78"/>
                <a:gd name="T11" fmla="*/ 34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8"/>
                <a:gd name="T19" fmla="*/ 0 h 28"/>
                <a:gd name="T20" fmla="*/ 78 w 78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8" h="28">
                  <a:moveTo>
                    <a:pt x="78" y="28"/>
                  </a:moveTo>
                  <a:lnTo>
                    <a:pt x="54" y="21"/>
                  </a:lnTo>
                  <a:lnTo>
                    <a:pt x="46" y="21"/>
                  </a:lnTo>
                  <a:lnTo>
                    <a:pt x="15" y="7"/>
                  </a:lnTo>
                  <a:lnTo>
                    <a:pt x="0" y="0"/>
                  </a:lnTo>
                  <a:lnTo>
                    <a:pt x="78" y="28"/>
                  </a:lnTo>
                  <a:close/>
                </a:path>
              </a:pathLst>
            </a:custGeom>
            <a:solidFill>
              <a:srgbClr val="FCF3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3" name="Freeform 332"/>
            <p:cNvSpPr>
              <a:spLocks/>
            </p:cNvSpPr>
            <p:nvPr/>
          </p:nvSpPr>
          <p:spPr bwMode="auto">
            <a:xfrm>
              <a:off x="2997" y="970"/>
              <a:ext cx="32" cy="30"/>
            </a:xfrm>
            <a:custGeom>
              <a:avLst/>
              <a:gdLst>
                <a:gd name="T0" fmla="*/ 8 w 32"/>
                <a:gd name="T1" fmla="*/ 0 h 28"/>
                <a:gd name="T2" fmla="*/ 32 w 32"/>
                <a:gd name="T3" fmla="*/ 17 h 28"/>
                <a:gd name="T4" fmla="*/ 24 w 32"/>
                <a:gd name="T5" fmla="*/ 34 h 28"/>
                <a:gd name="T6" fmla="*/ 0 w 32"/>
                <a:gd name="T7" fmla="*/ 27 h 28"/>
                <a:gd name="T8" fmla="*/ 8 w 32"/>
                <a:gd name="T9" fmla="*/ 0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28"/>
                <a:gd name="T17" fmla="*/ 32 w 32"/>
                <a:gd name="T18" fmla="*/ 28 h 2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28">
                  <a:moveTo>
                    <a:pt x="8" y="0"/>
                  </a:moveTo>
                  <a:lnTo>
                    <a:pt x="32" y="14"/>
                  </a:lnTo>
                  <a:lnTo>
                    <a:pt x="24" y="28"/>
                  </a:lnTo>
                  <a:lnTo>
                    <a:pt x="0" y="21"/>
                  </a:lnTo>
                  <a:lnTo>
                    <a:pt x="8" y="0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4" name="Freeform 334"/>
            <p:cNvSpPr>
              <a:spLocks/>
            </p:cNvSpPr>
            <p:nvPr/>
          </p:nvSpPr>
          <p:spPr bwMode="auto">
            <a:xfrm>
              <a:off x="3021" y="985"/>
              <a:ext cx="16" cy="22"/>
            </a:xfrm>
            <a:custGeom>
              <a:avLst/>
              <a:gdLst>
                <a:gd name="T0" fmla="*/ 0 w 16"/>
                <a:gd name="T1" fmla="*/ 17 h 21"/>
                <a:gd name="T2" fmla="*/ 8 w 16"/>
                <a:gd name="T3" fmla="*/ 0 h 21"/>
                <a:gd name="T4" fmla="*/ 16 w 16"/>
                <a:gd name="T5" fmla="*/ 0 h 21"/>
                <a:gd name="T6" fmla="*/ 16 w 16"/>
                <a:gd name="T7" fmla="*/ 7 h 21"/>
                <a:gd name="T8" fmla="*/ 8 w 16"/>
                <a:gd name="T9" fmla="*/ 24 h 21"/>
                <a:gd name="T10" fmla="*/ 0 w 16"/>
                <a:gd name="T11" fmla="*/ 24 h 21"/>
                <a:gd name="T12" fmla="*/ 0 w 16"/>
                <a:gd name="T13" fmla="*/ 17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21"/>
                <a:gd name="T23" fmla="*/ 16 w 16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21">
                  <a:moveTo>
                    <a:pt x="0" y="14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7"/>
                  </a:lnTo>
                  <a:lnTo>
                    <a:pt x="8" y="21"/>
                  </a:lnTo>
                  <a:lnTo>
                    <a:pt x="0" y="21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5" name="Freeform 335"/>
            <p:cNvSpPr>
              <a:spLocks/>
            </p:cNvSpPr>
            <p:nvPr/>
          </p:nvSpPr>
          <p:spPr bwMode="auto">
            <a:xfrm>
              <a:off x="2997" y="992"/>
              <a:ext cx="32" cy="15"/>
            </a:xfrm>
            <a:custGeom>
              <a:avLst/>
              <a:gdLst>
                <a:gd name="T0" fmla="*/ 0 w 32"/>
                <a:gd name="T1" fmla="*/ 0 h 14"/>
                <a:gd name="T2" fmla="*/ 8 w 32"/>
                <a:gd name="T3" fmla="*/ 0 h 14"/>
                <a:gd name="T4" fmla="*/ 32 w 32"/>
                <a:gd name="T5" fmla="*/ 10 h 14"/>
                <a:gd name="T6" fmla="*/ 32 w 32"/>
                <a:gd name="T7" fmla="*/ 17 h 14"/>
                <a:gd name="T8" fmla="*/ 24 w 32"/>
                <a:gd name="T9" fmla="*/ 17 h 14"/>
                <a:gd name="T10" fmla="*/ 0 w 32"/>
                <a:gd name="T11" fmla="*/ 10 h 14"/>
                <a:gd name="T12" fmla="*/ 0 w 32"/>
                <a:gd name="T13" fmla="*/ 0 h 1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14"/>
                <a:gd name="T23" fmla="*/ 32 w 32"/>
                <a:gd name="T24" fmla="*/ 14 h 1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14">
                  <a:moveTo>
                    <a:pt x="0" y="0"/>
                  </a:moveTo>
                  <a:lnTo>
                    <a:pt x="8" y="0"/>
                  </a:lnTo>
                  <a:lnTo>
                    <a:pt x="32" y="7"/>
                  </a:lnTo>
                  <a:lnTo>
                    <a:pt x="32" y="14"/>
                  </a:lnTo>
                  <a:lnTo>
                    <a:pt x="24" y="14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6" name="Freeform 336"/>
            <p:cNvSpPr>
              <a:spLocks/>
            </p:cNvSpPr>
            <p:nvPr/>
          </p:nvSpPr>
          <p:spPr bwMode="auto">
            <a:xfrm>
              <a:off x="2997" y="970"/>
              <a:ext cx="16" cy="30"/>
            </a:xfrm>
            <a:custGeom>
              <a:avLst/>
              <a:gdLst>
                <a:gd name="T0" fmla="*/ 0 w 16"/>
                <a:gd name="T1" fmla="*/ 27 h 28"/>
                <a:gd name="T2" fmla="*/ 8 w 16"/>
                <a:gd name="T3" fmla="*/ 0 h 28"/>
                <a:gd name="T4" fmla="*/ 16 w 16"/>
                <a:gd name="T5" fmla="*/ 0 h 28"/>
                <a:gd name="T6" fmla="*/ 16 w 16"/>
                <a:gd name="T7" fmla="*/ 10 h 28"/>
                <a:gd name="T8" fmla="*/ 8 w 16"/>
                <a:gd name="T9" fmla="*/ 34 h 28"/>
                <a:gd name="T10" fmla="*/ 0 w 16"/>
                <a:gd name="T11" fmla="*/ 34 h 28"/>
                <a:gd name="T12" fmla="*/ 0 w 16"/>
                <a:gd name="T13" fmla="*/ 2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28"/>
                <a:gd name="T23" fmla="*/ 16 w 16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28">
                  <a:moveTo>
                    <a:pt x="0" y="21"/>
                  </a:moveTo>
                  <a:lnTo>
                    <a:pt x="8" y="0"/>
                  </a:lnTo>
                  <a:lnTo>
                    <a:pt x="16" y="0"/>
                  </a:lnTo>
                  <a:lnTo>
                    <a:pt x="16" y="7"/>
                  </a:lnTo>
                  <a:lnTo>
                    <a:pt x="8" y="28"/>
                  </a:lnTo>
                  <a:lnTo>
                    <a:pt x="0" y="28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4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7" name="Freeform 337"/>
            <p:cNvSpPr>
              <a:spLocks/>
            </p:cNvSpPr>
            <p:nvPr/>
          </p:nvSpPr>
          <p:spPr bwMode="auto">
            <a:xfrm>
              <a:off x="2451" y="1121"/>
              <a:ext cx="47" cy="38"/>
            </a:xfrm>
            <a:custGeom>
              <a:avLst/>
              <a:gdLst>
                <a:gd name="T0" fmla="*/ 0 w 47"/>
                <a:gd name="T1" fmla="*/ 10 h 35"/>
                <a:gd name="T2" fmla="*/ 16 w 47"/>
                <a:gd name="T3" fmla="*/ 0 h 35"/>
                <a:gd name="T4" fmla="*/ 47 w 47"/>
                <a:gd name="T5" fmla="*/ 0 h 35"/>
                <a:gd name="T6" fmla="*/ 47 w 47"/>
                <a:gd name="T7" fmla="*/ 36 h 35"/>
                <a:gd name="T8" fmla="*/ 31 w 47"/>
                <a:gd name="T9" fmla="*/ 45 h 35"/>
                <a:gd name="T10" fmla="*/ 0 w 47"/>
                <a:gd name="T11" fmla="*/ 45 h 35"/>
                <a:gd name="T12" fmla="*/ 0 w 47"/>
                <a:gd name="T13" fmla="*/ 1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35"/>
                <a:gd name="T23" fmla="*/ 47 w 47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35">
                  <a:moveTo>
                    <a:pt x="0" y="7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35"/>
                  </a:lnTo>
                  <a:lnTo>
                    <a:pt x="0" y="35"/>
                  </a:lnTo>
                  <a:lnTo>
                    <a:pt x="0" y="7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8" name="Freeform 338"/>
            <p:cNvSpPr>
              <a:spLocks/>
            </p:cNvSpPr>
            <p:nvPr/>
          </p:nvSpPr>
          <p:spPr bwMode="auto">
            <a:xfrm>
              <a:off x="2404" y="1129"/>
              <a:ext cx="78" cy="52"/>
            </a:xfrm>
            <a:custGeom>
              <a:avLst/>
              <a:gdLst>
                <a:gd name="T0" fmla="*/ 0 w 78"/>
                <a:gd name="T1" fmla="*/ 24 h 49"/>
                <a:gd name="T2" fmla="*/ 47 w 78"/>
                <a:gd name="T3" fmla="*/ 0 h 49"/>
                <a:gd name="T4" fmla="*/ 78 w 78"/>
                <a:gd name="T5" fmla="*/ 0 h 49"/>
                <a:gd name="T6" fmla="*/ 78 w 78"/>
                <a:gd name="T7" fmla="*/ 34 h 49"/>
                <a:gd name="T8" fmla="*/ 31 w 78"/>
                <a:gd name="T9" fmla="*/ 58 h 49"/>
                <a:gd name="T10" fmla="*/ 0 w 78"/>
                <a:gd name="T11" fmla="*/ 58 h 49"/>
                <a:gd name="T12" fmla="*/ 0 w 78"/>
                <a:gd name="T13" fmla="*/ 24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49"/>
                <a:gd name="T23" fmla="*/ 78 w 78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49">
                  <a:moveTo>
                    <a:pt x="0" y="21"/>
                  </a:moveTo>
                  <a:lnTo>
                    <a:pt x="47" y="0"/>
                  </a:lnTo>
                  <a:lnTo>
                    <a:pt x="78" y="0"/>
                  </a:lnTo>
                  <a:lnTo>
                    <a:pt x="78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79" name="Freeform 339"/>
            <p:cNvSpPr>
              <a:spLocks/>
            </p:cNvSpPr>
            <p:nvPr/>
          </p:nvSpPr>
          <p:spPr bwMode="auto">
            <a:xfrm>
              <a:off x="2357" y="1151"/>
              <a:ext cx="78" cy="53"/>
            </a:xfrm>
            <a:custGeom>
              <a:avLst/>
              <a:gdLst>
                <a:gd name="T0" fmla="*/ 0 w 78"/>
                <a:gd name="T1" fmla="*/ 27 h 49"/>
                <a:gd name="T2" fmla="*/ 47 w 78"/>
                <a:gd name="T3" fmla="*/ 0 h 49"/>
                <a:gd name="T4" fmla="*/ 78 w 78"/>
                <a:gd name="T5" fmla="*/ 0 h 49"/>
                <a:gd name="T6" fmla="*/ 78 w 78"/>
                <a:gd name="T7" fmla="*/ 35 h 49"/>
                <a:gd name="T8" fmla="*/ 32 w 78"/>
                <a:gd name="T9" fmla="*/ 62 h 49"/>
                <a:gd name="T10" fmla="*/ 0 w 78"/>
                <a:gd name="T11" fmla="*/ 62 h 49"/>
                <a:gd name="T12" fmla="*/ 0 w 78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49"/>
                <a:gd name="T23" fmla="*/ 78 w 78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49">
                  <a:moveTo>
                    <a:pt x="0" y="21"/>
                  </a:moveTo>
                  <a:lnTo>
                    <a:pt x="47" y="0"/>
                  </a:lnTo>
                  <a:lnTo>
                    <a:pt x="78" y="0"/>
                  </a:lnTo>
                  <a:lnTo>
                    <a:pt x="78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0" name="Freeform 340"/>
            <p:cNvSpPr>
              <a:spLocks/>
            </p:cNvSpPr>
            <p:nvPr/>
          </p:nvSpPr>
          <p:spPr bwMode="auto">
            <a:xfrm>
              <a:off x="2318" y="1174"/>
              <a:ext cx="71" cy="53"/>
            </a:xfrm>
            <a:custGeom>
              <a:avLst/>
              <a:gdLst>
                <a:gd name="T0" fmla="*/ 0 w 71"/>
                <a:gd name="T1" fmla="*/ 27 h 49"/>
                <a:gd name="T2" fmla="*/ 39 w 71"/>
                <a:gd name="T3" fmla="*/ 0 h 49"/>
                <a:gd name="T4" fmla="*/ 71 w 71"/>
                <a:gd name="T5" fmla="*/ 0 h 49"/>
                <a:gd name="T6" fmla="*/ 71 w 71"/>
                <a:gd name="T7" fmla="*/ 35 h 49"/>
                <a:gd name="T8" fmla="*/ 31 w 71"/>
                <a:gd name="T9" fmla="*/ 62 h 49"/>
                <a:gd name="T10" fmla="*/ 0 w 71"/>
                <a:gd name="T11" fmla="*/ 62 h 49"/>
                <a:gd name="T12" fmla="*/ 0 w 71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49"/>
                <a:gd name="T23" fmla="*/ 71 w 71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49">
                  <a:moveTo>
                    <a:pt x="0" y="21"/>
                  </a:moveTo>
                  <a:lnTo>
                    <a:pt x="39" y="0"/>
                  </a:lnTo>
                  <a:lnTo>
                    <a:pt x="71" y="0"/>
                  </a:lnTo>
                  <a:lnTo>
                    <a:pt x="71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1" name="Freeform 341"/>
            <p:cNvSpPr>
              <a:spLocks/>
            </p:cNvSpPr>
            <p:nvPr/>
          </p:nvSpPr>
          <p:spPr bwMode="auto">
            <a:xfrm>
              <a:off x="2295" y="1197"/>
              <a:ext cx="54" cy="45"/>
            </a:xfrm>
            <a:custGeom>
              <a:avLst/>
              <a:gdLst>
                <a:gd name="T0" fmla="*/ 0 w 54"/>
                <a:gd name="T1" fmla="*/ 17 h 42"/>
                <a:gd name="T2" fmla="*/ 23 w 54"/>
                <a:gd name="T3" fmla="*/ 0 h 42"/>
                <a:gd name="T4" fmla="*/ 54 w 54"/>
                <a:gd name="T5" fmla="*/ 0 h 42"/>
                <a:gd name="T6" fmla="*/ 54 w 54"/>
                <a:gd name="T7" fmla="*/ 34 h 42"/>
                <a:gd name="T8" fmla="*/ 31 w 54"/>
                <a:gd name="T9" fmla="*/ 51 h 42"/>
                <a:gd name="T10" fmla="*/ 0 w 54"/>
                <a:gd name="T11" fmla="*/ 51 h 42"/>
                <a:gd name="T12" fmla="*/ 0 w 54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2"/>
                <a:gd name="T23" fmla="*/ 54 w 54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2">
                  <a:moveTo>
                    <a:pt x="0" y="14"/>
                  </a:moveTo>
                  <a:lnTo>
                    <a:pt x="23" y="0"/>
                  </a:lnTo>
                  <a:lnTo>
                    <a:pt x="54" y="0"/>
                  </a:lnTo>
                  <a:lnTo>
                    <a:pt x="54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2" name="Freeform 342"/>
            <p:cNvSpPr>
              <a:spLocks/>
            </p:cNvSpPr>
            <p:nvPr/>
          </p:nvSpPr>
          <p:spPr bwMode="auto">
            <a:xfrm>
              <a:off x="2256" y="1212"/>
              <a:ext cx="70" cy="52"/>
            </a:xfrm>
            <a:custGeom>
              <a:avLst/>
              <a:gdLst>
                <a:gd name="T0" fmla="*/ 0 w 70"/>
                <a:gd name="T1" fmla="*/ 24 h 49"/>
                <a:gd name="T2" fmla="*/ 39 w 70"/>
                <a:gd name="T3" fmla="*/ 0 h 49"/>
                <a:gd name="T4" fmla="*/ 70 w 70"/>
                <a:gd name="T5" fmla="*/ 0 h 49"/>
                <a:gd name="T6" fmla="*/ 70 w 70"/>
                <a:gd name="T7" fmla="*/ 34 h 49"/>
                <a:gd name="T8" fmla="*/ 31 w 70"/>
                <a:gd name="T9" fmla="*/ 58 h 49"/>
                <a:gd name="T10" fmla="*/ 0 w 70"/>
                <a:gd name="T11" fmla="*/ 58 h 49"/>
                <a:gd name="T12" fmla="*/ 0 w 70"/>
                <a:gd name="T13" fmla="*/ 24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49"/>
                <a:gd name="T23" fmla="*/ 70 w 70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49">
                  <a:moveTo>
                    <a:pt x="0" y="21"/>
                  </a:moveTo>
                  <a:lnTo>
                    <a:pt x="39" y="0"/>
                  </a:lnTo>
                  <a:lnTo>
                    <a:pt x="70" y="0"/>
                  </a:lnTo>
                  <a:lnTo>
                    <a:pt x="70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3" name="Freeform 343"/>
            <p:cNvSpPr>
              <a:spLocks/>
            </p:cNvSpPr>
            <p:nvPr/>
          </p:nvSpPr>
          <p:spPr bwMode="auto">
            <a:xfrm>
              <a:off x="2217" y="1234"/>
              <a:ext cx="70" cy="54"/>
            </a:xfrm>
            <a:custGeom>
              <a:avLst/>
              <a:gdLst>
                <a:gd name="T0" fmla="*/ 0 w 70"/>
                <a:gd name="T1" fmla="*/ 27 h 50"/>
                <a:gd name="T2" fmla="*/ 39 w 70"/>
                <a:gd name="T3" fmla="*/ 0 h 50"/>
                <a:gd name="T4" fmla="*/ 70 w 70"/>
                <a:gd name="T5" fmla="*/ 0 h 50"/>
                <a:gd name="T6" fmla="*/ 70 w 70"/>
                <a:gd name="T7" fmla="*/ 35 h 50"/>
                <a:gd name="T8" fmla="*/ 31 w 70"/>
                <a:gd name="T9" fmla="*/ 63 h 50"/>
                <a:gd name="T10" fmla="*/ 0 w 70"/>
                <a:gd name="T11" fmla="*/ 63 h 50"/>
                <a:gd name="T12" fmla="*/ 0 w 70"/>
                <a:gd name="T13" fmla="*/ 2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0"/>
                <a:gd name="T23" fmla="*/ 70 w 70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0">
                  <a:moveTo>
                    <a:pt x="0" y="21"/>
                  </a:moveTo>
                  <a:lnTo>
                    <a:pt x="39" y="0"/>
                  </a:lnTo>
                  <a:lnTo>
                    <a:pt x="70" y="0"/>
                  </a:lnTo>
                  <a:lnTo>
                    <a:pt x="70" y="28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4" name="Freeform 344"/>
            <p:cNvSpPr>
              <a:spLocks/>
            </p:cNvSpPr>
            <p:nvPr/>
          </p:nvSpPr>
          <p:spPr bwMode="auto">
            <a:xfrm>
              <a:off x="2193" y="1257"/>
              <a:ext cx="55" cy="46"/>
            </a:xfrm>
            <a:custGeom>
              <a:avLst/>
              <a:gdLst>
                <a:gd name="T0" fmla="*/ 0 w 55"/>
                <a:gd name="T1" fmla="*/ 17 h 43"/>
                <a:gd name="T2" fmla="*/ 24 w 55"/>
                <a:gd name="T3" fmla="*/ 0 h 43"/>
                <a:gd name="T4" fmla="*/ 55 w 55"/>
                <a:gd name="T5" fmla="*/ 0 h 43"/>
                <a:gd name="T6" fmla="*/ 55 w 55"/>
                <a:gd name="T7" fmla="*/ 35 h 43"/>
                <a:gd name="T8" fmla="*/ 32 w 55"/>
                <a:gd name="T9" fmla="*/ 52 h 43"/>
                <a:gd name="T10" fmla="*/ 0 w 55"/>
                <a:gd name="T11" fmla="*/ 52 h 43"/>
                <a:gd name="T12" fmla="*/ 0 w 55"/>
                <a:gd name="T13" fmla="*/ 17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3"/>
                <a:gd name="T23" fmla="*/ 55 w 55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3">
                  <a:moveTo>
                    <a:pt x="0" y="14"/>
                  </a:moveTo>
                  <a:lnTo>
                    <a:pt x="24" y="0"/>
                  </a:lnTo>
                  <a:lnTo>
                    <a:pt x="55" y="0"/>
                  </a:lnTo>
                  <a:lnTo>
                    <a:pt x="55" y="29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5" name="Freeform 345"/>
            <p:cNvSpPr>
              <a:spLocks/>
            </p:cNvSpPr>
            <p:nvPr/>
          </p:nvSpPr>
          <p:spPr bwMode="auto">
            <a:xfrm>
              <a:off x="2162" y="1272"/>
              <a:ext cx="63" cy="54"/>
            </a:xfrm>
            <a:custGeom>
              <a:avLst/>
              <a:gdLst>
                <a:gd name="T0" fmla="*/ 0 w 63"/>
                <a:gd name="T1" fmla="*/ 28 h 50"/>
                <a:gd name="T2" fmla="*/ 31 w 63"/>
                <a:gd name="T3" fmla="*/ 0 h 50"/>
                <a:gd name="T4" fmla="*/ 63 w 63"/>
                <a:gd name="T5" fmla="*/ 0 h 50"/>
                <a:gd name="T6" fmla="*/ 63 w 63"/>
                <a:gd name="T7" fmla="*/ 36 h 50"/>
                <a:gd name="T8" fmla="*/ 31 w 63"/>
                <a:gd name="T9" fmla="*/ 63 h 50"/>
                <a:gd name="T10" fmla="*/ 0 w 63"/>
                <a:gd name="T11" fmla="*/ 63 h 50"/>
                <a:gd name="T12" fmla="*/ 0 w 63"/>
                <a:gd name="T13" fmla="*/ 28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50"/>
                <a:gd name="T23" fmla="*/ 63 w 63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50">
                  <a:moveTo>
                    <a:pt x="0" y="22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63" y="29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2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6" name="Freeform 346"/>
            <p:cNvSpPr>
              <a:spLocks/>
            </p:cNvSpPr>
            <p:nvPr/>
          </p:nvSpPr>
          <p:spPr bwMode="auto">
            <a:xfrm>
              <a:off x="2139" y="1295"/>
              <a:ext cx="54" cy="46"/>
            </a:xfrm>
            <a:custGeom>
              <a:avLst/>
              <a:gdLst>
                <a:gd name="T0" fmla="*/ 0 w 54"/>
                <a:gd name="T1" fmla="*/ 18 h 42"/>
                <a:gd name="T2" fmla="*/ 23 w 54"/>
                <a:gd name="T3" fmla="*/ 0 h 42"/>
                <a:gd name="T4" fmla="*/ 54 w 54"/>
                <a:gd name="T5" fmla="*/ 0 h 42"/>
                <a:gd name="T6" fmla="*/ 54 w 54"/>
                <a:gd name="T7" fmla="*/ 37 h 42"/>
                <a:gd name="T8" fmla="*/ 31 w 54"/>
                <a:gd name="T9" fmla="*/ 55 h 42"/>
                <a:gd name="T10" fmla="*/ 0 w 54"/>
                <a:gd name="T11" fmla="*/ 55 h 42"/>
                <a:gd name="T12" fmla="*/ 0 w 54"/>
                <a:gd name="T13" fmla="*/ 18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2"/>
                <a:gd name="T23" fmla="*/ 54 w 54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2">
                  <a:moveTo>
                    <a:pt x="0" y="14"/>
                  </a:moveTo>
                  <a:lnTo>
                    <a:pt x="23" y="0"/>
                  </a:lnTo>
                  <a:lnTo>
                    <a:pt x="54" y="0"/>
                  </a:lnTo>
                  <a:lnTo>
                    <a:pt x="54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7" name="Freeform 347"/>
            <p:cNvSpPr>
              <a:spLocks/>
            </p:cNvSpPr>
            <p:nvPr/>
          </p:nvSpPr>
          <p:spPr bwMode="auto">
            <a:xfrm>
              <a:off x="2107" y="1311"/>
              <a:ext cx="63" cy="52"/>
            </a:xfrm>
            <a:custGeom>
              <a:avLst/>
              <a:gdLst>
                <a:gd name="T0" fmla="*/ 0 w 63"/>
                <a:gd name="T1" fmla="*/ 24 h 49"/>
                <a:gd name="T2" fmla="*/ 32 w 63"/>
                <a:gd name="T3" fmla="*/ 0 h 49"/>
                <a:gd name="T4" fmla="*/ 63 w 63"/>
                <a:gd name="T5" fmla="*/ 0 h 49"/>
                <a:gd name="T6" fmla="*/ 63 w 63"/>
                <a:gd name="T7" fmla="*/ 34 h 49"/>
                <a:gd name="T8" fmla="*/ 32 w 63"/>
                <a:gd name="T9" fmla="*/ 58 h 49"/>
                <a:gd name="T10" fmla="*/ 0 w 63"/>
                <a:gd name="T11" fmla="*/ 58 h 49"/>
                <a:gd name="T12" fmla="*/ 0 w 63"/>
                <a:gd name="T13" fmla="*/ 24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49"/>
                <a:gd name="T23" fmla="*/ 63 w 63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49">
                  <a:moveTo>
                    <a:pt x="0" y="21"/>
                  </a:moveTo>
                  <a:lnTo>
                    <a:pt x="32" y="0"/>
                  </a:lnTo>
                  <a:lnTo>
                    <a:pt x="63" y="0"/>
                  </a:lnTo>
                  <a:lnTo>
                    <a:pt x="63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8" name="Freeform 348"/>
            <p:cNvSpPr>
              <a:spLocks/>
            </p:cNvSpPr>
            <p:nvPr/>
          </p:nvSpPr>
          <p:spPr bwMode="auto">
            <a:xfrm>
              <a:off x="2092" y="1333"/>
              <a:ext cx="47" cy="45"/>
            </a:xfrm>
            <a:custGeom>
              <a:avLst/>
              <a:gdLst>
                <a:gd name="T0" fmla="*/ 0 w 47"/>
                <a:gd name="T1" fmla="*/ 17 h 42"/>
                <a:gd name="T2" fmla="*/ 15 w 47"/>
                <a:gd name="T3" fmla="*/ 0 h 42"/>
                <a:gd name="T4" fmla="*/ 47 w 47"/>
                <a:gd name="T5" fmla="*/ 0 h 42"/>
                <a:gd name="T6" fmla="*/ 47 w 47"/>
                <a:gd name="T7" fmla="*/ 34 h 42"/>
                <a:gd name="T8" fmla="*/ 31 w 47"/>
                <a:gd name="T9" fmla="*/ 51 h 42"/>
                <a:gd name="T10" fmla="*/ 0 w 47"/>
                <a:gd name="T11" fmla="*/ 51 h 42"/>
                <a:gd name="T12" fmla="*/ 0 w 47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14"/>
                  </a:moveTo>
                  <a:lnTo>
                    <a:pt x="15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89" name="Freeform 349"/>
            <p:cNvSpPr>
              <a:spLocks/>
            </p:cNvSpPr>
            <p:nvPr/>
          </p:nvSpPr>
          <p:spPr bwMode="auto">
            <a:xfrm>
              <a:off x="2068" y="1348"/>
              <a:ext cx="55" cy="53"/>
            </a:xfrm>
            <a:custGeom>
              <a:avLst/>
              <a:gdLst>
                <a:gd name="T0" fmla="*/ 0 w 55"/>
                <a:gd name="T1" fmla="*/ 27 h 49"/>
                <a:gd name="T2" fmla="*/ 24 w 55"/>
                <a:gd name="T3" fmla="*/ 0 h 49"/>
                <a:gd name="T4" fmla="*/ 55 w 55"/>
                <a:gd name="T5" fmla="*/ 0 h 49"/>
                <a:gd name="T6" fmla="*/ 55 w 55"/>
                <a:gd name="T7" fmla="*/ 35 h 49"/>
                <a:gd name="T8" fmla="*/ 32 w 55"/>
                <a:gd name="T9" fmla="*/ 62 h 49"/>
                <a:gd name="T10" fmla="*/ 0 w 55"/>
                <a:gd name="T11" fmla="*/ 62 h 49"/>
                <a:gd name="T12" fmla="*/ 0 w 55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9"/>
                <a:gd name="T23" fmla="*/ 55 w 55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9">
                  <a:moveTo>
                    <a:pt x="0" y="21"/>
                  </a:moveTo>
                  <a:lnTo>
                    <a:pt x="24" y="0"/>
                  </a:lnTo>
                  <a:lnTo>
                    <a:pt x="55" y="0"/>
                  </a:lnTo>
                  <a:lnTo>
                    <a:pt x="55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0" name="Freeform 350"/>
            <p:cNvSpPr>
              <a:spLocks/>
            </p:cNvSpPr>
            <p:nvPr/>
          </p:nvSpPr>
          <p:spPr bwMode="auto">
            <a:xfrm>
              <a:off x="2053" y="1371"/>
              <a:ext cx="47" cy="52"/>
            </a:xfrm>
            <a:custGeom>
              <a:avLst/>
              <a:gdLst>
                <a:gd name="T0" fmla="*/ 0 w 47"/>
                <a:gd name="T1" fmla="*/ 24 h 49"/>
                <a:gd name="T2" fmla="*/ 15 w 47"/>
                <a:gd name="T3" fmla="*/ 0 h 49"/>
                <a:gd name="T4" fmla="*/ 47 w 47"/>
                <a:gd name="T5" fmla="*/ 0 h 49"/>
                <a:gd name="T6" fmla="*/ 47 w 47"/>
                <a:gd name="T7" fmla="*/ 34 h 49"/>
                <a:gd name="T8" fmla="*/ 31 w 47"/>
                <a:gd name="T9" fmla="*/ 58 h 49"/>
                <a:gd name="T10" fmla="*/ 0 w 47"/>
                <a:gd name="T11" fmla="*/ 58 h 49"/>
                <a:gd name="T12" fmla="*/ 0 w 47"/>
                <a:gd name="T13" fmla="*/ 24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9"/>
                <a:gd name="T23" fmla="*/ 47 w 47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9">
                  <a:moveTo>
                    <a:pt x="0" y="21"/>
                  </a:moveTo>
                  <a:lnTo>
                    <a:pt x="15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1" name="Freeform 351"/>
            <p:cNvSpPr>
              <a:spLocks/>
            </p:cNvSpPr>
            <p:nvPr/>
          </p:nvSpPr>
          <p:spPr bwMode="auto">
            <a:xfrm>
              <a:off x="2037" y="1393"/>
              <a:ext cx="47" cy="46"/>
            </a:xfrm>
            <a:custGeom>
              <a:avLst/>
              <a:gdLst>
                <a:gd name="T0" fmla="*/ 0 w 47"/>
                <a:gd name="T1" fmla="*/ 18 h 42"/>
                <a:gd name="T2" fmla="*/ 16 w 47"/>
                <a:gd name="T3" fmla="*/ 0 h 42"/>
                <a:gd name="T4" fmla="*/ 47 w 47"/>
                <a:gd name="T5" fmla="*/ 0 h 42"/>
                <a:gd name="T6" fmla="*/ 47 w 47"/>
                <a:gd name="T7" fmla="*/ 37 h 42"/>
                <a:gd name="T8" fmla="*/ 31 w 47"/>
                <a:gd name="T9" fmla="*/ 55 h 42"/>
                <a:gd name="T10" fmla="*/ 0 w 47"/>
                <a:gd name="T11" fmla="*/ 55 h 42"/>
                <a:gd name="T12" fmla="*/ 0 w 47"/>
                <a:gd name="T13" fmla="*/ 18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14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2" name="Freeform 352"/>
            <p:cNvSpPr>
              <a:spLocks/>
            </p:cNvSpPr>
            <p:nvPr/>
          </p:nvSpPr>
          <p:spPr bwMode="auto">
            <a:xfrm>
              <a:off x="2022" y="1408"/>
              <a:ext cx="46" cy="53"/>
            </a:xfrm>
            <a:custGeom>
              <a:avLst/>
              <a:gdLst>
                <a:gd name="T0" fmla="*/ 0 w 46"/>
                <a:gd name="T1" fmla="*/ 27 h 49"/>
                <a:gd name="T2" fmla="*/ 15 w 46"/>
                <a:gd name="T3" fmla="*/ 0 h 49"/>
                <a:gd name="T4" fmla="*/ 46 w 46"/>
                <a:gd name="T5" fmla="*/ 0 h 49"/>
                <a:gd name="T6" fmla="*/ 46 w 46"/>
                <a:gd name="T7" fmla="*/ 35 h 49"/>
                <a:gd name="T8" fmla="*/ 31 w 46"/>
                <a:gd name="T9" fmla="*/ 62 h 49"/>
                <a:gd name="T10" fmla="*/ 0 w 46"/>
                <a:gd name="T11" fmla="*/ 62 h 49"/>
                <a:gd name="T12" fmla="*/ 0 w 46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9"/>
                <a:gd name="T23" fmla="*/ 46 w 46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9">
                  <a:moveTo>
                    <a:pt x="0" y="21"/>
                  </a:moveTo>
                  <a:lnTo>
                    <a:pt x="15" y="0"/>
                  </a:lnTo>
                  <a:lnTo>
                    <a:pt x="46" y="0"/>
                  </a:lnTo>
                  <a:lnTo>
                    <a:pt x="46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3" name="Freeform 353"/>
            <p:cNvSpPr>
              <a:spLocks/>
            </p:cNvSpPr>
            <p:nvPr/>
          </p:nvSpPr>
          <p:spPr bwMode="auto">
            <a:xfrm>
              <a:off x="2014" y="1431"/>
              <a:ext cx="39" cy="38"/>
            </a:xfrm>
            <a:custGeom>
              <a:avLst/>
              <a:gdLst>
                <a:gd name="T0" fmla="*/ 0 w 39"/>
                <a:gd name="T1" fmla="*/ 10 h 35"/>
                <a:gd name="T2" fmla="*/ 8 w 39"/>
                <a:gd name="T3" fmla="*/ 0 h 35"/>
                <a:gd name="T4" fmla="*/ 39 w 39"/>
                <a:gd name="T5" fmla="*/ 0 h 35"/>
                <a:gd name="T6" fmla="*/ 39 w 39"/>
                <a:gd name="T7" fmla="*/ 36 h 35"/>
                <a:gd name="T8" fmla="*/ 31 w 39"/>
                <a:gd name="T9" fmla="*/ 45 h 35"/>
                <a:gd name="T10" fmla="*/ 0 w 39"/>
                <a:gd name="T11" fmla="*/ 45 h 35"/>
                <a:gd name="T12" fmla="*/ 0 w 39"/>
                <a:gd name="T13" fmla="*/ 1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7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35"/>
                  </a:lnTo>
                  <a:lnTo>
                    <a:pt x="0" y="35"/>
                  </a:lnTo>
                  <a:lnTo>
                    <a:pt x="0" y="7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4" name="Freeform 354"/>
            <p:cNvSpPr>
              <a:spLocks/>
            </p:cNvSpPr>
            <p:nvPr/>
          </p:nvSpPr>
          <p:spPr bwMode="auto">
            <a:xfrm>
              <a:off x="2006" y="1439"/>
              <a:ext cx="39" cy="45"/>
            </a:xfrm>
            <a:custGeom>
              <a:avLst/>
              <a:gdLst>
                <a:gd name="T0" fmla="*/ 0 w 39"/>
                <a:gd name="T1" fmla="*/ 17 h 42"/>
                <a:gd name="T2" fmla="*/ 8 w 39"/>
                <a:gd name="T3" fmla="*/ 0 h 42"/>
                <a:gd name="T4" fmla="*/ 39 w 39"/>
                <a:gd name="T5" fmla="*/ 0 h 42"/>
                <a:gd name="T6" fmla="*/ 39 w 39"/>
                <a:gd name="T7" fmla="*/ 34 h 42"/>
                <a:gd name="T8" fmla="*/ 31 w 39"/>
                <a:gd name="T9" fmla="*/ 51 h 42"/>
                <a:gd name="T10" fmla="*/ 0 w 39"/>
                <a:gd name="T11" fmla="*/ 51 h 42"/>
                <a:gd name="T12" fmla="*/ 0 w 39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14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5" name="Freeform 355"/>
            <p:cNvSpPr>
              <a:spLocks/>
            </p:cNvSpPr>
            <p:nvPr/>
          </p:nvSpPr>
          <p:spPr bwMode="auto">
            <a:xfrm>
              <a:off x="1998" y="1454"/>
              <a:ext cx="39" cy="53"/>
            </a:xfrm>
            <a:custGeom>
              <a:avLst/>
              <a:gdLst>
                <a:gd name="T0" fmla="*/ 0 w 39"/>
                <a:gd name="T1" fmla="*/ 24 h 50"/>
                <a:gd name="T2" fmla="*/ 8 w 39"/>
                <a:gd name="T3" fmla="*/ 0 h 50"/>
                <a:gd name="T4" fmla="*/ 39 w 39"/>
                <a:gd name="T5" fmla="*/ 0 h 50"/>
                <a:gd name="T6" fmla="*/ 39 w 39"/>
                <a:gd name="T7" fmla="*/ 34 h 50"/>
                <a:gd name="T8" fmla="*/ 31 w 39"/>
                <a:gd name="T9" fmla="*/ 59 h 50"/>
                <a:gd name="T10" fmla="*/ 0 w 39"/>
                <a:gd name="T11" fmla="*/ 59 h 50"/>
                <a:gd name="T12" fmla="*/ 0 w 39"/>
                <a:gd name="T13" fmla="*/ 24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0"/>
                <a:gd name="T23" fmla="*/ 39 w 39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0">
                  <a:moveTo>
                    <a:pt x="0" y="21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6" name="Freeform 356"/>
            <p:cNvSpPr>
              <a:spLocks/>
            </p:cNvSpPr>
            <p:nvPr/>
          </p:nvSpPr>
          <p:spPr bwMode="auto">
            <a:xfrm>
              <a:off x="1990" y="1476"/>
              <a:ext cx="39" cy="46"/>
            </a:xfrm>
            <a:custGeom>
              <a:avLst/>
              <a:gdLst>
                <a:gd name="T0" fmla="*/ 0 w 39"/>
                <a:gd name="T1" fmla="*/ 17 h 43"/>
                <a:gd name="T2" fmla="*/ 8 w 39"/>
                <a:gd name="T3" fmla="*/ 0 h 43"/>
                <a:gd name="T4" fmla="*/ 39 w 39"/>
                <a:gd name="T5" fmla="*/ 0 h 43"/>
                <a:gd name="T6" fmla="*/ 39 w 39"/>
                <a:gd name="T7" fmla="*/ 35 h 43"/>
                <a:gd name="T8" fmla="*/ 32 w 39"/>
                <a:gd name="T9" fmla="*/ 52 h 43"/>
                <a:gd name="T10" fmla="*/ 0 w 39"/>
                <a:gd name="T11" fmla="*/ 52 h 43"/>
                <a:gd name="T12" fmla="*/ 0 w 39"/>
                <a:gd name="T13" fmla="*/ 17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3"/>
                <a:gd name="T23" fmla="*/ 39 w 39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3">
                  <a:moveTo>
                    <a:pt x="0" y="14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2" y="43"/>
                  </a:lnTo>
                  <a:lnTo>
                    <a:pt x="0" y="43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7" name="Freeform 357"/>
            <p:cNvSpPr>
              <a:spLocks/>
            </p:cNvSpPr>
            <p:nvPr/>
          </p:nvSpPr>
          <p:spPr bwMode="auto">
            <a:xfrm>
              <a:off x="1983" y="1491"/>
              <a:ext cx="39" cy="54"/>
            </a:xfrm>
            <a:custGeom>
              <a:avLst/>
              <a:gdLst>
                <a:gd name="T0" fmla="*/ 0 w 39"/>
                <a:gd name="T1" fmla="*/ 28 h 50"/>
                <a:gd name="T2" fmla="*/ 7 w 39"/>
                <a:gd name="T3" fmla="*/ 0 h 50"/>
                <a:gd name="T4" fmla="*/ 39 w 39"/>
                <a:gd name="T5" fmla="*/ 0 h 50"/>
                <a:gd name="T6" fmla="*/ 39 w 39"/>
                <a:gd name="T7" fmla="*/ 36 h 50"/>
                <a:gd name="T8" fmla="*/ 31 w 39"/>
                <a:gd name="T9" fmla="*/ 63 h 50"/>
                <a:gd name="T10" fmla="*/ 0 w 39"/>
                <a:gd name="T11" fmla="*/ 63 h 50"/>
                <a:gd name="T12" fmla="*/ 0 w 39"/>
                <a:gd name="T13" fmla="*/ 28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0"/>
                <a:gd name="T23" fmla="*/ 39 w 39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0">
                  <a:moveTo>
                    <a:pt x="0" y="22"/>
                  </a:moveTo>
                  <a:lnTo>
                    <a:pt x="7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2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98" name="Rectangle 358"/>
            <p:cNvSpPr>
              <a:spLocks noChangeArrowheads="1"/>
            </p:cNvSpPr>
            <p:nvPr/>
          </p:nvSpPr>
          <p:spPr bwMode="auto">
            <a:xfrm>
              <a:off x="1983" y="1515"/>
              <a:ext cx="31" cy="45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499" name="Rectangle 359"/>
            <p:cNvSpPr>
              <a:spLocks noChangeArrowheads="1"/>
            </p:cNvSpPr>
            <p:nvPr/>
          </p:nvSpPr>
          <p:spPr bwMode="auto">
            <a:xfrm>
              <a:off x="1983" y="1530"/>
              <a:ext cx="31" cy="38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00" name="Freeform 360"/>
            <p:cNvSpPr>
              <a:spLocks/>
            </p:cNvSpPr>
            <p:nvPr/>
          </p:nvSpPr>
          <p:spPr bwMode="auto">
            <a:xfrm>
              <a:off x="1983" y="1537"/>
              <a:ext cx="39" cy="61"/>
            </a:xfrm>
            <a:custGeom>
              <a:avLst/>
              <a:gdLst>
                <a:gd name="T0" fmla="*/ 0 w 39"/>
                <a:gd name="T1" fmla="*/ 0 h 56"/>
                <a:gd name="T2" fmla="*/ 31 w 39"/>
                <a:gd name="T3" fmla="*/ 0 h 56"/>
                <a:gd name="T4" fmla="*/ 39 w 39"/>
                <a:gd name="T5" fmla="*/ 37 h 56"/>
                <a:gd name="T6" fmla="*/ 39 w 39"/>
                <a:gd name="T7" fmla="*/ 72 h 56"/>
                <a:gd name="T8" fmla="*/ 7 w 39"/>
                <a:gd name="T9" fmla="*/ 72 h 56"/>
                <a:gd name="T10" fmla="*/ 0 w 39"/>
                <a:gd name="T11" fmla="*/ 37 h 56"/>
                <a:gd name="T12" fmla="*/ 0 w 39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6"/>
                <a:gd name="T23" fmla="*/ 39 w 39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6">
                  <a:moveTo>
                    <a:pt x="0" y="0"/>
                  </a:moveTo>
                  <a:lnTo>
                    <a:pt x="31" y="0"/>
                  </a:lnTo>
                  <a:lnTo>
                    <a:pt x="39" y="28"/>
                  </a:lnTo>
                  <a:lnTo>
                    <a:pt x="39" y="56"/>
                  </a:lnTo>
                  <a:lnTo>
                    <a:pt x="7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1" name="Rectangle 361"/>
            <p:cNvSpPr>
              <a:spLocks noChangeArrowheads="1"/>
            </p:cNvSpPr>
            <p:nvPr/>
          </p:nvSpPr>
          <p:spPr bwMode="auto">
            <a:xfrm>
              <a:off x="1990" y="1568"/>
              <a:ext cx="32" cy="37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02" name="Freeform 362"/>
            <p:cNvSpPr>
              <a:spLocks/>
            </p:cNvSpPr>
            <p:nvPr/>
          </p:nvSpPr>
          <p:spPr bwMode="auto">
            <a:xfrm>
              <a:off x="1990" y="1575"/>
              <a:ext cx="39" cy="45"/>
            </a:xfrm>
            <a:custGeom>
              <a:avLst/>
              <a:gdLst>
                <a:gd name="T0" fmla="*/ 0 w 39"/>
                <a:gd name="T1" fmla="*/ 0 h 42"/>
                <a:gd name="T2" fmla="*/ 32 w 39"/>
                <a:gd name="T3" fmla="*/ 0 h 42"/>
                <a:gd name="T4" fmla="*/ 39 w 39"/>
                <a:gd name="T5" fmla="*/ 17 h 42"/>
                <a:gd name="T6" fmla="*/ 39 w 39"/>
                <a:gd name="T7" fmla="*/ 51 h 42"/>
                <a:gd name="T8" fmla="*/ 8 w 39"/>
                <a:gd name="T9" fmla="*/ 51 h 42"/>
                <a:gd name="T10" fmla="*/ 0 w 39"/>
                <a:gd name="T11" fmla="*/ 34 h 42"/>
                <a:gd name="T12" fmla="*/ 0 w 39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0"/>
                  </a:moveTo>
                  <a:lnTo>
                    <a:pt x="32" y="0"/>
                  </a:lnTo>
                  <a:lnTo>
                    <a:pt x="39" y="14"/>
                  </a:lnTo>
                  <a:lnTo>
                    <a:pt x="39" y="42"/>
                  </a:lnTo>
                  <a:lnTo>
                    <a:pt x="8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3" name="Freeform 363"/>
            <p:cNvSpPr>
              <a:spLocks/>
            </p:cNvSpPr>
            <p:nvPr/>
          </p:nvSpPr>
          <p:spPr bwMode="auto">
            <a:xfrm>
              <a:off x="1998" y="1590"/>
              <a:ext cx="39" cy="45"/>
            </a:xfrm>
            <a:custGeom>
              <a:avLst/>
              <a:gdLst>
                <a:gd name="T0" fmla="*/ 0 w 39"/>
                <a:gd name="T1" fmla="*/ 0 h 42"/>
                <a:gd name="T2" fmla="*/ 31 w 39"/>
                <a:gd name="T3" fmla="*/ 0 h 42"/>
                <a:gd name="T4" fmla="*/ 39 w 39"/>
                <a:gd name="T5" fmla="*/ 17 h 42"/>
                <a:gd name="T6" fmla="*/ 39 w 39"/>
                <a:gd name="T7" fmla="*/ 51 h 42"/>
                <a:gd name="T8" fmla="*/ 8 w 39"/>
                <a:gd name="T9" fmla="*/ 51 h 42"/>
                <a:gd name="T10" fmla="*/ 0 w 39"/>
                <a:gd name="T11" fmla="*/ 34 h 42"/>
                <a:gd name="T12" fmla="*/ 0 w 39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0"/>
                  </a:moveTo>
                  <a:lnTo>
                    <a:pt x="31" y="0"/>
                  </a:lnTo>
                  <a:lnTo>
                    <a:pt x="39" y="14"/>
                  </a:lnTo>
                  <a:lnTo>
                    <a:pt x="39" y="42"/>
                  </a:lnTo>
                  <a:lnTo>
                    <a:pt x="8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4" name="Freeform 364"/>
            <p:cNvSpPr>
              <a:spLocks/>
            </p:cNvSpPr>
            <p:nvPr/>
          </p:nvSpPr>
          <p:spPr bwMode="auto">
            <a:xfrm>
              <a:off x="2006" y="1605"/>
              <a:ext cx="47" cy="53"/>
            </a:xfrm>
            <a:custGeom>
              <a:avLst/>
              <a:gdLst>
                <a:gd name="T0" fmla="*/ 0 w 47"/>
                <a:gd name="T1" fmla="*/ 0 h 49"/>
                <a:gd name="T2" fmla="*/ 31 w 47"/>
                <a:gd name="T3" fmla="*/ 0 h 49"/>
                <a:gd name="T4" fmla="*/ 47 w 47"/>
                <a:gd name="T5" fmla="*/ 27 h 49"/>
                <a:gd name="T6" fmla="*/ 47 w 47"/>
                <a:gd name="T7" fmla="*/ 62 h 49"/>
                <a:gd name="T8" fmla="*/ 16 w 47"/>
                <a:gd name="T9" fmla="*/ 62 h 49"/>
                <a:gd name="T10" fmla="*/ 0 w 47"/>
                <a:gd name="T11" fmla="*/ 35 h 49"/>
                <a:gd name="T12" fmla="*/ 0 w 47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9"/>
                <a:gd name="T23" fmla="*/ 47 w 47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9">
                  <a:moveTo>
                    <a:pt x="0" y="0"/>
                  </a:moveTo>
                  <a:lnTo>
                    <a:pt x="31" y="0"/>
                  </a:lnTo>
                  <a:lnTo>
                    <a:pt x="47" y="21"/>
                  </a:lnTo>
                  <a:lnTo>
                    <a:pt x="47" y="49"/>
                  </a:lnTo>
                  <a:lnTo>
                    <a:pt x="16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5" name="Freeform 365"/>
            <p:cNvSpPr>
              <a:spLocks/>
            </p:cNvSpPr>
            <p:nvPr/>
          </p:nvSpPr>
          <p:spPr bwMode="auto">
            <a:xfrm>
              <a:off x="2022" y="1628"/>
              <a:ext cx="39" cy="37"/>
            </a:xfrm>
            <a:custGeom>
              <a:avLst/>
              <a:gdLst>
                <a:gd name="T0" fmla="*/ 0 w 39"/>
                <a:gd name="T1" fmla="*/ 0 h 35"/>
                <a:gd name="T2" fmla="*/ 31 w 39"/>
                <a:gd name="T3" fmla="*/ 0 h 35"/>
                <a:gd name="T4" fmla="*/ 39 w 39"/>
                <a:gd name="T5" fmla="*/ 7 h 35"/>
                <a:gd name="T6" fmla="*/ 39 w 39"/>
                <a:gd name="T7" fmla="*/ 41 h 35"/>
                <a:gd name="T8" fmla="*/ 7 w 39"/>
                <a:gd name="T9" fmla="*/ 41 h 35"/>
                <a:gd name="T10" fmla="*/ 0 w 39"/>
                <a:gd name="T11" fmla="*/ 34 h 35"/>
                <a:gd name="T12" fmla="*/ 0 w 39"/>
                <a:gd name="T13" fmla="*/ 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0"/>
                  </a:moveTo>
                  <a:lnTo>
                    <a:pt x="31" y="0"/>
                  </a:lnTo>
                  <a:lnTo>
                    <a:pt x="39" y="7"/>
                  </a:lnTo>
                  <a:lnTo>
                    <a:pt x="39" y="35"/>
                  </a:lnTo>
                  <a:lnTo>
                    <a:pt x="7" y="35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6" name="Freeform 366"/>
            <p:cNvSpPr>
              <a:spLocks/>
            </p:cNvSpPr>
            <p:nvPr/>
          </p:nvSpPr>
          <p:spPr bwMode="auto">
            <a:xfrm>
              <a:off x="2029" y="1635"/>
              <a:ext cx="47" cy="46"/>
            </a:xfrm>
            <a:custGeom>
              <a:avLst/>
              <a:gdLst>
                <a:gd name="T0" fmla="*/ 0 w 47"/>
                <a:gd name="T1" fmla="*/ 0 h 42"/>
                <a:gd name="T2" fmla="*/ 32 w 47"/>
                <a:gd name="T3" fmla="*/ 0 h 42"/>
                <a:gd name="T4" fmla="*/ 47 w 47"/>
                <a:gd name="T5" fmla="*/ 18 h 42"/>
                <a:gd name="T6" fmla="*/ 47 w 47"/>
                <a:gd name="T7" fmla="*/ 55 h 42"/>
                <a:gd name="T8" fmla="*/ 16 w 47"/>
                <a:gd name="T9" fmla="*/ 55 h 42"/>
                <a:gd name="T10" fmla="*/ 0 w 47"/>
                <a:gd name="T11" fmla="*/ 37 h 42"/>
                <a:gd name="T12" fmla="*/ 0 w 47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0"/>
                  </a:moveTo>
                  <a:lnTo>
                    <a:pt x="32" y="0"/>
                  </a:lnTo>
                  <a:lnTo>
                    <a:pt x="47" y="14"/>
                  </a:lnTo>
                  <a:lnTo>
                    <a:pt x="47" y="42"/>
                  </a:lnTo>
                  <a:lnTo>
                    <a:pt x="16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7" name="Freeform 367"/>
            <p:cNvSpPr>
              <a:spLocks/>
            </p:cNvSpPr>
            <p:nvPr/>
          </p:nvSpPr>
          <p:spPr bwMode="auto">
            <a:xfrm>
              <a:off x="2045" y="1650"/>
              <a:ext cx="47" cy="46"/>
            </a:xfrm>
            <a:custGeom>
              <a:avLst/>
              <a:gdLst>
                <a:gd name="T0" fmla="*/ 0 w 47"/>
                <a:gd name="T1" fmla="*/ 0 h 42"/>
                <a:gd name="T2" fmla="*/ 31 w 47"/>
                <a:gd name="T3" fmla="*/ 0 h 42"/>
                <a:gd name="T4" fmla="*/ 47 w 47"/>
                <a:gd name="T5" fmla="*/ 18 h 42"/>
                <a:gd name="T6" fmla="*/ 47 w 47"/>
                <a:gd name="T7" fmla="*/ 55 h 42"/>
                <a:gd name="T8" fmla="*/ 16 w 47"/>
                <a:gd name="T9" fmla="*/ 55 h 42"/>
                <a:gd name="T10" fmla="*/ 0 w 47"/>
                <a:gd name="T11" fmla="*/ 37 h 42"/>
                <a:gd name="T12" fmla="*/ 0 w 47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0"/>
                  </a:moveTo>
                  <a:lnTo>
                    <a:pt x="31" y="0"/>
                  </a:lnTo>
                  <a:lnTo>
                    <a:pt x="47" y="14"/>
                  </a:lnTo>
                  <a:lnTo>
                    <a:pt x="47" y="42"/>
                  </a:lnTo>
                  <a:lnTo>
                    <a:pt x="16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8" name="Freeform 368"/>
            <p:cNvSpPr>
              <a:spLocks/>
            </p:cNvSpPr>
            <p:nvPr/>
          </p:nvSpPr>
          <p:spPr bwMode="auto">
            <a:xfrm>
              <a:off x="2061" y="1665"/>
              <a:ext cx="46" cy="46"/>
            </a:xfrm>
            <a:custGeom>
              <a:avLst/>
              <a:gdLst>
                <a:gd name="T0" fmla="*/ 0 w 46"/>
                <a:gd name="T1" fmla="*/ 0 h 42"/>
                <a:gd name="T2" fmla="*/ 31 w 46"/>
                <a:gd name="T3" fmla="*/ 0 h 42"/>
                <a:gd name="T4" fmla="*/ 46 w 46"/>
                <a:gd name="T5" fmla="*/ 18 h 42"/>
                <a:gd name="T6" fmla="*/ 46 w 46"/>
                <a:gd name="T7" fmla="*/ 55 h 42"/>
                <a:gd name="T8" fmla="*/ 15 w 46"/>
                <a:gd name="T9" fmla="*/ 55 h 42"/>
                <a:gd name="T10" fmla="*/ 0 w 46"/>
                <a:gd name="T11" fmla="*/ 37 h 42"/>
                <a:gd name="T12" fmla="*/ 0 w 46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2"/>
                <a:gd name="T23" fmla="*/ 46 w 46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2">
                  <a:moveTo>
                    <a:pt x="0" y="0"/>
                  </a:moveTo>
                  <a:lnTo>
                    <a:pt x="31" y="0"/>
                  </a:lnTo>
                  <a:lnTo>
                    <a:pt x="46" y="14"/>
                  </a:lnTo>
                  <a:lnTo>
                    <a:pt x="46" y="42"/>
                  </a:lnTo>
                  <a:lnTo>
                    <a:pt x="15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09" name="Freeform 369"/>
            <p:cNvSpPr>
              <a:spLocks/>
            </p:cNvSpPr>
            <p:nvPr/>
          </p:nvSpPr>
          <p:spPr bwMode="auto">
            <a:xfrm>
              <a:off x="2076" y="1681"/>
              <a:ext cx="47" cy="38"/>
            </a:xfrm>
            <a:custGeom>
              <a:avLst/>
              <a:gdLst>
                <a:gd name="T0" fmla="*/ 0 w 47"/>
                <a:gd name="T1" fmla="*/ 0 h 36"/>
                <a:gd name="T2" fmla="*/ 31 w 47"/>
                <a:gd name="T3" fmla="*/ 0 h 36"/>
                <a:gd name="T4" fmla="*/ 47 w 47"/>
                <a:gd name="T5" fmla="*/ 7 h 36"/>
                <a:gd name="T6" fmla="*/ 47 w 47"/>
                <a:gd name="T7" fmla="*/ 42 h 36"/>
                <a:gd name="T8" fmla="*/ 16 w 47"/>
                <a:gd name="T9" fmla="*/ 42 h 36"/>
                <a:gd name="T10" fmla="*/ 0 w 47"/>
                <a:gd name="T11" fmla="*/ 34 h 36"/>
                <a:gd name="T12" fmla="*/ 0 w 47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36"/>
                <a:gd name="T23" fmla="*/ 47 w 47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36">
                  <a:moveTo>
                    <a:pt x="0" y="0"/>
                  </a:moveTo>
                  <a:lnTo>
                    <a:pt x="31" y="0"/>
                  </a:lnTo>
                  <a:lnTo>
                    <a:pt x="47" y="7"/>
                  </a:lnTo>
                  <a:lnTo>
                    <a:pt x="47" y="36"/>
                  </a:lnTo>
                  <a:lnTo>
                    <a:pt x="16" y="3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0" name="Freeform 370"/>
            <p:cNvSpPr>
              <a:spLocks/>
            </p:cNvSpPr>
            <p:nvPr/>
          </p:nvSpPr>
          <p:spPr bwMode="auto">
            <a:xfrm>
              <a:off x="2092" y="1688"/>
              <a:ext cx="55" cy="46"/>
            </a:xfrm>
            <a:custGeom>
              <a:avLst/>
              <a:gdLst>
                <a:gd name="T0" fmla="*/ 0 w 55"/>
                <a:gd name="T1" fmla="*/ 0 h 43"/>
                <a:gd name="T2" fmla="*/ 31 w 55"/>
                <a:gd name="T3" fmla="*/ 0 h 43"/>
                <a:gd name="T4" fmla="*/ 55 w 55"/>
                <a:gd name="T5" fmla="*/ 17 h 43"/>
                <a:gd name="T6" fmla="*/ 55 w 55"/>
                <a:gd name="T7" fmla="*/ 52 h 43"/>
                <a:gd name="T8" fmla="*/ 23 w 55"/>
                <a:gd name="T9" fmla="*/ 52 h 43"/>
                <a:gd name="T10" fmla="*/ 0 w 55"/>
                <a:gd name="T11" fmla="*/ 35 h 43"/>
                <a:gd name="T12" fmla="*/ 0 w 55"/>
                <a:gd name="T13" fmla="*/ 0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3"/>
                <a:gd name="T23" fmla="*/ 55 w 55"/>
                <a:gd name="T24" fmla="*/ 43 h 4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3">
                  <a:moveTo>
                    <a:pt x="0" y="0"/>
                  </a:moveTo>
                  <a:lnTo>
                    <a:pt x="31" y="0"/>
                  </a:lnTo>
                  <a:lnTo>
                    <a:pt x="55" y="14"/>
                  </a:lnTo>
                  <a:lnTo>
                    <a:pt x="55" y="43"/>
                  </a:lnTo>
                  <a:lnTo>
                    <a:pt x="23" y="43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1" name="Freeform 371"/>
            <p:cNvSpPr>
              <a:spLocks/>
            </p:cNvSpPr>
            <p:nvPr/>
          </p:nvSpPr>
          <p:spPr bwMode="auto">
            <a:xfrm>
              <a:off x="2115" y="1703"/>
              <a:ext cx="71" cy="61"/>
            </a:xfrm>
            <a:custGeom>
              <a:avLst/>
              <a:gdLst>
                <a:gd name="T0" fmla="*/ 0 w 71"/>
                <a:gd name="T1" fmla="*/ 0 h 57"/>
                <a:gd name="T2" fmla="*/ 32 w 71"/>
                <a:gd name="T3" fmla="*/ 0 h 57"/>
                <a:gd name="T4" fmla="*/ 71 w 71"/>
                <a:gd name="T5" fmla="*/ 35 h 57"/>
                <a:gd name="T6" fmla="*/ 71 w 71"/>
                <a:gd name="T7" fmla="*/ 70 h 57"/>
                <a:gd name="T8" fmla="*/ 39 w 71"/>
                <a:gd name="T9" fmla="*/ 70 h 57"/>
                <a:gd name="T10" fmla="*/ 0 w 71"/>
                <a:gd name="T11" fmla="*/ 35 h 57"/>
                <a:gd name="T12" fmla="*/ 0 w 71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1"/>
                <a:gd name="T22" fmla="*/ 0 h 57"/>
                <a:gd name="T23" fmla="*/ 71 w 71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1" h="57">
                  <a:moveTo>
                    <a:pt x="0" y="0"/>
                  </a:moveTo>
                  <a:lnTo>
                    <a:pt x="32" y="0"/>
                  </a:lnTo>
                  <a:lnTo>
                    <a:pt x="71" y="29"/>
                  </a:lnTo>
                  <a:lnTo>
                    <a:pt x="71" y="57"/>
                  </a:lnTo>
                  <a:lnTo>
                    <a:pt x="39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2" name="Freeform 372"/>
            <p:cNvSpPr>
              <a:spLocks/>
            </p:cNvSpPr>
            <p:nvPr/>
          </p:nvSpPr>
          <p:spPr bwMode="auto">
            <a:xfrm>
              <a:off x="2154" y="1734"/>
              <a:ext cx="63" cy="61"/>
            </a:xfrm>
            <a:custGeom>
              <a:avLst/>
              <a:gdLst>
                <a:gd name="T0" fmla="*/ 0 w 63"/>
                <a:gd name="T1" fmla="*/ 0 h 56"/>
                <a:gd name="T2" fmla="*/ 32 w 63"/>
                <a:gd name="T3" fmla="*/ 0 h 56"/>
                <a:gd name="T4" fmla="*/ 63 w 63"/>
                <a:gd name="T5" fmla="*/ 37 h 56"/>
                <a:gd name="T6" fmla="*/ 63 w 63"/>
                <a:gd name="T7" fmla="*/ 72 h 56"/>
                <a:gd name="T8" fmla="*/ 32 w 63"/>
                <a:gd name="T9" fmla="*/ 72 h 56"/>
                <a:gd name="T10" fmla="*/ 0 w 63"/>
                <a:gd name="T11" fmla="*/ 37 h 56"/>
                <a:gd name="T12" fmla="*/ 0 w 63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56"/>
                <a:gd name="T23" fmla="*/ 63 w 63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56">
                  <a:moveTo>
                    <a:pt x="0" y="0"/>
                  </a:moveTo>
                  <a:lnTo>
                    <a:pt x="32" y="0"/>
                  </a:lnTo>
                  <a:lnTo>
                    <a:pt x="63" y="28"/>
                  </a:lnTo>
                  <a:lnTo>
                    <a:pt x="63" y="56"/>
                  </a:lnTo>
                  <a:lnTo>
                    <a:pt x="32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3" name="Freeform 373"/>
            <p:cNvSpPr>
              <a:spLocks/>
            </p:cNvSpPr>
            <p:nvPr/>
          </p:nvSpPr>
          <p:spPr bwMode="auto">
            <a:xfrm>
              <a:off x="2186" y="1764"/>
              <a:ext cx="46" cy="53"/>
            </a:xfrm>
            <a:custGeom>
              <a:avLst/>
              <a:gdLst>
                <a:gd name="T0" fmla="*/ 0 w 46"/>
                <a:gd name="T1" fmla="*/ 0 h 49"/>
                <a:gd name="T2" fmla="*/ 31 w 46"/>
                <a:gd name="T3" fmla="*/ 0 h 49"/>
                <a:gd name="T4" fmla="*/ 46 w 46"/>
                <a:gd name="T5" fmla="*/ 27 h 49"/>
                <a:gd name="T6" fmla="*/ 46 w 46"/>
                <a:gd name="T7" fmla="*/ 62 h 49"/>
                <a:gd name="T8" fmla="*/ 15 w 46"/>
                <a:gd name="T9" fmla="*/ 62 h 49"/>
                <a:gd name="T10" fmla="*/ 0 w 46"/>
                <a:gd name="T11" fmla="*/ 35 h 49"/>
                <a:gd name="T12" fmla="*/ 0 w 46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9"/>
                <a:gd name="T23" fmla="*/ 46 w 46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9">
                  <a:moveTo>
                    <a:pt x="0" y="0"/>
                  </a:moveTo>
                  <a:lnTo>
                    <a:pt x="31" y="0"/>
                  </a:lnTo>
                  <a:lnTo>
                    <a:pt x="46" y="21"/>
                  </a:lnTo>
                  <a:lnTo>
                    <a:pt x="46" y="49"/>
                  </a:lnTo>
                  <a:lnTo>
                    <a:pt x="15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4" name="Freeform 374"/>
            <p:cNvSpPr>
              <a:spLocks/>
            </p:cNvSpPr>
            <p:nvPr/>
          </p:nvSpPr>
          <p:spPr bwMode="auto">
            <a:xfrm>
              <a:off x="2201" y="1787"/>
              <a:ext cx="55" cy="68"/>
            </a:xfrm>
            <a:custGeom>
              <a:avLst/>
              <a:gdLst>
                <a:gd name="T0" fmla="*/ 0 w 55"/>
                <a:gd name="T1" fmla="*/ 0 h 63"/>
                <a:gd name="T2" fmla="*/ 31 w 55"/>
                <a:gd name="T3" fmla="*/ 0 h 63"/>
                <a:gd name="T4" fmla="*/ 55 w 55"/>
                <a:gd name="T5" fmla="*/ 44 h 63"/>
                <a:gd name="T6" fmla="*/ 55 w 55"/>
                <a:gd name="T7" fmla="*/ 79 h 63"/>
                <a:gd name="T8" fmla="*/ 24 w 55"/>
                <a:gd name="T9" fmla="*/ 79 h 63"/>
                <a:gd name="T10" fmla="*/ 0 w 55"/>
                <a:gd name="T11" fmla="*/ 35 h 63"/>
                <a:gd name="T12" fmla="*/ 0 w 55"/>
                <a:gd name="T13" fmla="*/ 0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63"/>
                <a:gd name="T23" fmla="*/ 55 w 55"/>
                <a:gd name="T24" fmla="*/ 63 h 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63">
                  <a:moveTo>
                    <a:pt x="0" y="0"/>
                  </a:moveTo>
                  <a:lnTo>
                    <a:pt x="31" y="0"/>
                  </a:lnTo>
                  <a:lnTo>
                    <a:pt x="55" y="35"/>
                  </a:lnTo>
                  <a:lnTo>
                    <a:pt x="55" y="63"/>
                  </a:lnTo>
                  <a:lnTo>
                    <a:pt x="24" y="63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5" name="Freeform 375"/>
            <p:cNvSpPr>
              <a:spLocks/>
            </p:cNvSpPr>
            <p:nvPr/>
          </p:nvSpPr>
          <p:spPr bwMode="auto">
            <a:xfrm>
              <a:off x="2225" y="1825"/>
              <a:ext cx="39" cy="60"/>
            </a:xfrm>
            <a:custGeom>
              <a:avLst/>
              <a:gdLst>
                <a:gd name="T0" fmla="*/ 0 w 39"/>
                <a:gd name="T1" fmla="*/ 0 h 56"/>
                <a:gd name="T2" fmla="*/ 31 w 39"/>
                <a:gd name="T3" fmla="*/ 0 h 56"/>
                <a:gd name="T4" fmla="*/ 39 w 39"/>
                <a:gd name="T5" fmla="*/ 34 h 56"/>
                <a:gd name="T6" fmla="*/ 39 w 39"/>
                <a:gd name="T7" fmla="*/ 69 h 56"/>
                <a:gd name="T8" fmla="*/ 7 w 39"/>
                <a:gd name="T9" fmla="*/ 69 h 56"/>
                <a:gd name="T10" fmla="*/ 0 w 39"/>
                <a:gd name="T11" fmla="*/ 34 h 56"/>
                <a:gd name="T12" fmla="*/ 0 w 39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6"/>
                <a:gd name="T23" fmla="*/ 39 w 39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6">
                  <a:moveTo>
                    <a:pt x="0" y="0"/>
                  </a:moveTo>
                  <a:lnTo>
                    <a:pt x="31" y="0"/>
                  </a:lnTo>
                  <a:lnTo>
                    <a:pt x="39" y="28"/>
                  </a:lnTo>
                  <a:lnTo>
                    <a:pt x="39" y="56"/>
                  </a:lnTo>
                  <a:lnTo>
                    <a:pt x="7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6" name="Freeform 376"/>
            <p:cNvSpPr>
              <a:spLocks/>
            </p:cNvSpPr>
            <p:nvPr/>
          </p:nvSpPr>
          <p:spPr bwMode="auto">
            <a:xfrm>
              <a:off x="2232" y="1855"/>
              <a:ext cx="39" cy="60"/>
            </a:xfrm>
            <a:custGeom>
              <a:avLst/>
              <a:gdLst>
                <a:gd name="T0" fmla="*/ 0 w 39"/>
                <a:gd name="T1" fmla="*/ 0 h 56"/>
                <a:gd name="T2" fmla="*/ 32 w 39"/>
                <a:gd name="T3" fmla="*/ 0 h 56"/>
                <a:gd name="T4" fmla="*/ 39 w 39"/>
                <a:gd name="T5" fmla="*/ 34 h 56"/>
                <a:gd name="T6" fmla="*/ 39 w 39"/>
                <a:gd name="T7" fmla="*/ 69 h 56"/>
                <a:gd name="T8" fmla="*/ 8 w 39"/>
                <a:gd name="T9" fmla="*/ 69 h 56"/>
                <a:gd name="T10" fmla="*/ 0 w 39"/>
                <a:gd name="T11" fmla="*/ 34 h 56"/>
                <a:gd name="T12" fmla="*/ 0 w 39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6"/>
                <a:gd name="T23" fmla="*/ 39 w 39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6">
                  <a:moveTo>
                    <a:pt x="0" y="0"/>
                  </a:moveTo>
                  <a:lnTo>
                    <a:pt x="32" y="0"/>
                  </a:lnTo>
                  <a:lnTo>
                    <a:pt x="39" y="28"/>
                  </a:lnTo>
                  <a:lnTo>
                    <a:pt x="39" y="56"/>
                  </a:lnTo>
                  <a:lnTo>
                    <a:pt x="8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7" name="Freeform 377"/>
            <p:cNvSpPr>
              <a:spLocks/>
            </p:cNvSpPr>
            <p:nvPr/>
          </p:nvSpPr>
          <p:spPr bwMode="auto">
            <a:xfrm>
              <a:off x="2232" y="1885"/>
              <a:ext cx="39" cy="61"/>
            </a:xfrm>
            <a:custGeom>
              <a:avLst/>
              <a:gdLst>
                <a:gd name="T0" fmla="*/ 0 w 39"/>
                <a:gd name="T1" fmla="*/ 34 h 57"/>
                <a:gd name="T2" fmla="*/ 8 w 39"/>
                <a:gd name="T3" fmla="*/ 0 h 57"/>
                <a:gd name="T4" fmla="*/ 39 w 39"/>
                <a:gd name="T5" fmla="*/ 0 h 57"/>
                <a:gd name="T6" fmla="*/ 39 w 39"/>
                <a:gd name="T7" fmla="*/ 34 h 57"/>
                <a:gd name="T8" fmla="*/ 32 w 39"/>
                <a:gd name="T9" fmla="*/ 70 h 57"/>
                <a:gd name="T10" fmla="*/ 0 w 39"/>
                <a:gd name="T11" fmla="*/ 70 h 57"/>
                <a:gd name="T12" fmla="*/ 0 w 39"/>
                <a:gd name="T13" fmla="*/ 34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7"/>
                <a:gd name="T23" fmla="*/ 39 w 39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7">
                  <a:moveTo>
                    <a:pt x="0" y="28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2" y="57"/>
                  </a:lnTo>
                  <a:lnTo>
                    <a:pt x="0" y="57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8" name="Freeform 378"/>
            <p:cNvSpPr>
              <a:spLocks/>
            </p:cNvSpPr>
            <p:nvPr/>
          </p:nvSpPr>
          <p:spPr bwMode="auto">
            <a:xfrm>
              <a:off x="2225" y="1915"/>
              <a:ext cx="39" cy="61"/>
            </a:xfrm>
            <a:custGeom>
              <a:avLst/>
              <a:gdLst>
                <a:gd name="T0" fmla="*/ 0 w 39"/>
                <a:gd name="T1" fmla="*/ 35 h 57"/>
                <a:gd name="T2" fmla="*/ 7 w 39"/>
                <a:gd name="T3" fmla="*/ 0 h 57"/>
                <a:gd name="T4" fmla="*/ 39 w 39"/>
                <a:gd name="T5" fmla="*/ 0 h 57"/>
                <a:gd name="T6" fmla="*/ 39 w 39"/>
                <a:gd name="T7" fmla="*/ 35 h 57"/>
                <a:gd name="T8" fmla="*/ 31 w 39"/>
                <a:gd name="T9" fmla="*/ 70 h 57"/>
                <a:gd name="T10" fmla="*/ 0 w 39"/>
                <a:gd name="T11" fmla="*/ 70 h 57"/>
                <a:gd name="T12" fmla="*/ 0 w 39"/>
                <a:gd name="T13" fmla="*/ 35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7"/>
                <a:gd name="T23" fmla="*/ 39 w 39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7">
                  <a:moveTo>
                    <a:pt x="0" y="29"/>
                  </a:moveTo>
                  <a:lnTo>
                    <a:pt x="7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1" y="57"/>
                  </a:lnTo>
                  <a:lnTo>
                    <a:pt x="0" y="57"/>
                  </a:lnTo>
                  <a:lnTo>
                    <a:pt x="0" y="29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19" name="Freeform 379"/>
            <p:cNvSpPr>
              <a:spLocks/>
            </p:cNvSpPr>
            <p:nvPr/>
          </p:nvSpPr>
          <p:spPr bwMode="auto">
            <a:xfrm>
              <a:off x="2209" y="1946"/>
              <a:ext cx="47" cy="60"/>
            </a:xfrm>
            <a:custGeom>
              <a:avLst/>
              <a:gdLst>
                <a:gd name="T0" fmla="*/ 0 w 47"/>
                <a:gd name="T1" fmla="*/ 34 h 56"/>
                <a:gd name="T2" fmla="*/ 16 w 47"/>
                <a:gd name="T3" fmla="*/ 0 h 56"/>
                <a:gd name="T4" fmla="*/ 47 w 47"/>
                <a:gd name="T5" fmla="*/ 0 h 56"/>
                <a:gd name="T6" fmla="*/ 47 w 47"/>
                <a:gd name="T7" fmla="*/ 34 h 56"/>
                <a:gd name="T8" fmla="*/ 31 w 47"/>
                <a:gd name="T9" fmla="*/ 69 h 56"/>
                <a:gd name="T10" fmla="*/ 0 w 47"/>
                <a:gd name="T11" fmla="*/ 69 h 56"/>
                <a:gd name="T12" fmla="*/ 0 w 47"/>
                <a:gd name="T13" fmla="*/ 3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56"/>
                <a:gd name="T23" fmla="*/ 47 w 47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56">
                  <a:moveTo>
                    <a:pt x="0" y="28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56"/>
                  </a:lnTo>
                  <a:lnTo>
                    <a:pt x="0" y="56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0" name="Freeform 380"/>
            <p:cNvSpPr>
              <a:spLocks/>
            </p:cNvSpPr>
            <p:nvPr/>
          </p:nvSpPr>
          <p:spPr bwMode="auto">
            <a:xfrm>
              <a:off x="2193" y="1976"/>
              <a:ext cx="47" cy="53"/>
            </a:xfrm>
            <a:custGeom>
              <a:avLst/>
              <a:gdLst>
                <a:gd name="T0" fmla="*/ 0 w 47"/>
                <a:gd name="T1" fmla="*/ 27 h 49"/>
                <a:gd name="T2" fmla="*/ 16 w 47"/>
                <a:gd name="T3" fmla="*/ 0 h 49"/>
                <a:gd name="T4" fmla="*/ 47 w 47"/>
                <a:gd name="T5" fmla="*/ 0 h 49"/>
                <a:gd name="T6" fmla="*/ 47 w 47"/>
                <a:gd name="T7" fmla="*/ 35 h 49"/>
                <a:gd name="T8" fmla="*/ 32 w 47"/>
                <a:gd name="T9" fmla="*/ 62 h 49"/>
                <a:gd name="T10" fmla="*/ 0 w 47"/>
                <a:gd name="T11" fmla="*/ 62 h 49"/>
                <a:gd name="T12" fmla="*/ 0 w 47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9"/>
                <a:gd name="T23" fmla="*/ 47 w 47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9">
                  <a:moveTo>
                    <a:pt x="0" y="21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2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1" name="Freeform 381"/>
            <p:cNvSpPr>
              <a:spLocks/>
            </p:cNvSpPr>
            <p:nvPr/>
          </p:nvSpPr>
          <p:spPr bwMode="auto">
            <a:xfrm>
              <a:off x="2162" y="1999"/>
              <a:ext cx="63" cy="75"/>
            </a:xfrm>
            <a:custGeom>
              <a:avLst/>
              <a:gdLst>
                <a:gd name="T0" fmla="*/ 0 w 63"/>
                <a:gd name="T1" fmla="*/ 51 h 70"/>
                <a:gd name="T2" fmla="*/ 31 w 63"/>
                <a:gd name="T3" fmla="*/ 0 h 70"/>
                <a:gd name="T4" fmla="*/ 63 w 63"/>
                <a:gd name="T5" fmla="*/ 0 h 70"/>
                <a:gd name="T6" fmla="*/ 63 w 63"/>
                <a:gd name="T7" fmla="*/ 34 h 70"/>
                <a:gd name="T8" fmla="*/ 31 w 63"/>
                <a:gd name="T9" fmla="*/ 86 h 70"/>
                <a:gd name="T10" fmla="*/ 0 w 63"/>
                <a:gd name="T11" fmla="*/ 86 h 70"/>
                <a:gd name="T12" fmla="*/ 0 w 63"/>
                <a:gd name="T13" fmla="*/ 51 h 7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70"/>
                <a:gd name="T23" fmla="*/ 63 w 63"/>
                <a:gd name="T24" fmla="*/ 70 h 7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70">
                  <a:moveTo>
                    <a:pt x="0" y="42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63" y="28"/>
                  </a:lnTo>
                  <a:lnTo>
                    <a:pt x="31" y="70"/>
                  </a:lnTo>
                  <a:lnTo>
                    <a:pt x="0" y="70"/>
                  </a:lnTo>
                  <a:lnTo>
                    <a:pt x="0" y="42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2" name="Freeform 382"/>
            <p:cNvSpPr>
              <a:spLocks/>
            </p:cNvSpPr>
            <p:nvPr/>
          </p:nvSpPr>
          <p:spPr bwMode="auto">
            <a:xfrm>
              <a:off x="2123" y="2044"/>
              <a:ext cx="70" cy="60"/>
            </a:xfrm>
            <a:custGeom>
              <a:avLst/>
              <a:gdLst>
                <a:gd name="T0" fmla="*/ 0 w 70"/>
                <a:gd name="T1" fmla="*/ 34 h 56"/>
                <a:gd name="T2" fmla="*/ 39 w 70"/>
                <a:gd name="T3" fmla="*/ 0 h 56"/>
                <a:gd name="T4" fmla="*/ 70 w 70"/>
                <a:gd name="T5" fmla="*/ 0 h 56"/>
                <a:gd name="T6" fmla="*/ 70 w 70"/>
                <a:gd name="T7" fmla="*/ 34 h 56"/>
                <a:gd name="T8" fmla="*/ 31 w 70"/>
                <a:gd name="T9" fmla="*/ 69 h 56"/>
                <a:gd name="T10" fmla="*/ 0 w 70"/>
                <a:gd name="T11" fmla="*/ 69 h 56"/>
                <a:gd name="T12" fmla="*/ 0 w 70"/>
                <a:gd name="T13" fmla="*/ 3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6"/>
                <a:gd name="T23" fmla="*/ 70 w 70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6">
                  <a:moveTo>
                    <a:pt x="0" y="28"/>
                  </a:moveTo>
                  <a:lnTo>
                    <a:pt x="39" y="0"/>
                  </a:lnTo>
                  <a:lnTo>
                    <a:pt x="70" y="0"/>
                  </a:lnTo>
                  <a:lnTo>
                    <a:pt x="70" y="28"/>
                  </a:lnTo>
                  <a:lnTo>
                    <a:pt x="31" y="56"/>
                  </a:lnTo>
                  <a:lnTo>
                    <a:pt x="0" y="56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3" name="Freeform 383"/>
            <p:cNvSpPr>
              <a:spLocks/>
            </p:cNvSpPr>
            <p:nvPr/>
          </p:nvSpPr>
          <p:spPr bwMode="auto">
            <a:xfrm>
              <a:off x="2084" y="2074"/>
              <a:ext cx="70" cy="60"/>
            </a:xfrm>
            <a:custGeom>
              <a:avLst/>
              <a:gdLst>
                <a:gd name="T0" fmla="*/ 0 w 70"/>
                <a:gd name="T1" fmla="*/ 34 h 56"/>
                <a:gd name="T2" fmla="*/ 39 w 70"/>
                <a:gd name="T3" fmla="*/ 0 h 56"/>
                <a:gd name="T4" fmla="*/ 70 w 70"/>
                <a:gd name="T5" fmla="*/ 0 h 56"/>
                <a:gd name="T6" fmla="*/ 70 w 70"/>
                <a:gd name="T7" fmla="*/ 34 h 56"/>
                <a:gd name="T8" fmla="*/ 31 w 70"/>
                <a:gd name="T9" fmla="*/ 69 h 56"/>
                <a:gd name="T10" fmla="*/ 0 w 70"/>
                <a:gd name="T11" fmla="*/ 69 h 56"/>
                <a:gd name="T12" fmla="*/ 0 w 70"/>
                <a:gd name="T13" fmla="*/ 34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6"/>
                <a:gd name="T23" fmla="*/ 70 w 70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6">
                  <a:moveTo>
                    <a:pt x="0" y="28"/>
                  </a:moveTo>
                  <a:lnTo>
                    <a:pt x="39" y="0"/>
                  </a:lnTo>
                  <a:lnTo>
                    <a:pt x="70" y="0"/>
                  </a:lnTo>
                  <a:lnTo>
                    <a:pt x="70" y="28"/>
                  </a:lnTo>
                  <a:lnTo>
                    <a:pt x="31" y="56"/>
                  </a:lnTo>
                  <a:lnTo>
                    <a:pt x="0" y="56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4" name="Freeform 384"/>
            <p:cNvSpPr>
              <a:spLocks/>
            </p:cNvSpPr>
            <p:nvPr/>
          </p:nvSpPr>
          <p:spPr bwMode="auto">
            <a:xfrm>
              <a:off x="2045" y="2104"/>
              <a:ext cx="70" cy="62"/>
            </a:xfrm>
            <a:custGeom>
              <a:avLst/>
              <a:gdLst>
                <a:gd name="T0" fmla="*/ 0 w 70"/>
                <a:gd name="T1" fmla="*/ 36 h 57"/>
                <a:gd name="T2" fmla="*/ 39 w 70"/>
                <a:gd name="T3" fmla="*/ 0 h 57"/>
                <a:gd name="T4" fmla="*/ 70 w 70"/>
                <a:gd name="T5" fmla="*/ 0 h 57"/>
                <a:gd name="T6" fmla="*/ 70 w 70"/>
                <a:gd name="T7" fmla="*/ 36 h 57"/>
                <a:gd name="T8" fmla="*/ 31 w 70"/>
                <a:gd name="T9" fmla="*/ 73 h 57"/>
                <a:gd name="T10" fmla="*/ 0 w 70"/>
                <a:gd name="T11" fmla="*/ 73 h 57"/>
                <a:gd name="T12" fmla="*/ 0 w 70"/>
                <a:gd name="T13" fmla="*/ 36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7"/>
                <a:gd name="T23" fmla="*/ 70 w 70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7">
                  <a:moveTo>
                    <a:pt x="0" y="28"/>
                  </a:moveTo>
                  <a:lnTo>
                    <a:pt x="39" y="0"/>
                  </a:lnTo>
                  <a:lnTo>
                    <a:pt x="70" y="0"/>
                  </a:lnTo>
                  <a:lnTo>
                    <a:pt x="70" y="28"/>
                  </a:lnTo>
                  <a:lnTo>
                    <a:pt x="31" y="57"/>
                  </a:lnTo>
                  <a:lnTo>
                    <a:pt x="0" y="57"/>
                  </a:lnTo>
                  <a:lnTo>
                    <a:pt x="0" y="28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5" name="Freeform 385"/>
            <p:cNvSpPr>
              <a:spLocks/>
            </p:cNvSpPr>
            <p:nvPr/>
          </p:nvSpPr>
          <p:spPr bwMode="auto">
            <a:xfrm>
              <a:off x="1983" y="2134"/>
              <a:ext cx="93" cy="69"/>
            </a:xfrm>
            <a:custGeom>
              <a:avLst/>
              <a:gdLst>
                <a:gd name="T0" fmla="*/ 0 w 93"/>
                <a:gd name="T1" fmla="*/ 45 h 64"/>
                <a:gd name="T2" fmla="*/ 62 w 93"/>
                <a:gd name="T3" fmla="*/ 0 h 64"/>
                <a:gd name="T4" fmla="*/ 93 w 93"/>
                <a:gd name="T5" fmla="*/ 0 h 64"/>
                <a:gd name="T6" fmla="*/ 93 w 93"/>
                <a:gd name="T7" fmla="*/ 36 h 64"/>
                <a:gd name="T8" fmla="*/ 31 w 93"/>
                <a:gd name="T9" fmla="*/ 80 h 64"/>
                <a:gd name="T10" fmla="*/ 0 w 93"/>
                <a:gd name="T11" fmla="*/ 80 h 64"/>
                <a:gd name="T12" fmla="*/ 0 w 93"/>
                <a:gd name="T13" fmla="*/ 45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93"/>
                <a:gd name="T22" fmla="*/ 0 h 64"/>
                <a:gd name="T23" fmla="*/ 93 w 93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93" h="64">
                  <a:moveTo>
                    <a:pt x="0" y="36"/>
                  </a:moveTo>
                  <a:lnTo>
                    <a:pt x="62" y="0"/>
                  </a:lnTo>
                  <a:lnTo>
                    <a:pt x="93" y="0"/>
                  </a:lnTo>
                  <a:lnTo>
                    <a:pt x="93" y="29"/>
                  </a:lnTo>
                  <a:lnTo>
                    <a:pt x="31" y="64"/>
                  </a:lnTo>
                  <a:lnTo>
                    <a:pt x="0" y="64"/>
                  </a:lnTo>
                  <a:lnTo>
                    <a:pt x="0" y="36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6" name="Freeform 386"/>
            <p:cNvSpPr>
              <a:spLocks/>
            </p:cNvSpPr>
            <p:nvPr/>
          </p:nvSpPr>
          <p:spPr bwMode="auto">
            <a:xfrm>
              <a:off x="1959" y="2173"/>
              <a:ext cx="55" cy="45"/>
            </a:xfrm>
            <a:custGeom>
              <a:avLst/>
              <a:gdLst>
                <a:gd name="T0" fmla="*/ 0 w 55"/>
                <a:gd name="T1" fmla="*/ 17 h 42"/>
                <a:gd name="T2" fmla="*/ 24 w 55"/>
                <a:gd name="T3" fmla="*/ 0 h 42"/>
                <a:gd name="T4" fmla="*/ 55 w 55"/>
                <a:gd name="T5" fmla="*/ 0 h 42"/>
                <a:gd name="T6" fmla="*/ 55 w 55"/>
                <a:gd name="T7" fmla="*/ 34 h 42"/>
                <a:gd name="T8" fmla="*/ 31 w 55"/>
                <a:gd name="T9" fmla="*/ 51 h 42"/>
                <a:gd name="T10" fmla="*/ 0 w 55"/>
                <a:gd name="T11" fmla="*/ 51 h 42"/>
                <a:gd name="T12" fmla="*/ 0 w 55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2"/>
                <a:gd name="T23" fmla="*/ 55 w 55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2">
                  <a:moveTo>
                    <a:pt x="0" y="14"/>
                  </a:moveTo>
                  <a:lnTo>
                    <a:pt x="24" y="0"/>
                  </a:lnTo>
                  <a:lnTo>
                    <a:pt x="55" y="0"/>
                  </a:lnTo>
                  <a:lnTo>
                    <a:pt x="55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7" name="Freeform 387"/>
            <p:cNvSpPr>
              <a:spLocks/>
            </p:cNvSpPr>
            <p:nvPr/>
          </p:nvSpPr>
          <p:spPr bwMode="auto">
            <a:xfrm>
              <a:off x="1951" y="2188"/>
              <a:ext cx="39" cy="38"/>
            </a:xfrm>
            <a:custGeom>
              <a:avLst/>
              <a:gdLst>
                <a:gd name="T0" fmla="*/ 0 w 39"/>
                <a:gd name="T1" fmla="*/ 10 h 35"/>
                <a:gd name="T2" fmla="*/ 8 w 39"/>
                <a:gd name="T3" fmla="*/ 0 h 35"/>
                <a:gd name="T4" fmla="*/ 39 w 39"/>
                <a:gd name="T5" fmla="*/ 0 h 35"/>
                <a:gd name="T6" fmla="*/ 39 w 39"/>
                <a:gd name="T7" fmla="*/ 36 h 35"/>
                <a:gd name="T8" fmla="*/ 32 w 39"/>
                <a:gd name="T9" fmla="*/ 45 h 35"/>
                <a:gd name="T10" fmla="*/ 0 w 39"/>
                <a:gd name="T11" fmla="*/ 45 h 35"/>
                <a:gd name="T12" fmla="*/ 0 w 39"/>
                <a:gd name="T13" fmla="*/ 10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5"/>
                <a:gd name="T23" fmla="*/ 39 w 39"/>
                <a:gd name="T24" fmla="*/ 35 h 3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5">
                  <a:moveTo>
                    <a:pt x="0" y="7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2" y="35"/>
                  </a:lnTo>
                  <a:lnTo>
                    <a:pt x="0" y="35"/>
                  </a:lnTo>
                  <a:lnTo>
                    <a:pt x="0" y="7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8" name="Freeform 388"/>
            <p:cNvSpPr>
              <a:spLocks/>
            </p:cNvSpPr>
            <p:nvPr/>
          </p:nvSpPr>
          <p:spPr bwMode="auto">
            <a:xfrm>
              <a:off x="1920" y="2196"/>
              <a:ext cx="63" cy="45"/>
            </a:xfrm>
            <a:custGeom>
              <a:avLst/>
              <a:gdLst>
                <a:gd name="T0" fmla="*/ 0 w 63"/>
                <a:gd name="T1" fmla="*/ 17 h 42"/>
                <a:gd name="T2" fmla="*/ 31 w 63"/>
                <a:gd name="T3" fmla="*/ 0 h 42"/>
                <a:gd name="T4" fmla="*/ 63 w 63"/>
                <a:gd name="T5" fmla="*/ 0 h 42"/>
                <a:gd name="T6" fmla="*/ 63 w 63"/>
                <a:gd name="T7" fmla="*/ 34 h 42"/>
                <a:gd name="T8" fmla="*/ 31 w 63"/>
                <a:gd name="T9" fmla="*/ 51 h 42"/>
                <a:gd name="T10" fmla="*/ 0 w 63"/>
                <a:gd name="T11" fmla="*/ 51 h 42"/>
                <a:gd name="T12" fmla="*/ 0 w 63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3"/>
                <a:gd name="T22" fmla="*/ 0 h 42"/>
                <a:gd name="T23" fmla="*/ 63 w 63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3" h="42">
                  <a:moveTo>
                    <a:pt x="0" y="14"/>
                  </a:moveTo>
                  <a:lnTo>
                    <a:pt x="31" y="0"/>
                  </a:lnTo>
                  <a:lnTo>
                    <a:pt x="63" y="0"/>
                  </a:lnTo>
                  <a:lnTo>
                    <a:pt x="63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29" name="Freeform 389"/>
            <p:cNvSpPr>
              <a:spLocks/>
            </p:cNvSpPr>
            <p:nvPr/>
          </p:nvSpPr>
          <p:spPr bwMode="auto">
            <a:xfrm>
              <a:off x="1889" y="2211"/>
              <a:ext cx="62" cy="53"/>
            </a:xfrm>
            <a:custGeom>
              <a:avLst/>
              <a:gdLst>
                <a:gd name="T0" fmla="*/ 0 w 62"/>
                <a:gd name="T1" fmla="*/ 27 h 49"/>
                <a:gd name="T2" fmla="*/ 31 w 62"/>
                <a:gd name="T3" fmla="*/ 0 h 49"/>
                <a:gd name="T4" fmla="*/ 62 w 62"/>
                <a:gd name="T5" fmla="*/ 0 h 49"/>
                <a:gd name="T6" fmla="*/ 62 w 62"/>
                <a:gd name="T7" fmla="*/ 35 h 49"/>
                <a:gd name="T8" fmla="*/ 31 w 62"/>
                <a:gd name="T9" fmla="*/ 62 h 49"/>
                <a:gd name="T10" fmla="*/ 0 w 62"/>
                <a:gd name="T11" fmla="*/ 62 h 49"/>
                <a:gd name="T12" fmla="*/ 0 w 62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49"/>
                <a:gd name="T23" fmla="*/ 62 w 62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49">
                  <a:moveTo>
                    <a:pt x="0" y="21"/>
                  </a:moveTo>
                  <a:lnTo>
                    <a:pt x="31" y="0"/>
                  </a:lnTo>
                  <a:lnTo>
                    <a:pt x="62" y="0"/>
                  </a:lnTo>
                  <a:lnTo>
                    <a:pt x="62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0" name="Freeform 390"/>
            <p:cNvSpPr>
              <a:spLocks/>
            </p:cNvSpPr>
            <p:nvPr/>
          </p:nvSpPr>
          <p:spPr bwMode="auto">
            <a:xfrm>
              <a:off x="1873" y="2233"/>
              <a:ext cx="47" cy="46"/>
            </a:xfrm>
            <a:custGeom>
              <a:avLst/>
              <a:gdLst>
                <a:gd name="T0" fmla="*/ 0 w 47"/>
                <a:gd name="T1" fmla="*/ 18 h 42"/>
                <a:gd name="T2" fmla="*/ 16 w 47"/>
                <a:gd name="T3" fmla="*/ 0 h 42"/>
                <a:gd name="T4" fmla="*/ 47 w 47"/>
                <a:gd name="T5" fmla="*/ 0 h 42"/>
                <a:gd name="T6" fmla="*/ 47 w 47"/>
                <a:gd name="T7" fmla="*/ 37 h 42"/>
                <a:gd name="T8" fmla="*/ 31 w 47"/>
                <a:gd name="T9" fmla="*/ 55 h 42"/>
                <a:gd name="T10" fmla="*/ 0 w 47"/>
                <a:gd name="T11" fmla="*/ 55 h 42"/>
                <a:gd name="T12" fmla="*/ 0 w 47"/>
                <a:gd name="T13" fmla="*/ 18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2"/>
                <a:gd name="T23" fmla="*/ 47 w 47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2">
                  <a:moveTo>
                    <a:pt x="0" y="14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1" name="Freeform 391"/>
            <p:cNvSpPr>
              <a:spLocks/>
            </p:cNvSpPr>
            <p:nvPr/>
          </p:nvSpPr>
          <p:spPr bwMode="auto">
            <a:xfrm>
              <a:off x="1850" y="2248"/>
              <a:ext cx="54" cy="53"/>
            </a:xfrm>
            <a:custGeom>
              <a:avLst/>
              <a:gdLst>
                <a:gd name="T0" fmla="*/ 0 w 54"/>
                <a:gd name="T1" fmla="*/ 27 h 49"/>
                <a:gd name="T2" fmla="*/ 23 w 54"/>
                <a:gd name="T3" fmla="*/ 0 h 49"/>
                <a:gd name="T4" fmla="*/ 54 w 54"/>
                <a:gd name="T5" fmla="*/ 0 h 49"/>
                <a:gd name="T6" fmla="*/ 54 w 54"/>
                <a:gd name="T7" fmla="*/ 35 h 49"/>
                <a:gd name="T8" fmla="*/ 31 w 54"/>
                <a:gd name="T9" fmla="*/ 62 h 49"/>
                <a:gd name="T10" fmla="*/ 0 w 54"/>
                <a:gd name="T11" fmla="*/ 62 h 49"/>
                <a:gd name="T12" fmla="*/ 0 w 54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9"/>
                <a:gd name="T23" fmla="*/ 54 w 54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9">
                  <a:moveTo>
                    <a:pt x="0" y="21"/>
                  </a:moveTo>
                  <a:lnTo>
                    <a:pt x="23" y="0"/>
                  </a:lnTo>
                  <a:lnTo>
                    <a:pt x="54" y="0"/>
                  </a:lnTo>
                  <a:lnTo>
                    <a:pt x="54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2" name="Freeform 392"/>
            <p:cNvSpPr>
              <a:spLocks/>
            </p:cNvSpPr>
            <p:nvPr/>
          </p:nvSpPr>
          <p:spPr bwMode="auto">
            <a:xfrm>
              <a:off x="1834" y="2271"/>
              <a:ext cx="47" cy="53"/>
            </a:xfrm>
            <a:custGeom>
              <a:avLst/>
              <a:gdLst>
                <a:gd name="T0" fmla="*/ 0 w 47"/>
                <a:gd name="T1" fmla="*/ 27 h 49"/>
                <a:gd name="T2" fmla="*/ 16 w 47"/>
                <a:gd name="T3" fmla="*/ 0 h 49"/>
                <a:gd name="T4" fmla="*/ 47 w 47"/>
                <a:gd name="T5" fmla="*/ 0 h 49"/>
                <a:gd name="T6" fmla="*/ 47 w 47"/>
                <a:gd name="T7" fmla="*/ 35 h 49"/>
                <a:gd name="T8" fmla="*/ 31 w 47"/>
                <a:gd name="T9" fmla="*/ 62 h 49"/>
                <a:gd name="T10" fmla="*/ 0 w 47"/>
                <a:gd name="T11" fmla="*/ 62 h 49"/>
                <a:gd name="T12" fmla="*/ 0 w 47"/>
                <a:gd name="T13" fmla="*/ 27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49"/>
                <a:gd name="T23" fmla="*/ 47 w 47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49">
                  <a:moveTo>
                    <a:pt x="0" y="21"/>
                  </a:moveTo>
                  <a:lnTo>
                    <a:pt x="16" y="0"/>
                  </a:lnTo>
                  <a:lnTo>
                    <a:pt x="47" y="0"/>
                  </a:lnTo>
                  <a:lnTo>
                    <a:pt x="47" y="28"/>
                  </a:lnTo>
                  <a:lnTo>
                    <a:pt x="31" y="49"/>
                  </a:lnTo>
                  <a:lnTo>
                    <a:pt x="0" y="49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3" name="Freeform 393"/>
            <p:cNvSpPr>
              <a:spLocks/>
            </p:cNvSpPr>
            <p:nvPr/>
          </p:nvSpPr>
          <p:spPr bwMode="auto">
            <a:xfrm>
              <a:off x="1819" y="2294"/>
              <a:ext cx="46" cy="45"/>
            </a:xfrm>
            <a:custGeom>
              <a:avLst/>
              <a:gdLst>
                <a:gd name="T0" fmla="*/ 0 w 46"/>
                <a:gd name="T1" fmla="*/ 17 h 42"/>
                <a:gd name="T2" fmla="*/ 15 w 46"/>
                <a:gd name="T3" fmla="*/ 0 h 42"/>
                <a:gd name="T4" fmla="*/ 46 w 46"/>
                <a:gd name="T5" fmla="*/ 0 h 42"/>
                <a:gd name="T6" fmla="*/ 46 w 46"/>
                <a:gd name="T7" fmla="*/ 34 h 42"/>
                <a:gd name="T8" fmla="*/ 31 w 46"/>
                <a:gd name="T9" fmla="*/ 51 h 42"/>
                <a:gd name="T10" fmla="*/ 0 w 46"/>
                <a:gd name="T11" fmla="*/ 51 h 42"/>
                <a:gd name="T12" fmla="*/ 0 w 46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2"/>
                <a:gd name="T23" fmla="*/ 46 w 46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2">
                  <a:moveTo>
                    <a:pt x="0" y="14"/>
                  </a:moveTo>
                  <a:lnTo>
                    <a:pt x="15" y="0"/>
                  </a:lnTo>
                  <a:lnTo>
                    <a:pt x="46" y="0"/>
                  </a:lnTo>
                  <a:lnTo>
                    <a:pt x="46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4" name="Freeform 394"/>
            <p:cNvSpPr>
              <a:spLocks/>
            </p:cNvSpPr>
            <p:nvPr/>
          </p:nvSpPr>
          <p:spPr bwMode="auto">
            <a:xfrm>
              <a:off x="1811" y="2309"/>
              <a:ext cx="39" cy="45"/>
            </a:xfrm>
            <a:custGeom>
              <a:avLst/>
              <a:gdLst>
                <a:gd name="T0" fmla="*/ 0 w 39"/>
                <a:gd name="T1" fmla="*/ 17 h 42"/>
                <a:gd name="T2" fmla="*/ 8 w 39"/>
                <a:gd name="T3" fmla="*/ 0 h 42"/>
                <a:gd name="T4" fmla="*/ 39 w 39"/>
                <a:gd name="T5" fmla="*/ 0 h 42"/>
                <a:gd name="T6" fmla="*/ 39 w 39"/>
                <a:gd name="T7" fmla="*/ 34 h 42"/>
                <a:gd name="T8" fmla="*/ 31 w 39"/>
                <a:gd name="T9" fmla="*/ 51 h 42"/>
                <a:gd name="T10" fmla="*/ 0 w 39"/>
                <a:gd name="T11" fmla="*/ 51 h 42"/>
                <a:gd name="T12" fmla="*/ 0 w 39"/>
                <a:gd name="T13" fmla="*/ 1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14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42"/>
                  </a:lnTo>
                  <a:lnTo>
                    <a:pt x="0" y="42"/>
                  </a:lnTo>
                  <a:lnTo>
                    <a:pt x="0" y="14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5" name="Freeform 395"/>
            <p:cNvSpPr>
              <a:spLocks/>
            </p:cNvSpPr>
            <p:nvPr/>
          </p:nvSpPr>
          <p:spPr bwMode="auto">
            <a:xfrm>
              <a:off x="1803" y="2324"/>
              <a:ext cx="39" cy="54"/>
            </a:xfrm>
            <a:custGeom>
              <a:avLst/>
              <a:gdLst>
                <a:gd name="T0" fmla="*/ 0 w 39"/>
                <a:gd name="T1" fmla="*/ 27 h 50"/>
                <a:gd name="T2" fmla="*/ 8 w 39"/>
                <a:gd name="T3" fmla="*/ 0 h 50"/>
                <a:gd name="T4" fmla="*/ 39 w 39"/>
                <a:gd name="T5" fmla="*/ 0 h 50"/>
                <a:gd name="T6" fmla="*/ 39 w 39"/>
                <a:gd name="T7" fmla="*/ 35 h 50"/>
                <a:gd name="T8" fmla="*/ 31 w 39"/>
                <a:gd name="T9" fmla="*/ 63 h 50"/>
                <a:gd name="T10" fmla="*/ 0 w 39"/>
                <a:gd name="T11" fmla="*/ 63 h 50"/>
                <a:gd name="T12" fmla="*/ 0 w 39"/>
                <a:gd name="T13" fmla="*/ 2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0"/>
                <a:gd name="T23" fmla="*/ 39 w 39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0">
                  <a:moveTo>
                    <a:pt x="0" y="21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8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6" name="Freeform 396"/>
            <p:cNvSpPr>
              <a:spLocks/>
            </p:cNvSpPr>
            <p:nvPr/>
          </p:nvSpPr>
          <p:spPr bwMode="auto">
            <a:xfrm>
              <a:off x="1795" y="2346"/>
              <a:ext cx="39" cy="54"/>
            </a:xfrm>
            <a:custGeom>
              <a:avLst/>
              <a:gdLst>
                <a:gd name="T0" fmla="*/ 0 w 39"/>
                <a:gd name="T1" fmla="*/ 27 h 50"/>
                <a:gd name="T2" fmla="*/ 8 w 39"/>
                <a:gd name="T3" fmla="*/ 0 h 50"/>
                <a:gd name="T4" fmla="*/ 39 w 39"/>
                <a:gd name="T5" fmla="*/ 0 h 50"/>
                <a:gd name="T6" fmla="*/ 39 w 39"/>
                <a:gd name="T7" fmla="*/ 36 h 50"/>
                <a:gd name="T8" fmla="*/ 31 w 39"/>
                <a:gd name="T9" fmla="*/ 63 h 50"/>
                <a:gd name="T10" fmla="*/ 0 w 39"/>
                <a:gd name="T11" fmla="*/ 63 h 50"/>
                <a:gd name="T12" fmla="*/ 0 w 39"/>
                <a:gd name="T13" fmla="*/ 27 h 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0"/>
                <a:gd name="T23" fmla="*/ 39 w 39"/>
                <a:gd name="T24" fmla="*/ 50 h 5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0">
                  <a:moveTo>
                    <a:pt x="0" y="21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1" y="50"/>
                  </a:lnTo>
                  <a:lnTo>
                    <a:pt x="0" y="50"/>
                  </a:lnTo>
                  <a:lnTo>
                    <a:pt x="0" y="21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7" name="Freeform 397"/>
            <p:cNvSpPr>
              <a:spLocks/>
            </p:cNvSpPr>
            <p:nvPr/>
          </p:nvSpPr>
          <p:spPr bwMode="auto">
            <a:xfrm>
              <a:off x="1787" y="2369"/>
              <a:ext cx="39" cy="61"/>
            </a:xfrm>
            <a:custGeom>
              <a:avLst/>
              <a:gdLst>
                <a:gd name="T0" fmla="*/ 0 w 39"/>
                <a:gd name="T1" fmla="*/ 35 h 57"/>
                <a:gd name="T2" fmla="*/ 8 w 39"/>
                <a:gd name="T3" fmla="*/ 0 h 57"/>
                <a:gd name="T4" fmla="*/ 39 w 39"/>
                <a:gd name="T5" fmla="*/ 0 h 57"/>
                <a:gd name="T6" fmla="*/ 39 w 39"/>
                <a:gd name="T7" fmla="*/ 35 h 57"/>
                <a:gd name="T8" fmla="*/ 32 w 39"/>
                <a:gd name="T9" fmla="*/ 70 h 57"/>
                <a:gd name="T10" fmla="*/ 0 w 39"/>
                <a:gd name="T11" fmla="*/ 70 h 57"/>
                <a:gd name="T12" fmla="*/ 0 w 39"/>
                <a:gd name="T13" fmla="*/ 35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7"/>
                <a:gd name="T23" fmla="*/ 39 w 39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7">
                  <a:moveTo>
                    <a:pt x="0" y="29"/>
                  </a:moveTo>
                  <a:lnTo>
                    <a:pt x="8" y="0"/>
                  </a:lnTo>
                  <a:lnTo>
                    <a:pt x="39" y="0"/>
                  </a:lnTo>
                  <a:lnTo>
                    <a:pt x="39" y="29"/>
                  </a:lnTo>
                  <a:lnTo>
                    <a:pt x="32" y="57"/>
                  </a:lnTo>
                  <a:lnTo>
                    <a:pt x="0" y="57"/>
                  </a:lnTo>
                  <a:lnTo>
                    <a:pt x="0" y="29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38" name="Rectangle 398"/>
            <p:cNvSpPr>
              <a:spLocks noChangeArrowheads="1"/>
            </p:cNvSpPr>
            <p:nvPr/>
          </p:nvSpPr>
          <p:spPr bwMode="auto">
            <a:xfrm>
              <a:off x="1787" y="2400"/>
              <a:ext cx="32" cy="45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39" name="Rectangle 399"/>
            <p:cNvSpPr>
              <a:spLocks noChangeArrowheads="1"/>
            </p:cNvSpPr>
            <p:nvPr/>
          </p:nvSpPr>
          <p:spPr bwMode="auto">
            <a:xfrm>
              <a:off x="1787" y="2415"/>
              <a:ext cx="32" cy="53"/>
            </a:xfrm>
            <a:prstGeom prst="rect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540" name="Freeform 400"/>
            <p:cNvSpPr>
              <a:spLocks/>
            </p:cNvSpPr>
            <p:nvPr/>
          </p:nvSpPr>
          <p:spPr bwMode="auto">
            <a:xfrm>
              <a:off x="1787" y="2438"/>
              <a:ext cx="39" cy="60"/>
            </a:xfrm>
            <a:custGeom>
              <a:avLst/>
              <a:gdLst>
                <a:gd name="T0" fmla="*/ 0 w 39"/>
                <a:gd name="T1" fmla="*/ 0 h 56"/>
                <a:gd name="T2" fmla="*/ 32 w 39"/>
                <a:gd name="T3" fmla="*/ 0 h 56"/>
                <a:gd name="T4" fmla="*/ 39 w 39"/>
                <a:gd name="T5" fmla="*/ 34 h 56"/>
                <a:gd name="T6" fmla="*/ 39 w 39"/>
                <a:gd name="T7" fmla="*/ 69 h 56"/>
                <a:gd name="T8" fmla="*/ 8 w 39"/>
                <a:gd name="T9" fmla="*/ 69 h 56"/>
                <a:gd name="T10" fmla="*/ 0 w 39"/>
                <a:gd name="T11" fmla="*/ 34 h 56"/>
                <a:gd name="T12" fmla="*/ 0 w 39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56"/>
                <a:gd name="T23" fmla="*/ 39 w 39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56">
                  <a:moveTo>
                    <a:pt x="0" y="0"/>
                  </a:moveTo>
                  <a:lnTo>
                    <a:pt x="32" y="0"/>
                  </a:lnTo>
                  <a:lnTo>
                    <a:pt x="39" y="28"/>
                  </a:lnTo>
                  <a:lnTo>
                    <a:pt x="39" y="56"/>
                  </a:lnTo>
                  <a:lnTo>
                    <a:pt x="8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1" name="Freeform 401"/>
            <p:cNvSpPr>
              <a:spLocks/>
            </p:cNvSpPr>
            <p:nvPr/>
          </p:nvSpPr>
          <p:spPr bwMode="auto">
            <a:xfrm>
              <a:off x="1795" y="2468"/>
              <a:ext cx="39" cy="53"/>
            </a:xfrm>
            <a:custGeom>
              <a:avLst/>
              <a:gdLst>
                <a:gd name="T0" fmla="*/ 0 w 39"/>
                <a:gd name="T1" fmla="*/ 0 h 49"/>
                <a:gd name="T2" fmla="*/ 31 w 39"/>
                <a:gd name="T3" fmla="*/ 0 h 49"/>
                <a:gd name="T4" fmla="*/ 39 w 39"/>
                <a:gd name="T5" fmla="*/ 27 h 49"/>
                <a:gd name="T6" fmla="*/ 39 w 39"/>
                <a:gd name="T7" fmla="*/ 62 h 49"/>
                <a:gd name="T8" fmla="*/ 8 w 39"/>
                <a:gd name="T9" fmla="*/ 62 h 49"/>
                <a:gd name="T10" fmla="*/ 0 w 39"/>
                <a:gd name="T11" fmla="*/ 35 h 49"/>
                <a:gd name="T12" fmla="*/ 0 w 39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9"/>
                <a:gd name="T23" fmla="*/ 39 w 3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9">
                  <a:moveTo>
                    <a:pt x="0" y="0"/>
                  </a:moveTo>
                  <a:lnTo>
                    <a:pt x="31" y="0"/>
                  </a:lnTo>
                  <a:lnTo>
                    <a:pt x="39" y="21"/>
                  </a:lnTo>
                  <a:lnTo>
                    <a:pt x="39" y="49"/>
                  </a:lnTo>
                  <a:lnTo>
                    <a:pt x="8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2" name="Freeform 402"/>
            <p:cNvSpPr>
              <a:spLocks/>
            </p:cNvSpPr>
            <p:nvPr/>
          </p:nvSpPr>
          <p:spPr bwMode="auto">
            <a:xfrm>
              <a:off x="1803" y="2490"/>
              <a:ext cx="39" cy="53"/>
            </a:xfrm>
            <a:custGeom>
              <a:avLst/>
              <a:gdLst>
                <a:gd name="T0" fmla="*/ 0 w 39"/>
                <a:gd name="T1" fmla="*/ 0 h 49"/>
                <a:gd name="T2" fmla="*/ 31 w 39"/>
                <a:gd name="T3" fmla="*/ 0 h 49"/>
                <a:gd name="T4" fmla="*/ 39 w 39"/>
                <a:gd name="T5" fmla="*/ 27 h 49"/>
                <a:gd name="T6" fmla="*/ 39 w 39"/>
                <a:gd name="T7" fmla="*/ 62 h 49"/>
                <a:gd name="T8" fmla="*/ 8 w 39"/>
                <a:gd name="T9" fmla="*/ 62 h 49"/>
                <a:gd name="T10" fmla="*/ 0 w 39"/>
                <a:gd name="T11" fmla="*/ 35 h 49"/>
                <a:gd name="T12" fmla="*/ 0 w 39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9"/>
                <a:gd name="T23" fmla="*/ 39 w 39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9">
                  <a:moveTo>
                    <a:pt x="0" y="0"/>
                  </a:moveTo>
                  <a:lnTo>
                    <a:pt x="31" y="0"/>
                  </a:lnTo>
                  <a:lnTo>
                    <a:pt x="39" y="21"/>
                  </a:lnTo>
                  <a:lnTo>
                    <a:pt x="39" y="49"/>
                  </a:lnTo>
                  <a:lnTo>
                    <a:pt x="8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3" name="Freeform 403"/>
            <p:cNvSpPr>
              <a:spLocks/>
            </p:cNvSpPr>
            <p:nvPr/>
          </p:nvSpPr>
          <p:spPr bwMode="auto">
            <a:xfrm>
              <a:off x="1811" y="2513"/>
              <a:ext cx="39" cy="45"/>
            </a:xfrm>
            <a:custGeom>
              <a:avLst/>
              <a:gdLst>
                <a:gd name="T0" fmla="*/ 0 w 39"/>
                <a:gd name="T1" fmla="*/ 0 h 42"/>
                <a:gd name="T2" fmla="*/ 31 w 39"/>
                <a:gd name="T3" fmla="*/ 0 h 42"/>
                <a:gd name="T4" fmla="*/ 39 w 39"/>
                <a:gd name="T5" fmla="*/ 17 h 42"/>
                <a:gd name="T6" fmla="*/ 39 w 39"/>
                <a:gd name="T7" fmla="*/ 51 h 42"/>
                <a:gd name="T8" fmla="*/ 8 w 39"/>
                <a:gd name="T9" fmla="*/ 51 h 42"/>
                <a:gd name="T10" fmla="*/ 0 w 39"/>
                <a:gd name="T11" fmla="*/ 34 h 42"/>
                <a:gd name="T12" fmla="*/ 0 w 39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42"/>
                <a:gd name="T23" fmla="*/ 39 w 3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42">
                  <a:moveTo>
                    <a:pt x="0" y="0"/>
                  </a:moveTo>
                  <a:lnTo>
                    <a:pt x="31" y="0"/>
                  </a:lnTo>
                  <a:lnTo>
                    <a:pt x="39" y="14"/>
                  </a:lnTo>
                  <a:lnTo>
                    <a:pt x="39" y="42"/>
                  </a:lnTo>
                  <a:lnTo>
                    <a:pt x="8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4" name="Freeform 404"/>
            <p:cNvSpPr>
              <a:spLocks/>
            </p:cNvSpPr>
            <p:nvPr/>
          </p:nvSpPr>
          <p:spPr bwMode="auto">
            <a:xfrm>
              <a:off x="1819" y="2528"/>
              <a:ext cx="46" cy="53"/>
            </a:xfrm>
            <a:custGeom>
              <a:avLst/>
              <a:gdLst>
                <a:gd name="T0" fmla="*/ 0 w 46"/>
                <a:gd name="T1" fmla="*/ 0 h 49"/>
                <a:gd name="T2" fmla="*/ 31 w 46"/>
                <a:gd name="T3" fmla="*/ 0 h 49"/>
                <a:gd name="T4" fmla="*/ 46 w 46"/>
                <a:gd name="T5" fmla="*/ 27 h 49"/>
                <a:gd name="T6" fmla="*/ 46 w 46"/>
                <a:gd name="T7" fmla="*/ 62 h 49"/>
                <a:gd name="T8" fmla="*/ 15 w 46"/>
                <a:gd name="T9" fmla="*/ 62 h 49"/>
                <a:gd name="T10" fmla="*/ 0 w 46"/>
                <a:gd name="T11" fmla="*/ 35 h 49"/>
                <a:gd name="T12" fmla="*/ 0 w 46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6"/>
                <a:gd name="T22" fmla="*/ 0 h 49"/>
                <a:gd name="T23" fmla="*/ 46 w 46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6" h="49">
                  <a:moveTo>
                    <a:pt x="0" y="0"/>
                  </a:moveTo>
                  <a:lnTo>
                    <a:pt x="31" y="0"/>
                  </a:lnTo>
                  <a:lnTo>
                    <a:pt x="46" y="21"/>
                  </a:lnTo>
                  <a:lnTo>
                    <a:pt x="46" y="49"/>
                  </a:lnTo>
                  <a:lnTo>
                    <a:pt x="15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5" name="Freeform 405"/>
            <p:cNvSpPr>
              <a:spLocks/>
            </p:cNvSpPr>
            <p:nvPr/>
          </p:nvSpPr>
          <p:spPr bwMode="auto">
            <a:xfrm>
              <a:off x="1834" y="2551"/>
              <a:ext cx="47" cy="61"/>
            </a:xfrm>
            <a:custGeom>
              <a:avLst/>
              <a:gdLst>
                <a:gd name="T0" fmla="*/ 0 w 47"/>
                <a:gd name="T1" fmla="*/ 0 h 57"/>
                <a:gd name="T2" fmla="*/ 31 w 47"/>
                <a:gd name="T3" fmla="*/ 0 h 57"/>
                <a:gd name="T4" fmla="*/ 47 w 47"/>
                <a:gd name="T5" fmla="*/ 34 h 57"/>
                <a:gd name="T6" fmla="*/ 47 w 47"/>
                <a:gd name="T7" fmla="*/ 70 h 57"/>
                <a:gd name="T8" fmla="*/ 16 w 47"/>
                <a:gd name="T9" fmla="*/ 70 h 57"/>
                <a:gd name="T10" fmla="*/ 0 w 47"/>
                <a:gd name="T11" fmla="*/ 34 h 57"/>
                <a:gd name="T12" fmla="*/ 0 w 47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57"/>
                <a:gd name="T23" fmla="*/ 47 w 47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57">
                  <a:moveTo>
                    <a:pt x="0" y="0"/>
                  </a:moveTo>
                  <a:lnTo>
                    <a:pt x="31" y="0"/>
                  </a:lnTo>
                  <a:lnTo>
                    <a:pt x="47" y="28"/>
                  </a:lnTo>
                  <a:lnTo>
                    <a:pt x="47" y="57"/>
                  </a:lnTo>
                  <a:lnTo>
                    <a:pt x="16" y="57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6" name="Freeform 406"/>
            <p:cNvSpPr>
              <a:spLocks/>
            </p:cNvSpPr>
            <p:nvPr/>
          </p:nvSpPr>
          <p:spPr bwMode="auto">
            <a:xfrm>
              <a:off x="1850" y="2581"/>
              <a:ext cx="54" cy="61"/>
            </a:xfrm>
            <a:custGeom>
              <a:avLst/>
              <a:gdLst>
                <a:gd name="T0" fmla="*/ 0 w 54"/>
                <a:gd name="T1" fmla="*/ 0 h 57"/>
                <a:gd name="T2" fmla="*/ 31 w 54"/>
                <a:gd name="T3" fmla="*/ 0 h 57"/>
                <a:gd name="T4" fmla="*/ 54 w 54"/>
                <a:gd name="T5" fmla="*/ 35 h 57"/>
                <a:gd name="T6" fmla="*/ 54 w 54"/>
                <a:gd name="T7" fmla="*/ 70 h 57"/>
                <a:gd name="T8" fmla="*/ 23 w 54"/>
                <a:gd name="T9" fmla="*/ 70 h 57"/>
                <a:gd name="T10" fmla="*/ 0 w 54"/>
                <a:gd name="T11" fmla="*/ 35 h 57"/>
                <a:gd name="T12" fmla="*/ 0 w 54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57"/>
                <a:gd name="T23" fmla="*/ 54 w 54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57">
                  <a:moveTo>
                    <a:pt x="0" y="0"/>
                  </a:moveTo>
                  <a:lnTo>
                    <a:pt x="31" y="0"/>
                  </a:lnTo>
                  <a:lnTo>
                    <a:pt x="54" y="29"/>
                  </a:lnTo>
                  <a:lnTo>
                    <a:pt x="54" y="57"/>
                  </a:lnTo>
                  <a:lnTo>
                    <a:pt x="23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7" name="Freeform 407"/>
            <p:cNvSpPr>
              <a:spLocks/>
            </p:cNvSpPr>
            <p:nvPr/>
          </p:nvSpPr>
          <p:spPr bwMode="auto">
            <a:xfrm>
              <a:off x="1873" y="2612"/>
              <a:ext cx="55" cy="60"/>
            </a:xfrm>
            <a:custGeom>
              <a:avLst/>
              <a:gdLst>
                <a:gd name="T0" fmla="*/ 0 w 55"/>
                <a:gd name="T1" fmla="*/ 0 h 56"/>
                <a:gd name="T2" fmla="*/ 31 w 55"/>
                <a:gd name="T3" fmla="*/ 0 h 56"/>
                <a:gd name="T4" fmla="*/ 55 w 55"/>
                <a:gd name="T5" fmla="*/ 34 h 56"/>
                <a:gd name="T6" fmla="*/ 55 w 55"/>
                <a:gd name="T7" fmla="*/ 69 h 56"/>
                <a:gd name="T8" fmla="*/ 24 w 55"/>
                <a:gd name="T9" fmla="*/ 69 h 56"/>
                <a:gd name="T10" fmla="*/ 0 w 55"/>
                <a:gd name="T11" fmla="*/ 34 h 56"/>
                <a:gd name="T12" fmla="*/ 0 w 55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56"/>
                <a:gd name="T23" fmla="*/ 55 w 55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56">
                  <a:moveTo>
                    <a:pt x="0" y="0"/>
                  </a:moveTo>
                  <a:lnTo>
                    <a:pt x="31" y="0"/>
                  </a:lnTo>
                  <a:lnTo>
                    <a:pt x="55" y="28"/>
                  </a:lnTo>
                  <a:lnTo>
                    <a:pt x="55" y="56"/>
                  </a:lnTo>
                  <a:lnTo>
                    <a:pt x="24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8" name="Freeform 408"/>
            <p:cNvSpPr>
              <a:spLocks/>
            </p:cNvSpPr>
            <p:nvPr/>
          </p:nvSpPr>
          <p:spPr bwMode="auto">
            <a:xfrm>
              <a:off x="1897" y="2642"/>
              <a:ext cx="54" cy="53"/>
            </a:xfrm>
            <a:custGeom>
              <a:avLst/>
              <a:gdLst>
                <a:gd name="T0" fmla="*/ 0 w 54"/>
                <a:gd name="T1" fmla="*/ 0 h 49"/>
                <a:gd name="T2" fmla="*/ 31 w 54"/>
                <a:gd name="T3" fmla="*/ 0 h 49"/>
                <a:gd name="T4" fmla="*/ 54 w 54"/>
                <a:gd name="T5" fmla="*/ 27 h 49"/>
                <a:gd name="T6" fmla="*/ 54 w 54"/>
                <a:gd name="T7" fmla="*/ 62 h 49"/>
                <a:gd name="T8" fmla="*/ 23 w 54"/>
                <a:gd name="T9" fmla="*/ 62 h 49"/>
                <a:gd name="T10" fmla="*/ 0 w 54"/>
                <a:gd name="T11" fmla="*/ 35 h 49"/>
                <a:gd name="T12" fmla="*/ 0 w 54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4"/>
                <a:gd name="T22" fmla="*/ 0 h 49"/>
                <a:gd name="T23" fmla="*/ 54 w 54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4" h="49">
                  <a:moveTo>
                    <a:pt x="0" y="0"/>
                  </a:moveTo>
                  <a:lnTo>
                    <a:pt x="31" y="0"/>
                  </a:lnTo>
                  <a:lnTo>
                    <a:pt x="54" y="21"/>
                  </a:lnTo>
                  <a:lnTo>
                    <a:pt x="54" y="49"/>
                  </a:lnTo>
                  <a:lnTo>
                    <a:pt x="23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9" name="Freeform 409"/>
            <p:cNvSpPr>
              <a:spLocks/>
            </p:cNvSpPr>
            <p:nvPr/>
          </p:nvSpPr>
          <p:spPr bwMode="auto">
            <a:xfrm>
              <a:off x="1920" y="2665"/>
              <a:ext cx="55" cy="52"/>
            </a:xfrm>
            <a:custGeom>
              <a:avLst/>
              <a:gdLst>
                <a:gd name="T0" fmla="*/ 0 w 55"/>
                <a:gd name="T1" fmla="*/ 0 h 49"/>
                <a:gd name="T2" fmla="*/ 31 w 55"/>
                <a:gd name="T3" fmla="*/ 0 h 49"/>
                <a:gd name="T4" fmla="*/ 55 w 55"/>
                <a:gd name="T5" fmla="*/ 24 h 49"/>
                <a:gd name="T6" fmla="*/ 55 w 55"/>
                <a:gd name="T7" fmla="*/ 58 h 49"/>
                <a:gd name="T8" fmla="*/ 24 w 55"/>
                <a:gd name="T9" fmla="*/ 58 h 49"/>
                <a:gd name="T10" fmla="*/ 0 w 55"/>
                <a:gd name="T11" fmla="*/ 34 h 49"/>
                <a:gd name="T12" fmla="*/ 0 w 55"/>
                <a:gd name="T13" fmla="*/ 0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9"/>
                <a:gd name="T23" fmla="*/ 55 w 55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9">
                  <a:moveTo>
                    <a:pt x="0" y="0"/>
                  </a:moveTo>
                  <a:lnTo>
                    <a:pt x="31" y="0"/>
                  </a:lnTo>
                  <a:lnTo>
                    <a:pt x="55" y="21"/>
                  </a:lnTo>
                  <a:lnTo>
                    <a:pt x="55" y="49"/>
                  </a:lnTo>
                  <a:lnTo>
                    <a:pt x="24" y="49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0" name="Freeform 410"/>
            <p:cNvSpPr>
              <a:spLocks/>
            </p:cNvSpPr>
            <p:nvPr/>
          </p:nvSpPr>
          <p:spPr bwMode="auto">
            <a:xfrm>
              <a:off x="1944" y="2687"/>
              <a:ext cx="62" cy="61"/>
            </a:xfrm>
            <a:custGeom>
              <a:avLst/>
              <a:gdLst>
                <a:gd name="T0" fmla="*/ 0 w 62"/>
                <a:gd name="T1" fmla="*/ 0 h 56"/>
                <a:gd name="T2" fmla="*/ 31 w 62"/>
                <a:gd name="T3" fmla="*/ 0 h 56"/>
                <a:gd name="T4" fmla="*/ 62 w 62"/>
                <a:gd name="T5" fmla="*/ 37 h 56"/>
                <a:gd name="T6" fmla="*/ 62 w 62"/>
                <a:gd name="T7" fmla="*/ 72 h 56"/>
                <a:gd name="T8" fmla="*/ 31 w 62"/>
                <a:gd name="T9" fmla="*/ 72 h 56"/>
                <a:gd name="T10" fmla="*/ 0 w 62"/>
                <a:gd name="T11" fmla="*/ 37 h 56"/>
                <a:gd name="T12" fmla="*/ 0 w 62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56"/>
                <a:gd name="T23" fmla="*/ 62 w 62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56">
                  <a:moveTo>
                    <a:pt x="0" y="0"/>
                  </a:moveTo>
                  <a:lnTo>
                    <a:pt x="31" y="0"/>
                  </a:lnTo>
                  <a:lnTo>
                    <a:pt x="62" y="28"/>
                  </a:lnTo>
                  <a:lnTo>
                    <a:pt x="62" y="56"/>
                  </a:lnTo>
                  <a:lnTo>
                    <a:pt x="31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1" name="Freeform 411"/>
            <p:cNvSpPr>
              <a:spLocks/>
            </p:cNvSpPr>
            <p:nvPr/>
          </p:nvSpPr>
          <p:spPr bwMode="auto">
            <a:xfrm>
              <a:off x="1975" y="2717"/>
              <a:ext cx="70" cy="61"/>
            </a:xfrm>
            <a:custGeom>
              <a:avLst/>
              <a:gdLst>
                <a:gd name="T0" fmla="*/ 0 w 70"/>
                <a:gd name="T1" fmla="*/ 0 h 56"/>
                <a:gd name="T2" fmla="*/ 31 w 70"/>
                <a:gd name="T3" fmla="*/ 0 h 56"/>
                <a:gd name="T4" fmla="*/ 70 w 70"/>
                <a:gd name="T5" fmla="*/ 37 h 56"/>
                <a:gd name="T6" fmla="*/ 70 w 70"/>
                <a:gd name="T7" fmla="*/ 72 h 56"/>
                <a:gd name="T8" fmla="*/ 39 w 70"/>
                <a:gd name="T9" fmla="*/ 72 h 56"/>
                <a:gd name="T10" fmla="*/ 0 w 70"/>
                <a:gd name="T11" fmla="*/ 37 h 56"/>
                <a:gd name="T12" fmla="*/ 0 w 70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6"/>
                <a:gd name="T23" fmla="*/ 70 w 70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6">
                  <a:moveTo>
                    <a:pt x="0" y="0"/>
                  </a:moveTo>
                  <a:lnTo>
                    <a:pt x="31" y="0"/>
                  </a:lnTo>
                  <a:lnTo>
                    <a:pt x="70" y="28"/>
                  </a:lnTo>
                  <a:lnTo>
                    <a:pt x="70" y="56"/>
                  </a:lnTo>
                  <a:lnTo>
                    <a:pt x="39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2" name="Freeform 412"/>
            <p:cNvSpPr>
              <a:spLocks/>
            </p:cNvSpPr>
            <p:nvPr/>
          </p:nvSpPr>
          <p:spPr bwMode="auto">
            <a:xfrm>
              <a:off x="2014" y="2748"/>
              <a:ext cx="62" cy="60"/>
            </a:xfrm>
            <a:custGeom>
              <a:avLst/>
              <a:gdLst>
                <a:gd name="T0" fmla="*/ 0 w 62"/>
                <a:gd name="T1" fmla="*/ 0 h 56"/>
                <a:gd name="T2" fmla="*/ 31 w 62"/>
                <a:gd name="T3" fmla="*/ 0 h 56"/>
                <a:gd name="T4" fmla="*/ 62 w 62"/>
                <a:gd name="T5" fmla="*/ 34 h 56"/>
                <a:gd name="T6" fmla="*/ 62 w 62"/>
                <a:gd name="T7" fmla="*/ 69 h 56"/>
                <a:gd name="T8" fmla="*/ 31 w 62"/>
                <a:gd name="T9" fmla="*/ 69 h 56"/>
                <a:gd name="T10" fmla="*/ 0 w 62"/>
                <a:gd name="T11" fmla="*/ 34 h 56"/>
                <a:gd name="T12" fmla="*/ 0 w 62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2"/>
                <a:gd name="T22" fmla="*/ 0 h 56"/>
                <a:gd name="T23" fmla="*/ 62 w 62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2" h="56">
                  <a:moveTo>
                    <a:pt x="0" y="0"/>
                  </a:moveTo>
                  <a:lnTo>
                    <a:pt x="31" y="0"/>
                  </a:lnTo>
                  <a:lnTo>
                    <a:pt x="62" y="28"/>
                  </a:lnTo>
                  <a:lnTo>
                    <a:pt x="62" y="56"/>
                  </a:lnTo>
                  <a:lnTo>
                    <a:pt x="31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3" name="Freeform 413"/>
            <p:cNvSpPr>
              <a:spLocks/>
            </p:cNvSpPr>
            <p:nvPr/>
          </p:nvSpPr>
          <p:spPr bwMode="auto">
            <a:xfrm>
              <a:off x="2045" y="2778"/>
              <a:ext cx="70" cy="61"/>
            </a:xfrm>
            <a:custGeom>
              <a:avLst/>
              <a:gdLst>
                <a:gd name="T0" fmla="*/ 0 w 70"/>
                <a:gd name="T1" fmla="*/ 0 h 57"/>
                <a:gd name="T2" fmla="*/ 31 w 70"/>
                <a:gd name="T3" fmla="*/ 0 h 57"/>
                <a:gd name="T4" fmla="*/ 70 w 70"/>
                <a:gd name="T5" fmla="*/ 34 h 57"/>
                <a:gd name="T6" fmla="*/ 70 w 70"/>
                <a:gd name="T7" fmla="*/ 70 h 57"/>
                <a:gd name="T8" fmla="*/ 39 w 70"/>
                <a:gd name="T9" fmla="*/ 70 h 57"/>
                <a:gd name="T10" fmla="*/ 0 w 70"/>
                <a:gd name="T11" fmla="*/ 34 h 57"/>
                <a:gd name="T12" fmla="*/ 0 w 70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7"/>
                <a:gd name="T23" fmla="*/ 70 w 70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7">
                  <a:moveTo>
                    <a:pt x="0" y="0"/>
                  </a:moveTo>
                  <a:lnTo>
                    <a:pt x="31" y="0"/>
                  </a:lnTo>
                  <a:lnTo>
                    <a:pt x="70" y="28"/>
                  </a:lnTo>
                  <a:lnTo>
                    <a:pt x="70" y="57"/>
                  </a:lnTo>
                  <a:lnTo>
                    <a:pt x="39" y="57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4" name="Freeform 414"/>
            <p:cNvSpPr>
              <a:spLocks/>
            </p:cNvSpPr>
            <p:nvPr/>
          </p:nvSpPr>
          <p:spPr bwMode="auto">
            <a:xfrm>
              <a:off x="2084" y="2808"/>
              <a:ext cx="70" cy="61"/>
            </a:xfrm>
            <a:custGeom>
              <a:avLst/>
              <a:gdLst>
                <a:gd name="T0" fmla="*/ 0 w 70"/>
                <a:gd name="T1" fmla="*/ 0 h 57"/>
                <a:gd name="T2" fmla="*/ 31 w 70"/>
                <a:gd name="T3" fmla="*/ 0 h 57"/>
                <a:gd name="T4" fmla="*/ 70 w 70"/>
                <a:gd name="T5" fmla="*/ 35 h 57"/>
                <a:gd name="T6" fmla="*/ 70 w 70"/>
                <a:gd name="T7" fmla="*/ 70 h 57"/>
                <a:gd name="T8" fmla="*/ 39 w 70"/>
                <a:gd name="T9" fmla="*/ 70 h 57"/>
                <a:gd name="T10" fmla="*/ 0 w 70"/>
                <a:gd name="T11" fmla="*/ 35 h 57"/>
                <a:gd name="T12" fmla="*/ 0 w 70"/>
                <a:gd name="T13" fmla="*/ 0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7"/>
                <a:gd name="T23" fmla="*/ 70 w 70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7">
                  <a:moveTo>
                    <a:pt x="0" y="0"/>
                  </a:moveTo>
                  <a:lnTo>
                    <a:pt x="31" y="0"/>
                  </a:lnTo>
                  <a:lnTo>
                    <a:pt x="70" y="29"/>
                  </a:lnTo>
                  <a:lnTo>
                    <a:pt x="70" y="57"/>
                  </a:lnTo>
                  <a:lnTo>
                    <a:pt x="39" y="57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5" name="Freeform 415"/>
            <p:cNvSpPr>
              <a:spLocks/>
            </p:cNvSpPr>
            <p:nvPr/>
          </p:nvSpPr>
          <p:spPr bwMode="auto">
            <a:xfrm>
              <a:off x="2123" y="2839"/>
              <a:ext cx="78" cy="60"/>
            </a:xfrm>
            <a:custGeom>
              <a:avLst/>
              <a:gdLst>
                <a:gd name="T0" fmla="*/ 0 w 78"/>
                <a:gd name="T1" fmla="*/ 0 h 56"/>
                <a:gd name="T2" fmla="*/ 31 w 78"/>
                <a:gd name="T3" fmla="*/ 0 h 56"/>
                <a:gd name="T4" fmla="*/ 78 w 78"/>
                <a:gd name="T5" fmla="*/ 34 h 56"/>
                <a:gd name="T6" fmla="*/ 78 w 78"/>
                <a:gd name="T7" fmla="*/ 69 h 56"/>
                <a:gd name="T8" fmla="*/ 47 w 78"/>
                <a:gd name="T9" fmla="*/ 69 h 56"/>
                <a:gd name="T10" fmla="*/ 0 w 78"/>
                <a:gd name="T11" fmla="*/ 34 h 56"/>
                <a:gd name="T12" fmla="*/ 0 w 7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56"/>
                <a:gd name="T23" fmla="*/ 78 w 78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56">
                  <a:moveTo>
                    <a:pt x="0" y="0"/>
                  </a:moveTo>
                  <a:lnTo>
                    <a:pt x="31" y="0"/>
                  </a:lnTo>
                  <a:lnTo>
                    <a:pt x="78" y="28"/>
                  </a:lnTo>
                  <a:lnTo>
                    <a:pt x="78" y="56"/>
                  </a:lnTo>
                  <a:lnTo>
                    <a:pt x="47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6" name="Freeform 416"/>
            <p:cNvSpPr>
              <a:spLocks/>
            </p:cNvSpPr>
            <p:nvPr/>
          </p:nvSpPr>
          <p:spPr bwMode="auto">
            <a:xfrm>
              <a:off x="2170" y="2869"/>
              <a:ext cx="70" cy="60"/>
            </a:xfrm>
            <a:custGeom>
              <a:avLst/>
              <a:gdLst>
                <a:gd name="T0" fmla="*/ 0 w 70"/>
                <a:gd name="T1" fmla="*/ 0 h 56"/>
                <a:gd name="T2" fmla="*/ 31 w 70"/>
                <a:gd name="T3" fmla="*/ 0 h 56"/>
                <a:gd name="T4" fmla="*/ 70 w 70"/>
                <a:gd name="T5" fmla="*/ 34 h 56"/>
                <a:gd name="T6" fmla="*/ 70 w 70"/>
                <a:gd name="T7" fmla="*/ 69 h 56"/>
                <a:gd name="T8" fmla="*/ 39 w 70"/>
                <a:gd name="T9" fmla="*/ 69 h 56"/>
                <a:gd name="T10" fmla="*/ 0 w 70"/>
                <a:gd name="T11" fmla="*/ 34 h 56"/>
                <a:gd name="T12" fmla="*/ 0 w 70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6"/>
                <a:gd name="T23" fmla="*/ 70 w 70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6">
                  <a:moveTo>
                    <a:pt x="0" y="0"/>
                  </a:moveTo>
                  <a:lnTo>
                    <a:pt x="31" y="0"/>
                  </a:lnTo>
                  <a:lnTo>
                    <a:pt x="70" y="28"/>
                  </a:lnTo>
                  <a:lnTo>
                    <a:pt x="70" y="56"/>
                  </a:lnTo>
                  <a:lnTo>
                    <a:pt x="39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7" name="Freeform 417"/>
            <p:cNvSpPr>
              <a:spLocks/>
            </p:cNvSpPr>
            <p:nvPr/>
          </p:nvSpPr>
          <p:spPr bwMode="auto">
            <a:xfrm>
              <a:off x="2209" y="2899"/>
              <a:ext cx="86" cy="60"/>
            </a:xfrm>
            <a:custGeom>
              <a:avLst/>
              <a:gdLst>
                <a:gd name="T0" fmla="*/ 0 w 86"/>
                <a:gd name="T1" fmla="*/ 0 h 56"/>
                <a:gd name="T2" fmla="*/ 31 w 86"/>
                <a:gd name="T3" fmla="*/ 0 h 56"/>
                <a:gd name="T4" fmla="*/ 86 w 86"/>
                <a:gd name="T5" fmla="*/ 34 h 56"/>
                <a:gd name="T6" fmla="*/ 86 w 86"/>
                <a:gd name="T7" fmla="*/ 69 h 56"/>
                <a:gd name="T8" fmla="*/ 55 w 86"/>
                <a:gd name="T9" fmla="*/ 69 h 56"/>
                <a:gd name="T10" fmla="*/ 0 w 86"/>
                <a:gd name="T11" fmla="*/ 34 h 56"/>
                <a:gd name="T12" fmla="*/ 0 w 86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6"/>
                <a:gd name="T22" fmla="*/ 0 h 56"/>
                <a:gd name="T23" fmla="*/ 86 w 86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6" h="56">
                  <a:moveTo>
                    <a:pt x="0" y="0"/>
                  </a:moveTo>
                  <a:lnTo>
                    <a:pt x="31" y="0"/>
                  </a:lnTo>
                  <a:lnTo>
                    <a:pt x="86" y="28"/>
                  </a:lnTo>
                  <a:lnTo>
                    <a:pt x="86" y="56"/>
                  </a:lnTo>
                  <a:lnTo>
                    <a:pt x="55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8" name="Freeform 418"/>
            <p:cNvSpPr>
              <a:spLocks/>
            </p:cNvSpPr>
            <p:nvPr/>
          </p:nvSpPr>
          <p:spPr bwMode="auto">
            <a:xfrm>
              <a:off x="2264" y="2929"/>
              <a:ext cx="78" cy="61"/>
            </a:xfrm>
            <a:custGeom>
              <a:avLst/>
              <a:gdLst>
                <a:gd name="T0" fmla="*/ 0 w 78"/>
                <a:gd name="T1" fmla="*/ 0 h 56"/>
                <a:gd name="T2" fmla="*/ 31 w 78"/>
                <a:gd name="T3" fmla="*/ 0 h 56"/>
                <a:gd name="T4" fmla="*/ 78 w 78"/>
                <a:gd name="T5" fmla="*/ 37 h 56"/>
                <a:gd name="T6" fmla="*/ 78 w 78"/>
                <a:gd name="T7" fmla="*/ 72 h 56"/>
                <a:gd name="T8" fmla="*/ 46 w 78"/>
                <a:gd name="T9" fmla="*/ 72 h 56"/>
                <a:gd name="T10" fmla="*/ 0 w 78"/>
                <a:gd name="T11" fmla="*/ 37 h 56"/>
                <a:gd name="T12" fmla="*/ 0 w 78"/>
                <a:gd name="T13" fmla="*/ 0 h 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56"/>
                <a:gd name="T23" fmla="*/ 78 w 78"/>
                <a:gd name="T24" fmla="*/ 56 h 5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56">
                  <a:moveTo>
                    <a:pt x="0" y="0"/>
                  </a:moveTo>
                  <a:lnTo>
                    <a:pt x="31" y="0"/>
                  </a:lnTo>
                  <a:lnTo>
                    <a:pt x="78" y="28"/>
                  </a:lnTo>
                  <a:lnTo>
                    <a:pt x="78" y="56"/>
                  </a:lnTo>
                  <a:lnTo>
                    <a:pt x="46" y="56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59" name="Freeform 419"/>
            <p:cNvSpPr>
              <a:spLocks/>
            </p:cNvSpPr>
            <p:nvPr/>
          </p:nvSpPr>
          <p:spPr bwMode="auto">
            <a:xfrm>
              <a:off x="2310" y="2959"/>
              <a:ext cx="55" cy="46"/>
            </a:xfrm>
            <a:custGeom>
              <a:avLst/>
              <a:gdLst>
                <a:gd name="T0" fmla="*/ 0 w 55"/>
                <a:gd name="T1" fmla="*/ 0 h 42"/>
                <a:gd name="T2" fmla="*/ 32 w 55"/>
                <a:gd name="T3" fmla="*/ 0 h 42"/>
                <a:gd name="T4" fmla="*/ 55 w 55"/>
                <a:gd name="T5" fmla="*/ 18 h 42"/>
                <a:gd name="T6" fmla="*/ 55 w 55"/>
                <a:gd name="T7" fmla="*/ 55 h 42"/>
                <a:gd name="T8" fmla="*/ 24 w 55"/>
                <a:gd name="T9" fmla="*/ 55 h 42"/>
                <a:gd name="T10" fmla="*/ 0 w 55"/>
                <a:gd name="T11" fmla="*/ 37 h 42"/>
                <a:gd name="T12" fmla="*/ 0 w 55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2"/>
                <a:gd name="T23" fmla="*/ 55 w 55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2">
                  <a:moveTo>
                    <a:pt x="0" y="0"/>
                  </a:moveTo>
                  <a:lnTo>
                    <a:pt x="32" y="0"/>
                  </a:lnTo>
                  <a:lnTo>
                    <a:pt x="55" y="14"/>
                  </a:lnTo>
                  <a:lnTo>
                    <a:pt x="55" y="42"/>
                  </a:lnTo>
                  <a:lnTo>
                    <a:pt x="24" y="42"/>
                  </a:ln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0" name="Line 420"/>
            <p:cNvSpPr>
              <a:spLocks noChangeShapeType="1"/>
            </p:cNvSpPr>
            <p:nvPr/>
          </p:nvSpPr>
          <p:spPr bwMode="auto">
            <a:xfrm>
              <a:off x="3599" y="2864"/>
              <a:ext cx="5" cy="5"/>
            </a:xfrm>
            <a:prstGeom prst="line">
              <a:avLst/>
            </a:prstGeom>
            <a:noFill/>
            <a:ln w="25400">
              <a:solidFill>
                <a:srgbClr val="12121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1" name="Line 421"/>
            <p:cNvSpPr>
              <a:spLocks noChangeShapeType="1"/>
            </p:cNvSpPr>
            <p:nvPr/>
          </p:nvSpPr>
          <p:spPr bwMode="auto">
            <a:xfrm>
              <a:off x="3599" y="2864"/>
              <a:ext cx="5" cy="5"/>
            </a:xfrm>
            <a:prstGeom prst="line">
              <a:avLst/>
            </a:prstGeom>
            <a:noFill/>
            <a:ln w="25400">
              <a:solidFill>
                <a:srgbClr val="18181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2" name="Line 422"/>
            <p:cNvSpPr>
              <a:spLocks noChangeShapeType="1"/>
            </p:cNvSpPr>
            <p:nvPr/>
          </p:nvSpPr>
          <p:spPr bwMode="auto">
            <a:xfrm>
              <a:off x="3599" y="2849"/>
              <a:ext cx="21" cy="20"/>
            </a:xfrm>
            <a:prstGeom prst="line">
              <a:avLst/>
            </a:prstGeom>
            <a:noFill/>
            <a:ln w="25400">
              <a:solidFill>
                <a:srgbClr val="1F1F1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3" name="Line 423"/>
            <p:cNvSpPr>
              <a:spLocks noChangeShapeType="1"/>
            </p:cNvSpPr>
            <p:nvPr/>
          </p:nvSpPr>
          <p:spPr bwMode="auto">
            <a:xfrm>
              <a:off x="3599" y="2834"/>
              <a:ext cx="37" cy="35"/>
            </a:xfrm>
            <a:prstGeom prst="line">
              <a:avLst/>
            </a:prstGeom>
            <a:noFill/>
            <a:ln w="25400">
              <a:solidFill>
                <a:srgbClr val="25252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4" name="Line 424"/>
            <p:cNvSpPr>
              <a:spLocks noChangeShapeType="1"/>
            </p:cNvSpPr>
            <p:nvPr/>
          </p:nvSpPr>
          <p:spPr bwMode="auto">
            <a:xfrm>
              <a:off x="3599" y="2834"/>
              <a:ext cx="37" cy="35"/>
            </a:xfrm>
            <a:prstGeom prst="line">
              <a:avLst/>
            </a:prstGeom>
            <a:noFill/>
            <a:ln w="25400">
              <a:solidFill>
                <a:srgbClr val="2B2B2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5" name="Line 425"/>
            <p:cNvSpPr>
              <a:spLocks noChangeShapeType="1"/>
            </p:cNvSpPr>
            <p:nvPr/>
          </p:nvSpPr>
          <p:spPr bwMode="auto">
            <a:xfrm>
              <a:off x="3599" y="2820"/>
              <a:ext cx="52" cy="49"/>
            </a:xfrm>
            <a:prstGeom prst="line">
              <a:avLst/>
            </a:prstGeom>
            <a:noFill/>
            <a:ln w="25400">
              <a:solidFill>
                <a:srgbClr val="31313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6" name="Line 426"/>
            <p:cNvSpPr>
              <a:spLocks noChangeShapeType="1"/>
            </p:cNvSpPr>
            <p:nvPr/>
          </p:nvSpPr>
          <p:spPr bwMode="auto">
            <a:xfrm>
              <a:off x="3599" y="2805"/>
              <a:ext cx="68" cy="64"/>
            </a:xfrm>
            <a:prstGeom prst="line">
              <a:avLst/>
            </a:prstGeom>
            <a:noFill/>
            <a:ln w="25400">
              <a:solidFill>
                <a:srgbClr val="38383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7" name="Line 427"/>
            <p:cNvSpPr>
              <a:spLocks noChangeShapeType="1"/>
            </p:cNvSpPr>
            <p:nvPr/>
          </p:nvSpPr>
          <p:spPr bwMode="auto">
            <a:xfrm>
              <a:off x="3599" y="2797"/>
              <a:ext cx="76" cy="72"/>
            </a:xfrm>
            <a:prstGeom prst="line">
              <a:avLst/>
            </a:prstGeom>
            <a:noFill/>
            <a:ln w="25400">
              <a:solidFill>
                <a:srgbClr val="3E3E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8" name="Line 428"/>
            <p:cNvSpPr>
              <a:spLocks noChangeShapeType="1"/>
            </p:cNvSpPr>
            <p:nvPr/>
          </p:nvSpPr>
          <p:spPr bwMode="auto">
            <a:xfrm>
              <a:off x="3599" y="2790"/>
              <a:ext cx="85" cy="79"/>
            </a:xfrm>
            <a:prstGeom prst="line">
              <a:avLst/>
            </a:prstGeom>
            <a:noFill/>
            <a:ln w="25400">
              <a:solidFill>
                <a:srgbClr val="44444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69" name="Line 429"/>
            <p:cNvSpPr>
              <a:spLocks noChangeShapeType="1"/>
            </p:cNvSpPr>
            <p:nvPr/>
          </p:nvSpPr>
          <p:spPr bwMode="auto">
            <a:xfrm>
              <a:off x="3599" y="2774"/>
              <a:ext cx="100" cy="95"/>
            </a:xfrm>
            <a:prstGeom prst="line">
              <a:avLst/>
            </a:prstGeom>
            <a:noFill/>
            <a:ln w="25400">
              <a:solidFill>
                <a:srgbClr val="4A4A4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0" name="Line 430"/>
            <p:cNvSpPr>
              <a:spLocks noChangeShapeType="1"/>
            </p:cNvSpPr>
            <p:nvPr/>
          </p:nvSpPr>
          <p:spPr bwMode="auto">
            <a:xfrm>
              <a:off x="3599" y="2767"/>
              <a:ext cx="108" cy="102"/>
            </a:xfrm>
            <a:prstGeom prst="line">
              <a:avLst/>
            </a:prstGeom>
            <a:noFill/>
            <a:ln w="25400">
              <a:solidFill>
                <a:srgbClr val="51515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1" name="Line 431"/>
            <p:cNvSpPr>
              <a:spLocks noChangeShapeType="1"/>
            </p:cNvSpPr>
            <p:nvPr/>
          </p:nvSpPr>
          <p:spPr bwMode="auto">
            <a:xfrm>
              <a:off x="3599" y="2759"/>
              <a:ext cx="117" cy="110"/>
            </a:xfrm>
            <a:prstGeom prst="line">
              <a:avLst/>
            </a:prstGeom>
            <a:noFill/>
            <a:ln w="25400">
              <a:solidFill>
                <a:srgbClr val="57575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2" name="Line 432"/>
            <p:cNvSpPr>
              <a:spLocks noChangeShapeType="1"/>
            </p:cNvSpPr>
            <p:nvPr/>
          </p:nvSpPr>
          <p:spPr bwMode="auto">
            <a:xfrm>
              <a:off x="3599" y="2745"/>
              <a:ext cx="132" cy="124"/>
            </a:xfrm>
            <a:prstGeom prst="line">
              <a:avLst/>
            </a:prstGeom>
            <a:noFill/>
            <a:ln w="25400">
              <a:solidFill>
                <a:srgbClr val="5D5D5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3" name="Line 433"/>
            <p:cNvSpPr>
              <a:spLocks noChangeShapeType="1"/>
            </p:cNvSpPr>
            <p:nvPr/>
          </p:nvSpPr>
          <p:spPr bwMode="auto">
            <a:xfrm>
              <a:off x="3599" y="2730"/>
              <a:ext cx="148" cy="138"/>
            </a:xfrm>
            <a:prstGeom prst="line">
              <a:avLst/>
            </a:prstGeom>
            <a:noFill/>
            <a:ln w="25400">
              <a:solidFill>
                <a:srgbClr val="6363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4" name="Line 434"/>
            <p:cNvSpPr>
              <a:spLocks noChangeShapeType="1"/>
            </p:cNvSpPr>
            <p:nvPr/>
          </p:nvSpPr>
          <p:spPr bwMode="auto">
            <a:xfrm>
              <a:off x="3599" y="2723"/>
              <a:ext cx="148" cy="138"/>
            </a:xfrm>
            <a:prstGeom prst="line">
              <a:avLst/>
            </a:prstGeom>
            <a:noFill/>
            <a:ln w="25400">
              <a:solidFill>
                <a:srgbClr val="6A6A6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5" name="Line 435"/>
            <p:cNvSpPr>
              <a:spLocks noChangeShapeType="1"/>
            </p:cNvSpPr>
            <p:nvPr/>
          </p:nvSpPr>
          <p:spPr bwMode="auto">
            <a:xfrm>
              <a:off x="3599" y="2715"/>
              <a:ext cx="148" cy="138"/>
            </a:xfrm>
            <a:prstGeom prst="line">
              <a:avLst/>
            </a:prstGeom>
            <a:noFill/>
            <a:ln w="25400">
              <a:solidFill>
                <a:srgbClr val="7070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6" name="Line 436"/>
            <p:cNvSpPr>
              <a:spLocks noChangeShapeType="1"/>
            </p:cNvSpPr>
            <p:nvPr/>
          </p:nvSpPr>
          <p:spPr bwMode="auto">
            <a:xfrm>
              <a:off x="3599" y="2700"/>
              <a:ext cx="148" cy="139"/>
            </a:xfrm>
            <a:prstGeom prst="line">
              <a:avLst/>
            </a:prstGeom>
            <a:noFill/>
            <a:ln w="25400">
              <a:solidFill>
                <a:srgbClr val="76767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7" name="Line 437"/>
            <p:cNvSpPr>
              <a:spLocks noChangeShapeType="1"/>
            </p:cNvSpPr>
            <p:nvPr/>
          </p:nvSpPr>
          <p:spPr bwMode="auto">
            <a:xfrm>
              <a:off x="3599" y="2693"/>
              <a:ext cx="148" cy="138"/>
            </a:xfrm>
            <a:prstGeom prst="line">
              <a:avLst/>
            </a:prstGeom>
            <a:noFill/>
            <a:ln w="25400">
              <a:solidFill>
                <a:srgbClr val="7C7C7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8" name="Line 438"/>
            <p:cNvSpPr>
              <a:spLocks noChangeShapeType="1"/>
            </p:cNvSpPr>
            <p:nvPr/>
          </p:nvSpPr>
          <p:spPr bwMode="auto">
            <a:xfrm>
              <a:off x="3599" y="2685"/>
              <a:ext cx="148" cy="139"/>
            </a:xfrm>
            <a:prstGeom prst="line">
              <a:avLst/>
            </a:prstGeom>
            <a:noFill/>
            <a:ln w="25400">
              <a:solidFill>
                <a:srgbClr val="83838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79" name="Line 439"/>
            <p:cNvSpPr>
              <a:spLocks noChangeShapeType="1"/>
            </p:cNvSpPr>
            <p:nvPr/>
          </p:nvSpPr>
          <p:spPr bwMode="auto">
            <a:xfrm>
              <a:off x="3599" y="2671"/>
              <a:ext cx="148" cy="138"/>
            </a:xfrm>
            <a:prstGeom prst="line">
              <a:avLst/>
            </a:prstGeom>
            <a:noFill/>
            <a:ln w="25400">
              <a:solidFill>
                <a:srgbClr val="89898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0" name="Line 440"/>
            <p:cNvSpPr>
              <a:spLocks noChangeShapeType="1"/>
            </p:cNvSpPr>
            <p:nvPr/>
          </p:nvSpPr>
          <p:spPr bwMode="auto">
            <a:xfrm>
              <a:off x="3599" y="2664"/>
              <a:ext cx="148" cy="137"/>
            </a:xfrm>
            <a:prstGeom prst="line">
              <a:avLst/>
            </a:prstGeom>
            <a:noFill/>
            <a:ln w="25400">
              <a:solidFill>
                <a:srgbClr val="8F8F8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1" name="Line 441"/>
            <p:cNvSpPr>
              <a:spLocks noChangeShapeType="1"/>
            </p:cNvSpPr>
            <p:nvPr/>
          </p:nvSpPr>
          <p:spPr bwMode="auto">
            <a:xfrm>
              <a:off x="3599" y="2649"/>
              <a:ext cx="148" cy="137"/>
            </a:xfrm>
            <a:prstGeom prst="line">
              <a:avLst/>
            </a:prstGeom>
            <a:noFill/>
            <a:ln w="25400">
              <a:solidFill>
                <a:srgbClr val="95959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2" name="Line 442"/>
            <p:cNvSpPr>
              <a:spLocks noChangeShapeType="1"/>
            </p:cNvSpPr>
            <p:nvPr/>
          </p:nvSpPr>
          <p:spPr bwMode="auto">
            <a:xfrm>
              <a:off x="3599" y="2641"/>
              <a:ext cx="148" cy="138"/>
            </a:xfrm>
            <a:prstGeom prst="line">
              <a:avLst/>
            </a:prstGeom>
            <a:noFill/>
            <a:ln w="25400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3" name="Line 443"/>
            <p:cNvSpPr>
              <a:spLocks noChangeShapeType="1"/>
            </p:cNvSpPr>
            <p:nvPr/>
          </p:nvSpPr>
          <p:spPr bwMode="auto">
            <a:xfrm>
              <a:off x="3600" y="2635"/>
              <a:ext cx="147" cy="136"/>
            </a:xfrm>
            <a:prstGeom prst="line">
              <a:avLst/>
            </a:prstGeom>
            <a:noFill/>
            <a:ln w="25400">
              <a:solidFill>
                <a:srgbClr val="A2A2A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4" name="Line 444"/>
            <p:cNvSpPr>
              <a:spLocks noChangeShapeType="1"/>
            </p:cNvSpPr>
            <p:nvPr/>
          </p:nvSpPr>
          <p:spPr bwMode="auto">
            <a:xfrm>
              <a:off x="3616" y="2635"/>
              <a:ext cx="131" cy="122"/>
            </a:xfrm>
            <a:prstGeom prst="line">
              <a:avLst/>
            </a:prstGeom>
            <a:noFill/>
            <a:ln w="25400">
              <a:solidFill>
                <a:srgbClr val="A8A8A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5" name="Line 445"/>
            <p:cNvSpPr>
              <a:spLocks noChangeShapeType="1"/>
            </p:cNvSpPr>
            <p:nvPr/>
          </p:nvSpPr>
          <p:spPr bwMode="auto">
            <a:xfrm>
              <a:off x="3624" y="2635"/>
              <a:ext cx="123" cy="115"/>
            </a:xfrm>
            <a:prstGeom prst="line">
              <a:avLst/>
            </a:prstGeom>
            <a:noFill/>
            <a:ln w="25400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6" name="Line 446"/>
            <p:cNvSpPr>
              <a:spLocks noChangeShapeType="1"/>
            </p:cNvSpPr>
            <p:nvPr/>
          </p:nvSpPr>
          <p:spPr bwMode="auto">
            <a:xfrm>
              <a:off x="3639" y="2635"/>
              <a:ext cx="108" cy="101"/>
            </a:xfrm>
            <a:prstGeom prst="line">
              <a:avLst/>
            </a:prstGeom>
            <a:noFill/>
            <a:ln w="25400">
              <a:solidFill>
                <a:srgbClr val="B5B5B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7" name="Line 447"/>
            <p:cNvSpPr>
              <a:spLocks noChangeShapeType="1"/>
            </p:cNvSpPr>
            <p:nvPr/>
          </p:nvSpPr>
          <p:spPr bwMode="auto">
            <a:xfrm>
              <a:off x="3648" y="2635"/>
              <a:ext cx="99" cy="92"/>
            </a:xfrm>
            <a:prstGeom prst="line">
              <a:avLst/>
            </a:prstGeom>
            <a:noFill/>
            <a:ln w="25400">
              <a:solidFill>
                <a:srgbClr val="BBBB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8" name="Line 448"/>
            <p:cNvSpPr>
              <a:spLocks noChangeShapeType="1"/>
            </p:cNvSpPr>
            <p:nvPr/>
          </p:nvSpPr>
          <p:spPr bwMode="auto">
            <a:xfrm>
              <a:off x="3664" y="2635"/>
              <a:ext cx="83" cy="77"/>
            </a:xfrm>
            <a:prstGeom prst="line">
              <a:avLst/>
            </a:prstGeom>
            <a:noFill/>
            <a:ln w="25400">
              <a:solidFill>
                <a:srgbClr val="C1C1C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89" name="Line 449"/>
            <p:cNvSpPr>
              <a:spLocks noChangeShapeType="1"/>
            </p:cNvSpPr>
            <p:nvPr/>
          </p:nvSpPr>
          <p:spPr bwMode="auto">
            <a:xfrm>
              <a:off x="3672" y="2635"/>
              <a:ext cx="75" cy="70"/>
            </a:xfrm>
            <a:prstGeom prst="line">
              <a:avLst/>
            </a:prstGeom>
            <a:noFill/>
            <a:ln w="25400">
              <a:solidFill>
                <a:srgbClr val="C7C7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0" name="Line 450"/>
            <p:cNvSpPr>
              <a:spLocks noChangeShapeType="1"/>
            </p:cNvSpPr>
            <p:nvPr/>
          </p:nvSpPr>
          <p:spPr bwMode="auto">
            <a:xfrm>
              <a:off x="3680" y="2635"/>
              <a:ext cx="67" cy="62"/>
            </a:xfrm>
            <a:prstGeom prst="line">
              <a:avLst/>
            </a:prstGeom>
            <a:noFill/>
            <a:ln w="254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1" name="Line 451"/>
            <p:cNvSpPr>
              <a:spLocks noChangeShapeType="1"/>
            </p:cNvSpPr>
            <p:nvPr/>
          </p:nvSpPr>
          <p:spPr bwMode="auto">
            <a:xfrm>
              <a:off x="3696" y="2635"/>
              <a:ext cx="51" cy="47"/>
            </a:xfrm>
            <a:prstGeom prst="line">
              <a:avLst/>
            </a:prstGeom>
            <a:noFill/>
            <a:ln w="25400">
              <a:solidFill>
                <a:srgbClr val="D4D4D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2" name="Line 452"/>
            <p:cNvSpPr>
              <a:spLocks noChangeShapeType="1"/>
            </p:cNvSpPr>
            <p:nvPr/>
          </p:nvSpPr>
          <p:spPr bwMode="auto">
            <a:xfrm>
              <a:off x="3703" y="2635"/>
              <a:ext cx="44" cy="40"/>
            </a:xfrm>
            <a:prstGeom prst="line">
              <a:avLst/>
            </a:prstGeom>
            <a:noFill/>
            <a:ln w="25400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3" name="Line 453"/>
            <p:cNvSpPr>
              <a:spLocks noChangeShapeType="1"/>
            </p:cNvSpPr>
            <p:nvPr/>
          </p:nvSpPr>
          <p:spPr bwMode="auto">
            <a:xfrm>
              <a:off x="3711" y="2635"/>
              <a:ext cx="36" cy="33"/>
            </a:xfrm>
            <a:prstGeom prst="line">
              <a:avLst/>
            </a:prstGeom>
            <a:noFill/>
            <a:ln w="25400">
              <a:solidFill>
                <a:srgbClr val="E0E0E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4" name="Line 454"/>
            <p:cNvSpPr>
              <a:spLocks noChangeShapeType="1"/>
            </p:cNvSpPr>
            <p:nvPr/>
          </p:nvSpPr>
          <p:spPr bwMode="auto">
            <a:xfrm>
              <a:off x="3727" y="2635"/>
              <a:ext cx="20" cy="18"/>
            </a:xfrm>
            <a:prstGeom prst="line">
              <a:avLst/>
            </a:prstGeom>
            <a:noFill/>
            <a:ln w="25400">
              <a:solidFill>
                <a:srgbClr val="E7E7E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5" name="Line 455"/>
            <p:cNvSpPr>
              <a:spLocks noChangeShapeType="1"/>
            </p:cNvSpPr>
            <p:nvPr/>
          </p:nvSpPr>
          <p:spPr bwMode="auto">
            <a:xfrm>
              <a:off x="3743" y="2635"/>
              <a:ext cx="4" cy="3"/>
            </a:xfrm>
            <a:prstGeom prst="line">
              <a:avLst/>
            </a:prstGeom>
            <a:noFill/>
            <a:ln w="25400">
              <a:solidFill>
                <a:srgbClr val="EDEDE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6" name="Line 456"/>
            <p:cNvSpPr>
              <a:spLocks noChangeShapeType="1"/>
            </p:cNvSpPr>
            <p:nvPr/>
          </p:nvSpPr>
          <p:spPr bwMode="auto">
            <a:xfrm>
              <a:off x="3743" y="2635"/>
              <a:ext cx="4" cy="3"/>
            </a:xfrm>
            <a:prstGeom prst="line">
              <a:avLst/>
            </a:prstGeom>
            <a:noFill/>
            <a:ln w="25400">
              <a:solidFill>
                <a:srgbClr val="F3F3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7" name="Freeform 457"/>
            <p:cNvSpPr>
              <a:spLocks/>
            </p:cNvSpPr>
            <p:nvPr/>
          </p:nvSpPr>
          <p:spPr bwMode="auto">
            <a:xfrm>
              <a:off x="3599" y="2627"/>
              <a:ext cx="148" cy="242"/>
            </a:xfrm>
            <a:custGeom>
              <a:avLst/>
              <a:gdLst>
                <a:gd name="T0" fmla="*/ 0 w 148"/>
                <a:gd name="T1" fmla="*/ 61 h 225"/>
                <a:gd name="T2" fmla="*/ 148 w 148"/>
                <a:gd name="T3" fmla="*/ 0 h 225"/>
                <a:gd name="T4" fmla="*/ 148 w 148"/>
                <a:gd name="T5" fmla="*/ 174 h 225"/>
                <a:gd name="T6" fmla="*/ 0 w 148"/>
                <a:gd name="T7" fmla="*/ 280 h 225"/>
                <a:gd name="T8" fmla="*/ 0 w 148"/>
                <a:gd name="T9" fmla="*/ 61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8"/>
                <a:gd name="T16" fmla="*/ 0 h 225"/>
                <a:gd name="T17" fmla="*/ 148 w 148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8" h="225">
                  <a:moveTo>
                    <a:pt x="0" y="49"/>
                  </a:moveTo>
                  <a:lnTo>
                    <a:pt x="148" y="0"/>
                  </a:lnTo>
                  <a:lnTo>
                    <a:pt x="148" y="140"/>
                  </a:lnTo>
                  <a:lnTo>
                    <a:pt x="0" y="225"/>
                  </a:lnTo>
                  <a:lnTo>
                    <a:pt x="0" y="49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8" name="Line 458"/>
            <p:cNvSpPr>
              <a:spLocks noChangeShapeType="1"/>
            </p:cNvSpPr>
            <p:nvPr/>
          </p:nvSpPr>
          <p:spPr bwMode="auto">
            <a:xfrm flipV="1">
              <a:off x="3740" y="2673"/>
              <a:ext cx="7" cy="7"/>
            </a:xfrm>
            <a:prstGeom prst="line">
              <a:avLst/>
            </a:prstGeom>
            <a:noFill/>
            <a:ln w="25400">
              <a:solidFill>
                <a:srgbClr val="02020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99" name="Line 459"/>
            <p:cNvSpPr>
              <a:spLocks noChangeShapeType="1"/>
            </p:cNvSpPr>
            <p:nvPr/>
          </p:nvSpPr>
          <p:spPr bwMode="auto">
            <a:xfrm flipV="1">
              <a:off x="3724" y="2658"/>
              <a:ext cx="23" cy="22"/>
            </a:xfrm>
            <a:prstGeom prst="line">
              <a:avLst/>
            </a:prstGeom>
            <a:noFill/>
            <a:ln w="25400">
              <a:solidFill>
                <a:srgbClr val="04040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0" name="Line 460"/>
            <p:cNvSpPr>
              <a:spLocks noChangeShapeType="1"/>
            </p:cNvSpPr>
            <p:nvPr/>
          </p:nvSpPr>
          <p:spPr bwMode="auto">
            <a:xfrm flipV="1">
              <a:off x="3708" y="2642"/>
              <a:ext cx="39" cy="38"/>
            </a:xfrm>
            <a:prstGeom prst="line">
              <a:avLst/>
            </a:prstGeom>
            <a:noFill/>
            <a:ln w="25400">
              <a:solidFill>
                <a:srgbClr val="06060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1" name="Line 461"/>
            <p:cNvSpPr>
              <a:spLocks noChangeShapeType="1"/>
            </p:cNvSpPr>
            <p:nvPr/>
          </p:nvSpPr>
          <p:spPr bwMode="auto">
            <a:xfrm flipV="1">
              <a:off x="3708" y="2642"/>
              <a:ext cx="39" cy="38"/>
            </a:xfrm>
            <a:prstGeom prst="line">
              <a:avLst/>
            </a:prstGeom>
            <a:noFill/>
            <a:ln w="25400">
              <a:solidFill>
                <a:srgbClr val="08080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2" name="Line 462"/>
            <p:cNvSpPr>
              <a:spLocks noChangeShapeType="1"/>
            </p:cNvSpPr>
            <p:nvPr/>
          </p:nvSpPr>
          <p:spPr bwMode="auto">
            <a:xfrm flipV="1">
              <a:off x="3693" y="2628"/>
              <a:ext cx="54" cy="52"/>
            </a:xfrm>
            <a:prstGeom prst="line">
              <a:avLst/>
            </a:prstGeom>
            <a:noFill/>
            <a:ln w="25400">
              <a:solidFill>
                <a:srgbClr val="0A0A0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3" name="Line 463"/>
            <p:cNvSpPr>
              <a:spLocks noChangeShapeType="1"/>
            </p:cNvSpPr>
            <p:nvPr/>
          </p:nvSpPr>
          <p:spPr bwMode="auto">
            <a:xfrm flipV="1">
              <a:off x="3678" y="2627"/>
              <a:ext cx="54" cy="53"/>
            </a:xfrm>
            <a:prstGeom prst="line">
              <a:avLst/>
            </a:prstGeom>
            <a:noFill/>
            <a:ln w="25400">
              <a:solidFill>
                <a:srgbClr val="0C0C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4" name="Line 464"/>
            <p:cNvSpPr>
              <a:spLocks noChangeShapeType="1"/>
            </p:cNvSpPr>
            <p:nvPr/>
          </p:nvSpPr>
          <p:spPr bwMode="auto">
            <a:xfrm flipV="1">
              <a:off x="3678" y="2627"/>
              <a:ext cx="54" cy="53"/>
            </a:xfrm>
            <a:prstGeom prst="line">
              <a:avLst/>
            </a:prstGeom>
            <a:noFill/>
            <a:ln w="25400">
              <a:solidFill>
                <a:srgbClr val="0E0E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5" name="Line 465"/>
            <p:cNvSpPr>
              <a:spLocks noChangeShapeType="1"/>
            </p:cNvSpPr>
            <p:nvPr/>
          </p:nvSpPr>
          <p:spPr bwMode="auto">
            <a:xfrm flipV="1">
              <a:off x="3660" y="2627"/>
              <a:ext cx="54" cy="53"/>
            </a:xfrm>
            <a:prstGeom prst="line">
              <a:avLst/>
            </a:prstGeom>
            <a:noFill/>
            <a:ln w="25400">
              <a:solidFill>
                <a:srgbClr val="10101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6" name="Line 466"/>
            <p:cNvSpPr>
              <a:spLocks noChangeShapeType="1"/>
            </p:cNvSpPr>
            <p:nvPr/>
          </p:nvSpPr>
          <p:spPr bwMode="auto">
            <a:xfrm flipV="1">
              <a:off x="3645" y="2627"/>
              <a:ext cx="54" cy="53"/>
            </a:xfrm>
            <a:prstGeom prst="line">
              <a:avLst/>
            </a:prstGeom>
            <a:noFill/>
            <a:ln w="25400">
              <a:solidFill>
                <a:srgbClr val="12121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7" name="Line 467"/>
            <p:cNvSpPr>
              <a:spLocks noChangeShapeType="1"/>
            </p:cNvSpPr>
            <p:nvPr/>
          </p:nvSpPr>
          <p:spPr bwMode="auto">
            <a:xfrm flipV="1">
              <a:off x="3629" y="2627"/>
              <a:ext cx="54" cy="53"/>
            </a:xfrm>
            <a:prstGeom prst="line">
              <a:avLst/>
            </a:prstGeom>
            <a:noFill/>
            <a:ln w="25400">
              <a:solidFill>
                <a:srgbClr val="14141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8" name="Line 468"/>
            <p:cNvSpPr>
              <a:spLocks noChangeShapeType="1"/>
            </p:cNvSpPr>
            <p:nvPr/>
          </p:nvSpPr>
          <p:spPr bwMode="auto">
            <a:xfrm flipV="1">
              <a:off x="3629" y="2627"/>
              <a:ext cx="54" cy="53"/>
            </a:xfrm>
            <a:prstGeom prst="line">
              <a:avLst/>
            </a:prstGeom>
            <a:noFill/>
            <a:ln w="25400">
              <a:solidFill>
                <a:srgbClr val="16161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09" name="Line 469"/>
            <p:cNvSpPr>
              <a:spLocks noChangeShapeType="1"/>
            </p:cNvSpPr>
            <p:nvPr/>
          </p:nvSpPr>
          <p:spPr bwMode="auto">
            <a:xfrm flipV="1">
              <a:off x="3614" y="2627"/>
              <a:ext cx="54" cy="53"/>
            </a:xfrm>
            <a:prstGeom prst="line">
              <a:avLst/>
            </a:prstGeom>
            <a:noFill/>
            <a:ln w="25400">
              <a:solidFill>
                <a:srgbClr val="18181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0" name="Line 470"/>
            <p:cNvSpPr>
              <a:spLocks noChangeShapeType="1"/>
            </p:cNvSpPr>
            <p:nvPr/>
          </p:nvSpPr>
          <p:spPr bwMode="auto">
            <a:xfrm flipV="1">
              <a:off x="3599" y="2627"/>
              <a:ext cx="54" cy="53"/>
            </a:xfrm>
            <a:prstGeom prst="line">
              <a:avLst/>
            </a:prstGeom>
            <a:noFill/>
            <a:ln w="25400">
              <a:solidFill>
                <a:srgbClr val="1A1A1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1" name="Line 471"/>
            <p:cNvSpPr>
              <a:spLocks noChangeShapeType="1"/>
            </p:cNvSpPr>
            <p:nvPr/>
          </p:nvSpPr>
          <p:spPr bwMode="auto">
            <a:xfrm flipV="1">
              <a:off x="3599" y="2627"/>
              <a:ext cx="54" cy="53"/>
            </a:xfrm>
            <a:prstGeom prst="line">
              <a:avLst/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2" name="Line 472"/>
            <p:cNvSpPr>
              <a:spLocks noChangeShapeType="1"/>
            </p:cNvSpPr>
            <p:nvPr/>
          </p:nvSpPr>
          <p:spPr bwMode="auto">
            <a:xfrm flipV="1">
              <a:off x="3583" y="2627"/>
              <a:ext cx="54" cy="53"/>
            </a:xfrm>
            <a:prstGeom prst="line">
              <a:avLst/>
            </a:prstGeom>
            <a:noFill/>
            <a:ln w="25400">
              <a:solidFill>
                <a:srgbClr val="1E1E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3" name="Line 473"/>
            <p:cNvSpPr>
              <a:spLocks noChangeShapeType="1"/>
            </p:cNvSpPr>
            <p:nvPr/>
          </p:nvSpPr>
          <p:spPr bwMode="auto">
            <a:xfrm flipV="1">
              <a:off x="3567" y="2627"/>
              <a:ext cx="54" cy="53"/>
            </a:xfrm>
            <a:prstGeom prst="line">
              <a:avLst/>
            </a:prstGeom>
            <a:noFill/>
            <a:ln w="25400">
              <a:solidFill>
                <a:srgbClr val="2121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4" name="Line 474"/>
            <p:cNvSpPr>
              <a:spLocks noChangeShapeType="1"/>
            </p:cNvSpPr>
            <p:nvPr/>
          </p:nvSpPr>
          <p:spPr bwMode="auto">
            <a:xfrm flipV="1">
              <a:off x="3559" y="2627"/>
              <a:ext cx="54" cy="53"/>
            </a:xfrm>
            <a:prstGeom prst="line">
              <a:avLst/>
            </a:prstGeom>
            <a:noFill/>
            <a:ln w="25400">
              <a:solidFill>
                <a:srgbClr val="23232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5" name="Line 475"/>
            <p:cNvSpPr>
              <a:spLocks noChangeShapeType="1"/>
            </p:cNvSpPr>
            <p:nvPr/>
          </p:nvSpPr>
          <p:spPr bwMode="auto">
            <a:xfrm flipV="1">
              <a:off x="3551" y="2627"/>
              <a:ext cx="54" cy="53"/>
            </a:xfrm>
            <a:prstGeom prst="line">
              <a:avLst/>
            </a:prstGeom>
            <a:noFill/>
            <a:ln w="25400">
              <a:solidFill>
                <a:srgbClr val="25252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6" name="Line 476"/>
            <p:cNvSpPr>
              <a:spLocks noChangeShapeType="1"/>
            </p:cNvSpPr>
            <p:nvPr/>
          </p:nvSpPr>
          <p:spPr bwMode="auto">
            <a:xfrm flipV="1">
              <a:off x="3536" y="2627"/>
              <a:ext cx="54" cy="53"/>
            </a:xfrm>
            <a:prstGeom prst="line">
              <a:avLst/>
            </a:prstGeom>
            <a:noFill/>
            <a:ln w="25400">
              <a:solidFill>
                <a:srgbClr val="27272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7" name="Line 477"/>
            <p:cNvSpPr>
              <a:spLocks noChangeShapeType="1"/>
            </p:cNvSpPr>
            <p:nvPr/>
          </p:nvSpPr>
          <p:spPr bwMode="auto">
            <a:xfrm flipV="1">
              <a:off x="3521" y="2627"/>
              <a:ext cx="54" cy="53"/>
            </a:xfrm>
            <a:prstGeom prst="line">
              <a:avLst/>
            </a:prstGeom>
            <a:noFill/>
            <a:ln w="25400">
              <a:solidFill>
                <a:srgbClr val="29292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8" name="Line 478"/>
            <p:cNvSpPr>
              <a:spLocks noChangeShapeType="1"/>
            </p:cNvSpPr>
            <p:nvPr/>
          </p:nvSpPr>
          <p:spPr bwMode="auto">
            <a:xfrm flipV="1">
              <a:off x="3521" y="2627"/>
              <a:ext cx="54" cy="53"/>
            </a:xfrm>
            <a:prstGeom prst="line">
              <a:avLst/>
            </a:prstGeom>
            <a:noFill/>
            <a:ln w="25400">
              <a:solidFill>
                <a:srgbClr val="2B2B2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19" name="Line 479"/>
            <p:cNvSpPr>
              <a:spLocks noChangeShapeType="1"/>
            </p:cNvSpPr>
            <p:nvPr/>
          </p:nvSpPr>
          <p:spPr bwMode="auto">
            <a:xfrm flipV="1">
              <a:off x="3505" y="2627"/>
              <a:ext cx="54" cy="53"/>
            </a:xfrm>
            <a:prstGeom prst="line">
              <a:avLst/>
            </a:prstGeom>
            <a:noFill/>
            <a:ln w="25400">
              <a:solidFill>
                <a:srgbClr val="2D2D2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0" name="Line 480"/>
            <p:cNvSpPr>
              <a:spLocks noChangeShapeType="1"/>
            </p:cNvSpPr>
            <p:nvPr/>
          </p:nvSpPr>
          <p:spPr bwMode="auto">
            <a:xfrm flipV="1">
              <a:off x="3489" y="2627"/>
              <a:ext cx="54" cy="53"/>
            </a:xfrm>
            <a:prstGeom prst="line">
              <a:avLst/>
            </a:prstGeom>
            <a:noFill/>
            <a:ln w="25400">
              <a:solidFill>
                <a:srgbClr val="2F2F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1" name="Line 481"/>
            <p:cNvSpPr>
              <a:spLocks noChangeShapeType="1"/>
            </p:cNvSpPr>
            <p:nvPr/>
          </p:nvSpPr>
          <p:spPr bwMode="auto">
            <a:xfrm flipV="1">
              <a:off x="3481" y="2627"/>
              <a:ext cx="54" cy="53"/>
            </a:xfrm>
            <a:prstGeom prst="line">
              <a:avLst/>
            </a:prstGeom>
            <a:noFill/>
            <a:ln w="25400">
              <a:solidFill>
                <a:srgbClr val="31313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2" name="Line 482"/>
            <p:cNvSpPr>
              <a:spLocks noChangeShapeType="1"/>
            </p:cNvSpPr>
            <p:nvPr/>
          </p:nvSpPr>
          <p:spPr bwMode="auto">
            <a:xfrm flipV="1">
              <a:off x="3474" y="2627"/>
              <a:ext cx="54" cy="53"/>
            </a:xfrm>
            <a:prstGeom prst="line">
              <a:avLst/>
            </a:prstGeom>
            <a:noFill/>
            <a:ln w="25400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3" name="Line 483"/>
            <p:cNvSpPr>
              <a:spLocks noChangeShapeType="1"/>
            </p:cNvSpPr>
            <p:nvPr/>
          </p:nvSpPr>
          <p:spPr bwMode="auto">
            <a:xfrm flipV="1">
              <a:off x="3458" y="2627"/>
              <a:ext cx="54" cy="53"/>
            </a:xfrm>
            <a:prstGeom prst="line">
              <a:avLst/>
            </a:prstGeom>
            <a:noFill/>
            <a:ln w="25400">
              <a:solidFill>
                <a:srgbClr val="35353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4" name="Line 484"/>
            <p:cNvSpPr>
              <a:spLocks noChangeShapeType="1"/>
            </p:cNvSpPr>
            <p:nvPr/>
          </p:nvSpPr>
          <p:spPr bwMode="auto">
            <a:xfrm flipV="1">
              <a:off x="3443" y="2627"/>
              <a:ext cx="54" cy="53"/>
            </a:xfrm>
            <a:prstGeom prst="line">
              <a:avLst/>
            </a:prstGeom>
            <a:noFill/>
            <a:ln w="25400">
              <a:solidFill>
                <a:srgbClr val="37373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5" name="Line 485"/>
            <p:cNvSpPr>
              <a:spLocks noChangeShapeType="1"/>
            </p:cNvSpPr>
            <p:nvPr/>
          </p:nvSpPr>
          <p:spPr bwMode="auto">
            <a:xfrm flipV="1">
              <a:off x="3443" y="2627"/>
              <a:ext cx="54" cy="53"/>
            </a:xfrm>
            <a:prstGeom prst="line">
              <a:avLst/>
            </a:prstGeom>
            <a:noFill/>
            <a:ln w="25400">
              <a:solidFill>
                <a:srgbClr val="39393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6" name="Line 486"/>
            <p:cNvSpPr>
              <a:spLocks noChangeShapeType="1"/>
            </p:cNvSpPr>
            <p:nvPr/>
          </p:nvSpPr>
          <p:spPr bwMode="auto">
            <a:xfrm flipV="1">
              <a:off x="3427" y="2627"/>
              <a:ext cx="54" cy="53"/>
            </a:xfrm>
            <a:prstGeom prst="line">
              <a:avLst/>
            </a:prstGeom>
            <a:noFill/>
            <a:ln w="25400">
              <a:solidFill>
                <a:srgbClr val="3B3B3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7" name="Line 487"/>
            <p:cNvSpPr>
              <a:spLocks noChangeShapeType="1"/>
            </p:cNvSpPr>
            <p:nvPr/>
          </p:nvSpPr>
          <p:spPr bwMode="auto">
            <a:xfrm flipV="1">
              <a:off x="3412" y="2627"/>
              <a:ext cx="54" cy="53"/>
            </a:xfrm>
            <a:prstGeom prst="line">
              <a:avLst/>
            </a:prstGeom>
            <a:noFill/>
            <a:ln w="25400">
              <a:solidFill>
                <a:srgbClr val="3D3D3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8" name="Line 488"/>
            <p:cNvSpPr>
              <a:spLocks noChangeShapeType="1"/>
            </p:cNvSpPr>
            <p:nvPr/>
          </p:nvSpPr>
          <p:spPr bwMode="auto">
            <a:xfrm flipV="1">
              <a:off x="3404" y="2627"/>
              <a:ext cx="54" cy="53"/>
            </a:xfrm>
            <a:prstGeom prst="line">
              <a:avLst/>
            </a:prstGeom>
            <a:noFill/>
            <a:ln w="25400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29" name="Line 489"/>
            <p:cNvSpPr>
              <a:spLocks noChangeShapeType="1"/>
            </p:cNvSpPr>
            <p:nvPr/>
          </p:nvSpPr>
          <p:spPr bwMode="auto">
            <a:xfrm flipV="1">
              <a:off x="3396" y="2627"/>
              <a:ext cx="54" cy="53"/>
            </a:xfrm>
            <a:prstGeom prst="line">
              <a:avLst/>
            </a:prstGeom>
            <a:noFill/>
            <a:ln w="25400">
              <a:solidFill>
                <a:srgbClr val="4242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0" name="Line 490"/>
            <p:cNvSpPr>
              <a:spLocks noChangeShapeType="1"/>
            </p:cNvSpPr>
            <p:nvPr/>
          </p:nvSpPr>
          <p:spPr bwMode="auto">
            <a:xfrm flipV="1">
              <a:off x="3380" y="2627"/>
              <a:ext cx="54" cy="53"/>
            </a:xfrm>
            <a:prstGeom prst="line">
              <a:avLst/>
            </a:prstGeom>
            <a:noFill/>
            <a:ln w="25400">
              <a:solidFill>
                <a:srgbClr val="44444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1" name="Line 491"/>
            <p:cNvSpPr>
              <a:spLocks noChangeShapeType="1"/>
            </p:cNvSpPr>
            <p:nvPr/>
          </p:nvSpPr>
          <p:spPr bwMode="auto">
            <a:xfrm flipV="1">
              <a:off x="3373" y="2627"/>
              <a:ext cx="54" cy="53"/>
            </a:xfrm>
            <a:prstGeom prst="line">
              <a:avLst/>
            </a:prstGeom>
            <a:noFill/>
            <a:ln w="25400">
              <a:solidFill>
                <a:srgbClr val="4646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2" name="Line 492"/>
            <p:cNvSpPr>
              <a:spLocks noChangeShapeType="1"/>
            </p:cNvSpPr>
            <p:nvPr/>
          </p:nvSpPr>
          <p:spPr bwMode="auto">
            <a:xfrm flipV="1">
              <a:off x="3365" y="2627"/>
              <a:ext cx="54" cy="53"/>
            </a:xfrm>
            <a:prstGeom prst="line">
              <a:avLst/>
            </a:prstGeom>
            <a:noFill/>
            <a:ln w="25400">
              <a:solidFill>
                <a:srgbClr val="48484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3" name="Line 493"/>
            <p:cNvSpPr>
              <a:spLocks noChangeShapeType="1"/>
            </p:cNvSpPr>
            <p:nvPr/>
          </p:nvSpPr>
          <p:spPr bwMode="auto">
            <a:xfrm flipV="1">
              <a:off x="3349" y="2627"/>
              <a:ext cx="54" cy="53"/>
            </a:xfrm>
            <a:prstGeom prst="line">
              <a:avLst/>
            </a:prstGeom>
            <a:noFill/>
            <a:ln w="25400">
              <a:solidFill>
                <a:srgbClr val="4A4A4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4" name="Line 494"/>
            <p:cNvSpPr>
              <a:spLocks noChangeShapeType="1"/>
            </p:cNvSpPr>
            <p:nvPr/>
          </p:nvSpPr>
          <p:spPr bwMode="auto">
            <a:xfrm flipV="1">
              <a:off x="3334" y="2627"/>
              <a:ext cx="54" cy="53"/>
            </a:xfrm>
            <a:prstGeom prst="line">
              <a:avLst/>
            </a:prstGeom>
            <a:noFill/>
            <a:ln w="25400">
              <a:solidFill>
                <a:srgbClr val="4C4C4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5" name="Line 495"/>
            <p:cNvSpPr>
              <a:spLocks noChangeShapeType="1"/>
            </p:cNvSpPr>
            <p:nvPr/>
          </p:nvSpPr>
          <p:spPr bwMode="auto">
            <a:xfrm flipV="1">
              <a:off x="3326" y="2627"/>
              <a:ext cx="54" cy="53"/>
            </a:xfrm>
            <a:prstGeom prst="line">
              <a:avLst/>
            </a:prstGeom>
            <a:noFill/>
            <a:ln w="25400">
              <a:solidFill>
                <a:srgbClr val="4E4E4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6" name="Line 496"/>
            <p:cNvSpPr>
              <a:spLocks noChangeShapeType="1"/>
            </p:cNvSpPr>
            <p:nvPr/>
          </p:nvSpPr>
          <p:spPr bwMode="auto">
            <a:xfrm flipV="1">
              <a:off x="3318" y="2627"/>
              <a:ext cx="54" cy="53"/>
            </a:xfrm>
            <a:prstGeom prst="line">
              <a:avLst/>
            </a:prstGeom>
            <a:noFill/>
            <a:ln w="25400">
              <a:solidFill>
                <a:srgbClr val="50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7" name="Line 497"/>
            <p:cNvSpPr>
              <a:spLocks noChangeShapeType="1"/>
            </p:cNvSpPr>
            <p:nvPr/>
          </p:nvSpPr>
          <p:spPr bwMode="auto">
            <a:xfrm flipV="1">
              <a:off x="3302" y="2627"/>
              <a:ext cx="54" cy="53"/>
            </a:xfrm>
            <a:prstGeom prst="line">
              <a:avLst/>
            </a:prstGeom>
            <a:noFill/>
            <a:ln w="25400">
              <a:solidFill>
                <a:srgbClr val="5252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8" name="Line 498"/>
            <p:cNvSpPr>
              <a:spLocks noChangeShapeType="1"/>
            </p:cNvSpPr>
            <p:nvPr/>
          </p:nvSpPr>
          <p:spPr bwMode="auto">
            <a:xfrm flipV="1">
              <a:off x="3295" y="2627"/>
              <a:ext cx="54" cy="53"/>
            </a:xfrm>
            <a:prstGeom prst="line">
              <a:avLst/>
            </a:prstGeom>
            <a:noFill/>
            <a:ln w="25400">
              <a:solidFill>
                <a:srgbClr val="54545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9" name="Line 499"/>
            <p:cNvSpPr>
              <a:spLocks noChangeShapeType="1"/>
            </p:cNvSpPr>
            <p:nvPr/>
          </p:nvSpPr>
          <p:spPr bwMode="auto">
            <a:xfrm flipV="1">
              <a:off x="3287" y="2627"/>
              <a:ext cx="54" cy="53"/>
            </a:xfrm>
            <a:prstGeom prst="line">
              <a:avLst/>
            </a:prstGeom>
            <a:noFill/>
            <a:ln w="25400">
              <a:solidFill>
                <a:srgbClr val="56565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0" name="Line 500"/>
            <p:cNvSpPr>
              <a:spLocks noChangeShapeType="1"/>
            </p:cNvSpPr>
            <p:nvPr/>
          </p:nvSpPr>
          <p:spPr bwMode="auto">
            <a:xfrm flipV="1">
              <a:off x="3272" y="2627"/>
              <a:ext cx="54" cy="53"/>
            </a:xfrm>
            <a:prstGeom prst="line">
              <a:avLst/>
            </a:prstGeom>
            <a:noFill/>
            <a:ln w="25400">
              <a:solidFill>
                <a:srgbClr val="5858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1" name="Line 501"/>
            <p:cNvSpPr>
              <a:spLocks noChangeShapeType="1"/>
            </p:cNvSpPr>
            <p:nvPr/>
          </p:nvSpPr>
          <p:spPr bwMode="auto">
            <a:xfrm flipV="1">
              <a:off x="3264" y="2627"/>
              <a:ext cx="54" cy="53"/>
            </a:xfrm>
            <a:prstGeom prst="line">
              <a:avLst/>
            </a:prstGeom>
            <a:noFill/>
            <a:ln w="25400">
              <a:solidFill>
                <a:srgbClr val="5A5A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2" name="Line 502"/>
            <p:cNvSpPr>
              <a:spLocks noChangeShapeType="1"/>
            </p:cNvSpPr>
            <p:nvPr/>
          </p:nvSpPr>
          <p:spPr bwMode="auto">
            <a:xfrm flipV="1">
              <a:off x="3248" y="2627"/>
              <a:ext cx="54" cy="53"/>
            </a:xfrm>
            <a:prstGeom prst="line">
              <a:avLst/>
            </a:prstGeom>
            <a:noFill/>
            <a:ln w="25400">
              <a:solidFill>
                <a:srgbClr val="5C5C5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3" name="Line 503"/>
            <p:cNvSpPr>
              <a:spLocks noChangeShapeType="1"/>
            </p:cNvSpPr>
            <p:nvPr/>
          </p:nvSpPr>
          <p:spPr bwMode="auto">
            <a:xfrm flipV="1">
              <a:off x="3240" y="2627"/>
              <a:ext cx="54" cy="53"/>
            </a:xfrm>
            <a:prstGeom prst="line">
              <a:avLst/>
            </a:prstGeom>
            <a:noFill/>
            <a:ln w="25400">
              <a:solidFill>
                <a:srgbClr val="5E5E5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4" name="Line 504"/>
            <p:cNvSpPr>
              <a:spLocks noChangeShapeType="1"/>
            </p:cNvSpPr>
            <p:nvPr/>
          </p:nvSpPr>
          <p:spPr bwMode="auto">
            <a:xfrm flipV="1">
              <a:off x="3224" y="2627"/>
              <a:ext cx="54" cy="53"/>
            </a:xfrm>
            <a:prstGeom prst="line">
              <a:avLst/>
            </a:prstGeom>
            <a:noFill/>
            <a:ln w="25400">
              <a:solidFill>
                <a:srgbClr val="61616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5" name="Line 505"/>
            <p:cNvSpPr>
              <a:spLocks noChangeShapeType="1"/>
            </p:cNvSpPr>
            <p:nvPr/>
          </p:nvSpPr>
          <p:spPr bwMode="auto">
            <a:xfrm flipV="1">
              <a:off x="3217" y="2627"/>
              <a:ext cx="54" cy="53"/>
            </a:xfrm>
            <a:prstGeom prst="line">
              <a:avLst/>
            </a:prstGeom>
            <a:noFill/>
            <a:ln w="25400">
              <a:solidFill>
                <a:srgbClr val="6363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6" name="Line 506"/>
            <p:cNvSpPr>
              <a:spLocks noChangeShapeType="1"/>
            </p:cNvSpPr>
            <p:nvPr/>
          </p:nvSpPr>
          <p:spPr bwMode="auto">
            <a:xfrm flipV="1">
              <a:off x="3208" y="2627"/>
              <a:ext cx="54" cy="53"/>
            </a:xfrm>
            <a:prstGeom prst="line">
              <a:avLst/>
            </a:prstGeom>
            <a:noFill/>
            <a:ln w="25400">
              <a:solidFill>
                <a:srgbClr val="6565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7" name="Line 507"/>
            <p:cNvSpPr>
              <a:spLocks noChangeShapeType="1"/>
            </p:cNvSpPr>
            <p:nvPr/>
          </p:nvSpPr>
          <p:spPr bwMode="auto">
            <a:xfrm flipV="1">
              <a:off x="3192" y="2627"/>
              <a:ext cx="54" cy="53"/>
            </a:xfrm>
            <a:prstGeom prst="line">
              <a:avLst/>
            </a:prstGeom>
            <a:noFill/>
            <a:ln w="25400">
              <a:solidFill>
                <a:srgbClr val="67676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8" name="Line 508"/>
            <p:cNvSpPr>
              <a:spLocks noChangeShapeType="1"/>
            </p:cNvSpPr>
            <p:nvPr/>
          </p:nvSpPr>
          <p:spPr bwMode="auto">
            <a:xfrm flipV="1">
              <a:off x="3184" y="2627"/>
              <a:ext cx="54" cy="53"/>
            </a:xfrm>
            <a:prstGeom prst="line">
              <a:avLst/>
            </a:prstGeom>
            <a:noFill/>
            <a:ln w="25400">
              <a:solidFill>
                <a:srgbClr val="69696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49" name="Line 509"/>
            <p:cNvSpPr>
              <a:spLocks noChangeShapeType="1"/>
            </p:cNvSpPr>
            <p:nvPr/>
          </p:nvSpPr>
          <p:spPr bwMode="auto">
            <a:xfrm flipV="1">
              <a:off x="3169" y="2627"/>
              <a:ext cx="54" cy="53"/>
            </a:xfrm>
            <a:prstGeom prst="line">
              <a:avLst/>
            </a:prstGeom>
            <a:noFill/>
            <a:ln w="25400">
              <a:solidFill>
                <a:srgbClr val="6B6B6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0" name="Line 510"/>
            <p:cNvSpPr>
              <a:spLocks noChangeShapeType="1"/>
            </p:cNvSpPr>
            <p:nvPr/>
          </p:nvSpPr>
          <p:spPr bwMode="auto">
            <a:xfrm flipV="1">
              <a:off x="3161" y="2627"/>
              <a:ext cx="54" cy="53"/>
            </a:xfrm>
            <a:prstGeom prst="line">
              <a:avLst/>
            </a:prstGeom>
            <a:noFill/>
            <a:ln w="25400">
              <a:solidFill>
                <a:srgbClr val="6D6D6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1" name="Line 511"/>
            <p:cNvSpPr>
              <a:spLocks noChangeShapeType="1"/>
            </p:cNvSpPr>
            <p:nvPr/>
          </p:nvSpPr>
          <p:spPr bwMode="auto">
            <a:xfrm flipV="1">
              <a:off x="3145" y="2627"/>
              <a:ext cx="54" cy="53"/>
            </a:xfrm>
            <a:prstGeom prst="line">
              <a:avLst/>
            </a:prstGeom>
            <a:noFill/>
            <a:ln w="25400">
              <a:solidFill>
                <a:srgbClr val="6F6F6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2" name="Line 512"/>
            <p:cNvSpPr>
              <a:spLocks noChangeShapeType="1"/>
            </p:cNvSpPr>
            <p:nvPr/>
          </p:nvSpPr>
          <p:spPr bwMode="auto">
            <a:xfrm flipV="1">
              <a:off x="3137" y="2627"/>
              <a:ext cx="54" cy="53"/>
            </a:xfrm>
            <a:prstGeom prst="line">
              <a:avLst/>
            </a:prstGeom>
            <a:noFill/>
            <a:ln w="25400">
              <a:solidFill>
                <a:srgbClr val="7171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3" name="Line 513"/>
            <p:cNvSpPr>
              <a:spLocks noChangeShapeType="1"/>
            </p:cNvSpPr>
            <p:nvPr/>
          </p:nvSpPr>
          <p:spPr bwMode="auto">
            <a:xfrm flipV="1">
              <a:off x="3130" y="2627"/>
              <a:ext cx="54" cy="53"/>
            </a:xfrm>
            <a:prstGeom prst="line">
              <a:avLst/>
            </a:prstGeom>
            <a:noFill/>
            <a:ln w="25400">
              <a:solidFill>
                <a:srgbClr val="73737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4" name="Line 514"/>
            <p:cNvSpPr>
              <a:spLocks noChangeShapeType="1"/>
            </p:cNvSpPr>
            <p:nvPr/>
          </p:nvSpPr>
          <p:spPr bwMode="auto">
            <a:xfrm flipV="1">
              <a:off x="3115" y="2627"/>
              <a:ext cx="54" cy="53"/>
            </a:xfrm>
            <a:prstGeom prst="line">
              <a:avLst/>
            </a:prstGeom>
            <a:noFill/>
            <a:ln w="25400">
              <a:solidFill>
                <a:srgbClr val="7575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5" name="Line 515"/>
            <p:cNvSpPr>
              <a:spLocks noChangeShapeType="1"/>
            </p:cNvSpPr>
            <p:nvPr/>
          </p:nvSpPr>
          <p:spPr bwMode="auto">
            <a:xfrm flipV="1">
              <a:off x="3107" y="2627"/>
              <a:ext cx="54" cy="53"/>
            </a:xfrm>
            <a:prstGeom prst="line">
              <a:avLst/>
            </a:prstGeom>
            <a:noFill/>
            <a:ln w="25400">
              <a:solidFill>
                <a:srgbClr val="77777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6" name="Line 516"/>
            <p:cNvSpPr>
              <a:spLocks noChangeShapeType="1"/>
            </p:cNvSpPr>
            <p:nvPr/>
          </p:nvSpPr>
          <p:spPr bwMode="auto">
            <a:xfrm flipV="1">
              <a:off x="3091" y="2627"/>
              <a:ext cx="54" cy="53"/>
            </a:xfrm>
            <a:prstGeom prst="line">
              <a:avLst/>
            </a:prstGeom>
            <a:noFill/>
            <a:ln w="25400">
              <a:solidFill>
                <a:srgbClr val="79797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7" name="Line 517"/>
            <p:cNvSpPr>
              <a:spLocks noChangeShapeType="1"/>
            </p:cNvSpPr>
            <p:nvPr/>
          </p:nvSpPr>
          <p:spPr bwMode="auto">
            <a:xfrm flipV="1">
              <a:off x="3083" y="2627"/>
              <a:ext cx="54" cy="53"/>
            </a:xfrm>
            <a:prstGeom prst="line">
              <a:avLst/>
            </a:prstGeom>
            <a:noFill/>
            <a:ln w="25400">
              <a:solidFill>
                <a:srgbClr val="7B7B7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8" name="Line 518"/>
            <p:cNvSpPr>
              <a:spLocks noChangeShapeType="1"/>
            </p:cNvSpPr>
            <p:nvPr/>
          </p:nvSpPr>
          <p:spPr bwMode="auto">
            <a:xfrm flipV="1">
              <a:off x="3075" y="2627"/>
              <a:ext cx="54" cy="53"/>
            </a:xfrm>
            <a:prstGeom prst="line">
              <a:avLst/>
            </a:prstGeom>
            <a:noFill/>
            <a:ln w="25400">
              <a:solidFill>
                <a:srgbClr val="7D7D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59" name="Line 519"/>
            <p:cNvSpPr>
              <a:spLocks noChangeShapeType="1"/>
            </p:cNvSpPr>
            <p:nvPr/>
          </p:nvSpPr>
          <p:spPr bwMode="auto">
            <a:xfrm flipV="1">
              <a:off x="3060" y="2627"/>
              <a:ext cx="54" cy="53"/>
            </a:xfrm>
            <a:prstGeom prst="line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0" name="Line 520"/>
            <p:cNvSpPr>
              <a:spLocks noChangeShapeType="1"/>
            </p:cNvSpPr>
            <p:nvPr/>
          </p:nvSpPr>
          <p:spPr bwMode="auto">
            <a:xfrm flipV="1">
              <a:off x="3052" y="2627"/>
              <a:ext cx="54" cy="53"/>
            </a:xfrm>
            <a:prstGeom prst="line">
              <a:avLst/>
            </a:prstGeom>
            <a:noFill/>
            <a:ln w="25400">
              <a:solidFill>
                <a:srgbClr val="82828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" name="Line 521"/>
            <p:cNvSpPr>
              <a:spLocks noChangeShapeType="1"/>
            </p:cNvSpPr>
            <p:nvPr/>
          </p:nvSpPr>
          <p:spPr bwMode="auto">
            <a:xfrm flipV="1">
              <a:off x="3037" y="2627"/>
              <a:ext cx="54" cy="53"/>
            </a:xfrm>
            <a:prstGeom prst="line">
              <a:avLst/>
            </a:prstGeom>
            <a:noFill/>
            <a:ln w="25400">
              <a:solidFill>
                <a:srgbClr val="84848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2" name="Line 522"/>
            <p:cNvSpPr>
              <a:spLocks noChangeShapeType="1"/>
            </p:cNvSpPr>
            <p:nvPr/>
          </p:nvSpPr>
          <p:spPr bwMode="auto">
            <a:xfrm flipV="1">
              <a:off x="3029" y="2627"/>
              <a:ext cx="54" cy="53"/>
            </a:xfrm>
            <a:prstGeom prst="line">
              <a:avLst/>
            </a:prstGeom>
            <a:noFill/>
            <a:ln w="25400">
              <a:solidFill>
                <a:srgbClr val="86868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3" name="Line 523"/>
            <p:cNvSpPr>
              <a:spLocks noChangeShapeType="1"/>
            </p:cNvSpPr>
            <p:nvPr/>
          </p:nvSpPr>
          <p:spPr bwMode="auto">
            <a:xfrm flipV="1">
              <a:off x="3021" y="2627"/>
              <a:ext cx="54" cy="53"/>
            </a:xfrm>
            <a:prstGeom prst="line">
              <a:avLst/>
            </a:prstGeom>
            <a:noFill/>
            <a:ln w="25400">
              <a:solidFill>
                <a:srgbClr val="8888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4" name="Line 524"/>
            <p:cNvSpPr>
              <a:spLocks noChangeShapeType="1"/>
            </p:cNvSpPr>
            <p:nvPr/>
          </p:nvSpPr>
          <p:spPr bwMode="auto">
            <a:xfrm flipV="1">
              <a:off x="3005" y="2627"/>
              <a:ext cx="54" cy="53"/>
            </a:xfrm>
            <a:prstGeom prst="line">
              <a:avLst/>
            </a:prstGeom>
            <a:noFill/>
            <a:ln w="25400">
              <a:solidFill>
                <a:srgbClr val="8A8A8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5" name="Line 525"/>
            <p:cNvSpPr>
              <a:spLocks noChangeShapeType="1"/>
            </p:cNvSpPr>
            <p:nvPr/>
          </p:nvSpPr>
          <p:spPr bwMode="auto">
            <a:xfrm flipV="1">
              <a:off x="2997" y="2627"/>
              <a:ext cx="54" cy="53"/>
            </a:xfrm>
            <a:prstGeom prst="line">
              <a:avLst/>
            </a:prstGeom>
            <a:noFill/>
            <a:ln w="25400">
              <a:solidFill>
                <a:srgbClr val="8C8C8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6" name="Line 526"/>
            <p:cNvSpPr>
              <a:spLocks noChangeShapeType="1"/>
            </p:cNvSpPr>
            <p:nvPr/>
          </p:nvSpPr>
          <p:spPr bwMode="auto">
            <a:xfrm flipV="1">
              <a:off x="2982" y="2627"/>
              <a:ext cx="54" cy="53"/>
            </a:xfrm>
            <a:prstGeom prst="line">
              <a:avLst/>
            </a:prstGeom>
            <a:noFill/>
            <a:ln w="25400">
              <a:solidFill>
                <a:srgbClr val="8E8E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7" name="Line 527"/>
            <p:cNvSpPr>
              <a:spLocks noChangeShapeType="1"/>
            </p:cNvSpPr>
            <p:nvPr/>
          </p:nvSpPr>
          <p:spPr bwMode="auto">
            <a:xfrm flipV="1">
              <a:off x="2974" y="2627"/>
              <a:ext cx="54" cy="53"/>
            </a:xfrm>
            <a:prstGeom prst="line">
              <a:avLst/>
            </a:prstGeom>
            <a:noFill/>
            <a:ln w="25400">
              <a:solidFill>
                <a:srgbClr val="90909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8" name="Line 528"/>
            <p:cNvSpPr>
              <a:spLocks noChangeShapeType="1"/>
            </p:cNvSpPr>
            <p:nvPr/>
          </p:nvSpPr>
          <p:spPr bwMode="auto">
            <a:xfrm flipV="1">
              <a:off x="2967" y="2627"/>
              <a:ext cx="54" cy="53"/>
            </a:xfrm>
            <a:prstGeom prst="line">
              <a:avLst/>
            </a:prstGeom>
            <a:noFill/>
            <a:ln w="25400">
              <a:solidFill>
                <a:srgbClr val="92929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9" name="Line 529"/>
            <p:cNvSpPr>
              <a:spLocks noChangeShapeType="1"/>
            </p:cNvSpPr>
            <p:nvPr/>
          </p:nvSpPr>
          <p:spPr bwMode="auto">
            <a:xfrm flipV="1">
              <a:off x="2951" y="2627"/>
              <a:ext cx="54" cy="53"/>
            </a:xfrm>
            <a:prstGeom prst="line">
              <a:avLst/>
            </a:prstGeom>
            <a:noFill/>
            <a:ln w="25400">
              <a:solidFill>
                <a:srgbClr val="9494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0" name="Line 530"/>
            <p:cNvSpPr>
              <a:spLocks noChangeShapeType="1"/>
            </p:cNvSpPr>
            <p:nvPr/>
          </p:nvSpPr>
          <p:spPr bwMode="auto">
            <a:xfrm flipV="1">
              <a:off x="2943" y="2627"/>
              <a:ext cx="54" cy="53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1" name="Line 531"/>
            <p:cNvSpPr>
              <a:spLocks noChangeShapeType="1"/>
            </p:cNvSpPr>
            <p:nvPr/>
          </p:nvSpPr>
          <p:spPr bwMode="auto">
            <a:xfrm flipV="1">
              <a:off x="2928" y="2627"/>
              <a:ext cx="54" cy="53"/>
            </a:xfrm>
            <a:prstGeom prst="line">
              <a:avLst/>
            </a:prstGeom>
            <a:noFill/>
            <a:ln w="25400">
              <a:solidFill>
                <a:srgbClr val="9898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2" name="Line 532"/>
            <p:cNvSpPr>
              <a:spLocks noChangeShapeType="1"/>
            </p:cNvSpPr>
            <p:nvPr/>
          </p:nvSpPr>
          <p:spPr bwMode="auto">
            <a:xfrm flipV="1">
              <a:off x="2920" y="2627"/>
              <a:ext cx="54" cy="53"/>
            </a:xfrm>
            <a:prstGeom prst="line">
              <a:avLst/>
            </a:prstGeom>
            <a:noFill/>
            <a:ln w="25400">
              <a:solidFill>
                <a:srgbClr val="9A9A9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3" name="Line 533"/>
            <p:cNvSpPr>
              <a:spLocks noChangeShapeType="1"/>
            </p:cNvSpPr>
            <p:nvPr/>
          </p:nvSpPr>
          <p:spPr bwMode="auto">
            <a:xfrm flipV="1">
              <a:off x="2904" y="2627"/>
              <a:ext cx="54" cy="53"/>
            </a:xfrm>
            <a:prstGeom prst="line">
              <a:avLst/>
            </a:prstGeom>
            <a:noFill/>
            <a:ln w="25400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4" name="Line 534"/>
            <p:cNvSpPr>
              <a:spLocks noChangeShapeType="1"/>
            </p:cNvSpPr>
            <p:nvPr/>
          </p:nvSpPr>
          <p:spPr bwMode="auto">
            <a:xfrm flipV="1">
              <a:off x="2896" y="2627"/>
              <a:ext cx="54" cy="53"/>
            </a:xfrm>
            <a:prstGeom prst="line">
              <a:avLst/>
            </a:prstGeom>
            <a:noFill/>
            <a:ln w="25400">
              <a:solidFill>
                <a:srgbClr val="9E9E9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5" name="Line 535"/>
            <p:cNvSpPr>
              <a:spLocks noChangeShapeType="1"/>
            </p:cNvSpPr>
            <p:nvPr/>
          </p:nvSpPr>
          <p:spPr bwMode="auto">
            <a:xfrm flipV="1">
              <a:off x="2889" y="2627"/>
              <a:ext cx="54" cy="53"/>
            </a:xfrm>
            <a:prstGeom prst="line">
              <a:avLst/>
            </a:prstGeom>
            <a:noFill/>
            <a:ln w="25400">
              <a:solidFill>
                <a:srgbClr val="A1A1A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6" name="Line 536"/>
            <p:cNvSpPr>
              <a:spLocks noChangeShapeType="1"/>
            </p:cNvSpPr>
            <p:nvPr/>
          </p:nvSpPr>
          <p:spPr bwMode="auto">
            <a:xfrm flipV="1">
              <a:off x="2873" y="2627"/>
              <a:ext cx="54" cy="53"/>
            </a:xfrm>
            <a:prstGeom prst="line">
              <a:avLst/>
            </a:prstGeom>
            <a:noFill/>
            <a:ln w="25400">
              <a:solidFill>
                <a:srgbClr val="A3A3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7" name="Line 537"/>
            <p:cNvSpPr>
              <a:spLocks noChangeShapeType="1"/>
            </p:cNvSpPr>
            <p:nvPr/>
          </p:nvSpPr>
          <p:spPr bwMode="auto">
            <a:xfrm flipV="1">
              <a:off x="2865" y="2627"/>
              <a:ext cx="54" cy="53"/>
            </a:xfrm>
            <a:prstGeom prst="line">
              <a:avLst/>
            </a:prstGeom>
            <a:noFill/>
            <a:ln w="25400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8" name="Line 538"/>
            <p:cNvSpPr>
              <a:spLocks noChangeShapeType="1"/>
            </p:cNvSpPr>
            <p:nvPr/>
          </p:nvSpPr>
          <p:spPr bwMode="auto">
            <a:xfrm flipV="1">
              <a:off x="2850" y="2627"/>
              <a:ext cx="54" cy="53"/>
            </a:xfrm>
            <a:prstGeom prst="line">
              <a:avLst/>
            </a:prstGeom>
            <a:noFill/>
            <a:ln w="25400">
              <a:solidFill>
                <a:srgbClr val="A7A7A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79" name="Line 539"/>
            <p:cNvSpPr>
              <a:spLocks noChangeShapeType="1"/>
            </p:cNvSpPr>
            <p:nvPr/>
          </p:nvSpPr>
          <p:spPr bwMode="auto">
            <a:xfrm flipV="1">
              <a:off x="2842" y="2627"/>
              <a:ext cx="54" cy="53"/>
            </a:xfrm>
            <a:prstGeom prst="line">
              <a:avLst/>
            </a:prstGeom>
            <a:noFill/>
            <a:ln w="25400">
              <a:solidFill>
                <a:srgbClr val="A9A9A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0" name="Line 540"/>
            <p:cNvSpPr>
              <a:spLocks noChangeShapeType="1"/>
            </p:cNvSpPr>
            <p:nvPr/>
          </p:nvSpPr>
          <p:spPr bwMode="auto">
            <a:xfrm flipV="1">
              <a:off x="2826" y="2627"/>
              <a:ext cx="54" cy="53"/>
            </a:xfrm>
            <a:prstGeom prst="line">
              <a:avLst/>
            </a:prstGeom>
            <a:noFill/>
            <a:ln w="25400">
              <a:solidFill>
                <a:srgbClr val="ABABA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1" name="Line 541"/>
            <p:cNvSpPr>
              <a:spLocks noChangeShapeType="1"/>
            </p:cNvSpPr>
            <p:nvPr/>
          </p:nvSpPr>
          <p:spPr bwMode="auto">
            <a:xfrm flipV="1">
              <a:off x="2818" y="2627"/>
              <a:ext cx="54" cy="53"/>
            </a:xfrm>
            <a:prstGeom prst="line">
              <a:avLst/>
            </a:prstGeom>
            <a:noFill/>
            <a:ln w="25400">
              <a:solidFill>
                <a:srgbClr val="ADADA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2" name="Line 542"/>
            <p:cNvSpPr>
              <a:spLocks noChangeShapeType="1"/>
            </p:cNvSpPr>
            <p:nvPr/>
          </p:nvSpPr>
          <p:spPr bwMode="auto">
            <a:xfrm flipV="1">
              <a:off x="2811" y="2627"/>
              <a:ext cx="54" cy="53"/>
            </a:xfrm>
            <a:prstGeom prst="line">
              <a:avLst/>
            </a:prstGeom>
            <a:noFill/>
            <a:ln w="25400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3" name="Line 543"/>
            <p:cNvSpPr>
              <a:spLocks noChangeShapeType="1"/>
            </p:cNvSpPr>
            <p:nvPr/>
          </p:nvSpPr>
          <p:spPr bwMode="auto">
            <a:xfrm flipV="1">
              <a:off x="2795" y="2627"/>
              <a:ext cx="54" cy="53"/>
            </a:xfrm>
            <a:prstGeom prst="line">
              <a:avLst/>
            </a:prstGeom>
            <a:noFill/>
            <a:ln w="25400">
              <a:solidFill>
                <a:srgbClr val="B1B1B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4" name="Line 544"/>
            <p:cNvSpPr>
              <a:spLocks noChangeShapeType="1"/>
            </p:cNvSpPr>
            <p:nvPr/>
          </p:nvSpPr>
          <p:spPr bwMode="auto">
            <a:xfrm flipV="1">
              <a:off x="2788" y="2627"/>
              <a:ext cx="54" cy="53"/>
            </a:xfrm>
            <a:prstGeom prst="line">
              <a:avLst/>
            </a:prstGeom>
            <a:noFill/>
            <a:ln w="25400">
              <a:solidFill>
                <a:srgbClr val="B3B3B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5" name="Line 545"/>
            <p:cNvSpPr>
              <a:spLocks noChangeShapeType="1"/>
            </p:cNvSpPr>
            <p:nvPr/>
          </p:nvSpPr>
          <p:spPr bwMode="auto">
            <a:xfrm flipV="1">
              <a:off x="2780" y="2627"/>
              <a:ext cx="54" cy="53"/>
            </a:xfrm>
            <a:prstGeom prst="line">
              <a:avLst/>
            </a:prstGeom>
            <a:noFill/>
            <a:ln w="25400">
              <a:solidFill>
                <a:srgbClr val="B5B5B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6" name="Line 546"/>
            <p:cNvSpPr>
              <a:spLocks noChangeShapeType="1"/>
            </p:cNvSpPr>
            <p:nvPr/>
          </p:nvSpPr>
          <p:spPr bwMode="auto">
            <a:xfrm flipV="1">
              <a:off x="2764" y="2627"/>
              <a:ext cx="54" cy="53"/>
            </a:xfrm>
            <a:prstGeom prst="line">
              <a:avLst/>
            </a:prstGeom>
            <a:noFill/>
            <a:ln w="25400">
              <a:solidFill>
                <a:srgbClr val="B7B7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7" name="Line 547"/>
            <p:cNvSpPr>
              <a:spLocks noChangeShapeType="1"/>
            </p:cNvSpPr>
            <p:nvPr/>
          </p:nvSpPr>
          <p:spPr bwMode="auto">
            <a:xfrm flipV="1">
              <a:off x="2747" y="2627"/>
              <a:ext cx="54" cy="53"/>
            </a:xfrm>
            <a:prstGeom prst="line">
              <a:avLst/>
            </a:prstGeom>
            <a:noFill/>
            <a:ln w="25400">
              <a:solidFill>
                <a:srgbClr val="B9B9B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8" name="Line 548"/>
            <p:cNvSpPr>
              <a:spLocks noChangeShapeType="1"/>
            </p:cNvSpPr>
            <p:nvPr/>
          </p:nvSpPr>
          <p:spPr bwMode="auto">
            <a:xfrm flipV="1">
              <a:off x="2739" y="2627"/>
              <a:ext cx="54" cy="53"/>
            </a:xfrm>
            <a:prstGeom prst="line">
              <a:avLst/>
            </a:prstGeom>
            <a:noFill/>
            <a:ln w="25400">
              <a:solidFill>
                <a:srgbClr val="BBBBB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89" name="Line 549"/>
            <p:cNvSpPr>
              <a:spLocks noChangeShapeType="1"/>
            </p:cNvSpPr>
            <p:nvPr/>
          </p:nvSpPr>
          <p:spPr bwMode="auto">
            <a:xfrm flipV="1">
              <a:off x="2732" y="2627"/>
              <a:ext cx="54" cy="53"/>
            </a:xfrm>
            <a:prstGeom prst="line">
              <a:avLst/>
            </a:prstGeom>
            <a:noFill/>
            <a:ln w="25400">
              <a:solidFill>
                <a:srgbClr val="BDBD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0" name="Line 550"/>
            <p:cNvSpPr>
              <a:spLocks noChangeShapeType="1"/>
            </p:cNvSpPr>
            <p:nvPr/>
          </p:nvSpPr>
          <p:spPr bwMode="auto">
            <a:xfrm flipV="1">
              <a:off x="2716" y="2627"/>
              <a:ext cx="54" cy="53"/>
            </a:xfrm>
            <a:prstGeom prst="line">
              <a:avLst/>
            </a:prstGeom>
            <a:noFill/>
            <a:ln w="254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1" name="Line 551"/>
            <p:cNvSpPr>
              <a:spLocks noChangeShapeType="1"/>
            </p:cNvSpPr>
            <p:nvPr/>
          </p:nvSpPr>
          <p:spPr bwMode="auto">
            <a:xfrm flipV="1">
              <a:off x="2709" y="2627"/>
              <a:ext cx="54" cy="53"/>
            </a:xfrm>
            <a:prstGeom prst="line">
              <a:avLst/>
            </a:prstGeom>
            <a:noFill/>
            <a:ln w="25400">
              <a:solidFill>
                <a:srgbClr val="C2C2C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2" name="Line 552"/>
            <p:cNvSpPr>
              <a:spLocks noChangeShapeType="1"/>
            </p:cNvSpPr>
            <p:nvPr/>
          </p:nvSpPr>
          <p:spPr bwMode="auto">
            <a:xfrm flipV="1">
              <a:off x="2701" y="2627"/>
              <a:ext cx="54" cy="53"/>
            </a:xfrm>
            <a:prstGeom prst="line">
              <a:avLst/>
            </a:prstGeom>
            <a:noFill/>
            <a:ln w="25400">
              <a:solidFill>
                <a:srgbClr val="C4C4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3" name="Line 553"/>
            <p:cNvSpPr>
              <a:spLocks noChangeShapeType="1"/>
            </p:cNvSpPr>
            <p:nvPr/>
          </p:nvSpPr>
          <p:spPr bwMode="auto">
            <a:xfrm flipV="1">
              <a:off x="2685" y="2627"/>
              <a:ext cx="54" cy="53"/>
            </a:xfrm>
            <a:prstGeom prst="line">
              <a:avLst/>
            </a:prstGeom>
            <a:noFill/>
            <a:ln w="25400">
              <a:solidFill>
                <a:srgbClr val="C6C6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4" name="Line 554"/>
            <p:cNvSpPr>
              <a:spLocks noChangeShapeType="1"/>
            </p:cNvSpPr>
            <p:nvPr/>
          </p:nvSpPr>
          <p:spPr bwMode="auto">
            <a:xfrm flipV="1">
              <a:off x="2669" y="2627"/>
              <a:ext cx="54" cy="53"/>
            </a:xfrm>
            <a:prstGeom prst="line">
              <a:avLst/>
            </a:prstGeom>
            <a:noFill/>
            <a:ln w="25400">
              <a:solidFill>
                <a:srgbClr val="C8C8C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5" name="Line 555"/>
            <p:cNvSpPr>
              <a:spLocks noChangeShapeType="1"/>
            </p:cNvSpPr>
            <p:nvPr/>
          </p:nvSpPr>
          <p:spPr bwMode="auto">
            <a:xfrm flipV="1">
              <a:off x="2669" y="2627"/>
              <a:ext cx="54" cy="53"/>
            </a:xfrm>
            <a:prstGeom prst="line">
              <a:avLst/>
            </a:prstGeom>
            <a:noFill/>
            <a:ln w="25400">
              <a:solidFill>
                <a:srgbClr val="CACA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6" name="Line 556"/>
            <p:cNvSpPr>
              <a:spLocks noChangeShapeType="1"/>
            </p:cNvSpPr>
            <p:nvPr/>
          </p:nvSpPr>
          <p:spPr bwMode="auto">
            <a:xfrm flipV="1">
              <a:off x="2653" y="2627"/>
              <a:ext cx="54" cy="53"/>
            </a:xfrm>
            <a:prstGeom prst="line">
              <a:avLst/>
            </a:prstGeom>
            <a:noFill/>
            <a:ln w="25400">
              <a:solidFill>
                <a:srgbClr val="CCCC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7" name="Line 557"/>
            <p:cNvSpPr>
              <a:spLocks noChangeShapeType="1"/>
            </p:cNvSpPr>
            <p:nvPr/>
          </p:nvSpPr>
          <p:spPr bwMode="auto">
            <a:xfrm flipV="1">
              <a:off x="2639" y="2627"/>
              <a:ext cx="54" cy="53"/>
            </a:xfrm>
            <a:prstGeom prst="line">
              <a:avLst/>
            </a:prstGeom>
            <a:noFill/>
            <a:ln w="254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8" name="Line 558"/>
            <p:cNvSpPr>
              <a:spLocks noChangeShapeType="1"/>
            </p:cNvSpPr>
            <p:nvPr/>
          </p:nvSpPr>
          <p:spPr bwMode="auto">
            <a:xfrm flipV="1">
              <a:off x="2631" y="2627"/>
              <a:ext cx="54" cy="53"/>
            </a:xfrm>
            <a:prstGeom prst="line">
              <a:avLst/>
            </a:prstGeom>
            <a:noFill/>
            <a:ln w="25400">
              <a:solidFill>
                <a:srgbClr val="D0D0D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99" name="Line 559"/>
            <p:cNvSpPr>
              <a:spLocks noChangeShapeType="1"/>
            </p:cNvSpPr>
            <p:nvPr/>
          </p:nvSpPr>
          <p:spPr bwMode="auto">
            <a:xfrm flipV="1">
              <a:off x="2623" y="2627"/>
              <a:ext cx="54" cy="53"/>
            </a:xfrm>
            <a:prstGeom prst="line">
              <a:avLst/>
            </a:prstGeom>
            <a:noFill/>
            <a:ln w="25400">
              <a:solidFill>
                <a:srgbClr val="D2D2D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0" name="Line 560"/>
            <p:cNvSpPr>
              <a:spLocks noChangeShapeType="1"/>
            </p:cNvSpPr>
            <p:nvPr/>
          </p:nvSpPr>
          <p:spPr bwMode="auto">
            <a:xfrm flipV="1">
              <a:off x="2607" y="2627"/>
              <a:ext cx="54" cy="53"/>
            </a:xfrm>
            <a:prstGeom prst="line">
              <a:avLst/>
            </a:prstGeom>
            <a:noFill/>
            <a:ln w="25400">
              <a:solidFill>
                <a:srgbClr val="D4D4D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1" name="Line 561"/>
            <p:cNvSpPr>
              <a:spLocks noChangeShapeType="1"/>
            </p:cNvSpPr>
            <p:nvPr/>
          </p:nvSpPr>
          <p:spPr bwMode="auto">
            <a:xfrm flipV="1">
              <a:off x="2591" y="2627"/>
              <a:ext cx="54" cy="53"/>
            </a:xfrm>
            <a:prstGeom prst="line">
              <a:avLst/>
            </a:prstGeom>
            <a:noFill/>
            <a:ln w="25400">
              <a:solidFill>
                <a:srgbClr val="D6D6D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2" name="Line 562"/>
            <p:cNvSpPr>
              <a:spLocks noChangeShapeType="1"/>
            </p:cNvSpPr>
            <p:nvPr/>
          </p:nvSpPr>
          <p:spPr bwMode="auto">
            <a:xfrm flipV="1">
              <a:off x="2591" y="2627"/>
              <a:ext cx="54" cy="53"/>
            </a:xfrm>
            <a:prstGeom prst="line">
              <a:avLst/>
            </a:prstGeom>
            <a:noFill/>
            <a:ln w="25400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3" name="Line 563"/>
            <p:cNvSpPr>
              <a:spLocks noChangeShapeType="1"/>
            </p:cNvSpPr>
            <p:nvPr/>
          </p:nvSpPr>
          <p:spPr bwMode="auto">
            <a:xfrm flipV="1">
              <a:off x="2576" y="2627"/>
              <a:ext cx="54" cy="53"/>
            </a:xfrm>
            <a:prstGeom prst="line">
              <a:avLst/>
            </a:prstGeom>
            <a:noFill/>
            <a:ln w="25400">
              <a:solidFill>
                <a:srgbClr val="DADAD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4" name="Line 564"/>
            <p:cNvSpPr>
              <a:spLocks noChangeShapeType="1"/>
            </p:cNvSpPr>
            <p:nvPr/>
          </p:nvSpPr>
          <p:spPr bwMode="auto">
            <a:xfrm flipV="1">
              <a:off x="2560" y="2627"/>
              <a:ext cx="54" cy="53"/>
            </a:xfrm>
            <a:prstGeom prst="line">
              <a:avLst/>
            </a:prstGeom>
            <a:noFill/>
            <a:ln w="25400">
              <a:solidFill>
                <a:srgbClr val="DCDCD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5" name="Line 565"/>
            <p:cNvSpPr>
              <a:spLocks noChangeShapeType="1"/>
            </p:cNvSpPr>
            <p:nvPr/>
          </p:nvSpPr>
          <p:spPr bwMode="auto">
            <a:xfrm flipV="1">
              <a:off x="2552" y="2627"/>
              <a:ext cx="54" cy="53"/>
            </a:xfrm>
            <a:prstGeom prst="line">
              <a:avLst/>
            </a:prstGeom>
            <a:noFill/>
            <a:ln w="25400">
              <a:solidFill>
                <a:srgbClr val="DEDED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6" name="Line 566"/>
            <p:cNvSpPr>
              <a:spLocks noChangeShapeType="1"/>
            </p:cNvSpPr>
            <p:nvPr/>
          </p:nvSpPr>
          <p:spPr bwMode="auto">
            <a:xfrm flipV="1">
              <a:off x="2545" y="2627"/>
              <a:ext cx="54" cy="53"/>
            </a:xfrm>
            <a:prstGeom prst="line">
              <a:avLst/>
            </a:prstGeom>
            <a:noFill/>
            <a:ln w="25400">
              <a:solidFill>
                <a:srgbClr val="E1E1E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7" name="Line 567"/>
            <p:cNvSpPr>
              <a:spLocks noChangeShapeType="1"/>
            </p:cNvSpPr>
            <p:nvPr/>
          </p:nvSpPr>
          <p:spPr bwMode="auto">
            <a:xfrm flipV="1">
              <a:off x="2529" y="2627"/>
              <a:ext cx="54" cy="53"/>
            </a:xfrm>
            <a:prstGeom prst="line">
              <a:avLst/>
            </a:prstGeom>
            <a:noFill/>
            <a:ln w="25400">
              <a:solidFill>
                <a:srgbClr val="E3E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8" name="Line 568"/>
            <p:cNvSpPr>
              <a:spLocks noChangeShapeType="1"/>
            </p:cNvSpPr>
            <p:nvPr/>
          </p:nvSpPr>
          <p:spPr bwMode="auto">
            <a:xfrm flipV="1">
              <a:off x="2514" y="2627"/>
              <a:ext cx="54" cy="53"/>
            </a:xfrm>
            <a:prstGeom prst="line">
              <a:avLst/>
            </a:prstGeom>
            <a:noFill/>
            <a:ln w="25400">
              <a:solidFill>
                <a:srgbClr val="E5E5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09" name="Line 569"/>
            <p:cNvSpPr>
              <a:spLocks noChangeShapeType="1"/>
            </p:cNvSpPr>
            <p:nvPr/>
          </p:nvSpPr>
          <p:spPr bwMode="auto">
            <a:xfrm flipV="1">
              <a:off x="2514" y="2627"/>
              <a:ext cx="54" cy="53"/>
            </a:xfrm>
            <a:prstGeom prst="line">
              <a:avLst/>
            </a:prstGeom>
            <a:noFill/>
            <a:ln w="25400">
              <a:solidFill>
                <a:srgbClr val="E7E7E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0" name="Line 570"/>
            <p:cNvSpPr>
              <a:spLocks noChangeShapeType="1"/>
            </p:cNvSpPr>
            <p:nvPr/>
          </p:nvSpPr>
          <p:spPr bwMode="auto">
            <a:xfrm flipV="1">
              <a:off x="2513" y="2627"/>
              <a:ext cx="38" cy="38"/>
            </a:xfrm>
            <a:prstGeom prst="line">
              <a:avLst/>
            </a:prstGeom>
            <a:noFill/>
            <a:ln w="25400">
              <a:solidFill>
                <a:srgbClr val="E9E9E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1" name="Line 571"/>
            <p:cNvSpPr>
              <a:spLocks noChangeShapeType="1"/>
            </p:cNvSpPr>
            <p:nvPr/>
          </p:nvSpPr>
          <p:spPr bwMode="auto">
            <a:xfrm flipV="1">
              <a:off x="2513" y="2627"/>
              <a:ext cx="24" cy="24"/>
            </a:xfrm>
            <a:prstGeom prst="line">
              <a:avLst/>
            </a:prstGeom>
            <a:noFill/>
            <a:ln w="25400">
              <a:solidFill>
                <a:srgbClr val="EBEBE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2" name="Line 572"/>
            <p:cNvSpPr>
              <a:spLocks noChangeShapeType="1"/>
            </p:cNvSpPr>
            <p:nvPr/>
          </p:nvSpPr>
          <p:spPr bwMode="auto">
            <a:xfrm flipV="1">
              <a:off x="2513" y="2627"/>
              <a:ext cx="24" cy="24"/>
            </a:xfrm>
            <a:prstGeom prst="line">
              <a:avLst/>
            </a:prstGeom>
            <a:noFill/>
            <a:ln w="25400">
              <a:solidFill>
                <a:srgbClr val="EDEDE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3" name="Line 573"/>
            <p:cNvSpPr>
              <a:spLocks noChangeShapeType="1"/>
            </p:cNvSpPr>
            <p:nvPr/>
          </p:nvSpPr>
          <p:spPr bwMode="auto">
            <a:xfrm flipV="1">
              <a:off x="2513" y="2627"/>
              <a:ext cx="8" cy="9"/>
            </a:xfrm>
            <a:prstGeom prst="line">
              <a:avLst/>
            </a:prstGeom>
            <a:noFill/>
            <a:ln w="25400">
              <a:solidFill>
                <a:srgbClr val="EFEF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4" name="Freeform 574"/>
            <p:cNvSpPr>
              <a:spLocks/>
            </p:cNvSpPr>
            <p:nvPr/>
          </p:nvSpPr>
          <p:spPr bwMode="auto">
            <a:xfrm>
              <a:off x="2490" y="2627"/>
              <a:ext cx="1257" cy="53"/>
            </a:xfrm>
            <a:custGeom>
              <a:avLst/>
              <a:gdLst>
                <a:gd name="T0" fmla="*/ 0 w 1257"/>
                <a:gd name="T1" fmla="*/ 62 h 49"/>
                <a:gd name="T2" fmla="*/ 1109 w 1257"/>
                <a:gd name="T3" fmla="*/ 62 h 49"/>
                <a:gd name="T4" fmla="*/ 1257 w 1257"/>
                <a:gd name="T5" fmla="*/ 0 h 49"/>
                <a:gd name="T6" fmla="*/ 180 w 1257"/>
                <a:gd name="T7" fmla="*/ 0 h 49"/>
                <a:gd name="T8" fmla="*/ 0 w 1257"/>
                <a:gd name="T9" fmla="*/ 62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57"/>
                <a:gd name="T16" fmla="*/ 0 h 49"/>
                <a:gd name="T17" fmla="*/ 1257 w 1257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57" h="49">
                  <a:moveTo>
                    <a:pt x="0" y="49"/>
                  </a:moveTo>
                  <a:lnTo>
                    <a:pt x="1109" y="49"/>
                  </a:lnTo>
                  <a:lnTo>
                    <a:pt x="1257" y="0"/>
                  </a:lnTo>
                  <a:lnTo>
                    <a:pt x="180" y="0"/>
                  </a:lnTo>
                  <a:lnTo>
                    <a:pt x="0" y="49"/>
                  </a:lnTo>
                  <a:close/>
                </a:path>
              </a:pathLst>
            </a:cu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5" name="Line 575"/>
            <p:cNvSpPr>
              <a:spLocks noChangeShapeType="1"/>
            </p:cNvSpPr>
            <p:nvPr/>
          </p:nvSpPr>
          <p:spPr bwMode="auto">
            <a:xfrm>
              <a:off x="2896" y="2506"/>
              <a:ext cx="1" cy="151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6" name="Line 576"/>
            <p:cNvSpPr>
              <a:spLocks noChangeShapeType="1"/>
            </p:cNvSpPr>
            <p:nvPr/>
          </p:nvSpPr>
          <p:spPr bwMode="auto">
            <a:xfrm>
              <a:off x="2904" y="2506"/>
              <a:ext cx="1" cy="151"/>
            </a:xfrm>
            <a:prstGeom prst="line">
              <a:avLst/>
            </a:prstGeom>
            <a:noFill/>
            <a:ln w="36513">
              <a:solidFill>
                <a:srgbClr val="0B0B0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7" name="Line 577"/>
            <p:cNvSpPr>
              <a:spLocks noChangeShapeType="1"/>
            </p:cNvSpPr>
            <p:nvPr/>
          </p:nvSpPr>
          <p:spPr bwMode="auto">
            <a:xfrm>
              <a:off x="2912" y="2506"/>
              <a:ext cx="1" cy="151"/>
            </a:xfrm>
            <a:prstGeom prst="line">
              <a:avLst/>
            </a:prstGeom>
            <a:noFill/>
            <a:ln w="36513">
              <a:solidFill>
                <a:srgbClr val="1717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8" name="Line 578"/>
            <p:cNvSpPr>
              <a:spLocks noChangeShapeType="1"/>
            </p:cNvSpPr>
            <p:nvPr/>
          </p:nvSpPr>
          <p:spPr bwMode="auto">
            <a:xfrm>
              <a:off x="2919" y="2506"/>
              <a:ext cx="1" cy="151"/>
            </a:xfrm>
            <a:prstGeom prst="line">
              <a:avLst/>
            </a:prstGeom>
            <a:noFill/>
            <a:ln w="36513">
              <a:solidFill>
                <a:srgbClr val="22222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19" name="Line 579"/>
            <p:cNvSpPr>
              <a:spLocks noChangeShapeType="1"/>
            </p:cNvSpPr>
            <p:nvPr/>
          </p:nvSpPr>
          <p:spPr bwMode="auto">
            <a:xfrm>
              <a:off x="2927" y="2506"/>
              <a:ext cx="1" cy="151"/>
            </a:xfrm>
            <a:prstGeom prst="line">
              <a:avLst/>
            </a:prstGeom>
            <a:noFill/>
            <a:ln w="36513">
              <a:solidFill>
                <a:srgbClr val="2E2E2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0" name="Line 580"/>
            <p:cNvSpPr>
              <a:spLocks noChangeShapeType="1"/>
            </p:cNvSpPr>
            <p:nvPr/>
          </p:nvSpPr>
          <p:spPr bwMode="auto">
            <a:xfrm>
              <a:off x="2935" y="2506"/>
              <a:ext cx="1" cy="151"/>
            </a:xfrm>
            <a:prstGeom prst="line">
              <a:avLst/>
            </a:prstGeom>
            <a:noFill/>
            <a:ln w="36513">
              <a:solidFill>
                <a:srgbClr val="3A3A3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1" name="Line 581"/>
            <p:cNvSpPr>
              <a:spLocks noChangeShapeType="1"/>
            </p:cNvSpPr>
            <p:nvPr/>
          </p:nvSpPr>
          <p:spPr bwMode="auto">
            <a:xfrm>
              <a:off x="2943" y="2506"/>
              <a:ext cx="1" cy="151"/>
            </a:xfrm>
            <a:prstGeom prst="line">
              <a:avLst/>
            </a:prstGeom>
            <a:noFill/>
            <a:ln w="36513">
              <a:solidFill>
                <a:srgbClr val="4545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2" name="Line 582"/>
            <p:cNvSpPr>
              <a:spLocks noChangeShapeType="1"/>
            </p:cNvSpPr>
            <p:nvPr/>
          </p:nvSpPr>
          <p:spPr bwMode="auto">
            <a:xfrm>
              <a:off x="2951" y="2506"/>
              <a:ext cx="1" cy="151"/>
            </a:xfrm>
            <a:prstGeom prst="line">
              <a:avLst/>
            </a:prstGeom>
            <a:noFill/>
            <a:ln w="36513">
              <a:solidFill>
                <a:srgbClr val="51515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3" name="Line 583"/>
            <p:cNvSpPr>
              <a:spLocks noChangeShapeType="1"/>
            </p:cNvSpPr>
            <p:nvPr/>
          </p:nvSpPr>
          <p:spPr bwMode="auto">
            <a:xfrm>
              <a:off x="2958" y="2506"/>
              <a:ext cx="1" cy="151"/>
            </a:xfrm>
            <a:prstGeom prst="line">
              <a:avLst/>
            </a:prstGeom>
            <a:noFill/>
            <a:ln w="36513">
              <a:solidFill>
                <a:srgbClr val="5D5D5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4" name="Line 584"/>
            <p:cNvSpPr>
              <a:spLocks noChangeShapeType="1"/>
            </p:cNvSpPr>
            <p:nvPr/>
          </p:nvSpPr>
          <p:spPr bwMode="auto">
            <a:xfrm>
              <a:off x="2966" y="2506"/>
              <a:ext cx="1" cy="151"/>
            </a:xfrm>
            <a:prstGeom prst="line">
              <a:avLst/>
            </a:prstGeom>
            <a:noFill/>
            <a:ln w="36513">
              <a:solidFill>
                <a:srgbClr val="68686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5" name="Line 585"/>
            <p:cNvSpPr>
              <a:spLocks noChangeShapeType="1"/>
            </p:cNvSpPr>
            <p:nvPr/>
          </p:nvSpPr>
          <p:spPr bwMode="auto">
            <a:xfrm>
              <a:off x="2974" y="2506"/>
              <a:ext cx="1" cy="151"/>
            </a:xfrm>
            <a:prstGeom prst="line">
              <a:avLst/>
            </a:prstGeom>
            <a:noFill/>
            <a:ln w="36513">
              <a:solidFill>
                <a:srgbClr val="74747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6" name="Line 586"/>
            <p:cNvSpPr>
              <a:spLocks noChangeShapeType="1"/>
            </p:cNvSpPr>
            <p:nvPr/>
          </p:nvSpPr>
          <p:spPr bwMode="auto">
            <a:xfrm>
              <a:off x="2982" y="2506"/>
              <a:ext cx="1" cy="151"/>
            </a:xfrm>
            <a:prstGeom prst="line">
              <a:avLst/>
            </a:prstGeom>
            <a:noFill/>
            <a:ln w="36513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7" name="Line 587"/>
            <p:cNvSpPr>
              <a:spLocks noChangeShapeType="1"/>
            </p:cNvSpPr>
            <p:nvPr/>
          </p:nvSpPr>
          <p:spPr bwMode="auto">
            <a:xfrm>
              <a:off x="2990" y="2506"/>
              <a:ext cx="1" cy="151"/>
            </a:xfrm>
            <a:prstGeom prst="line">
              <a:avLst/>
            </a:prstGeom>
            <a:noFill/>
            <a:ln w="36513">
              <a:solidFill>
                <a:srgbClr val="8B8B8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8" name="Line 588"/>
            <p:cNvSpPr>
              <a:spLocks noChangeShapeType="1"/>
            </p:cNvSpPr>
            <p:nvPr/>
          </p:nvSpPr>
          <p:spPr bwMode="auto">
            <a:xfrm>
              <a:off x="2997" y="2506"/>
              <a:ext cx="1" cy="151"/>
            </a:xfrm>
            <a:prstGeom prst="line">
              <a:avLst/>
            </a:prstGeom>
            <a:noFill/>
            <a:ln w="36513">
              <a:solidFill>
                <a:srgbClr val="97979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29" name="Line 589"/>
            <p:cNvSpPr>
              <a:spLocks noChangeShapeType="1"/>
            </p:cNvSpPr>
            <p:nvPr/>
          </p:nvSpPr>
          <p:spPr bwMode="auto">
            <a:xfrm>
              <a:off x="3005" y="2506"/>
              <a:ext cx="1" cy="151"/>
            </a:xfrm>
            <a:prstGeom prst="line">
              <a:avLst/>
            </a:prstGeom>
            <a:noFill/>
            <a:ln w="36513">
              <a:solidFill>
                <a:srgbClr val="A2A2A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0" name="Line 590"/>
            <p:cNvSpPr>
              <a:spLocks noChangeShapeType="1"/>
            </p:cNvSpPr>
            <p:nvPr/>
          </p:nvSpPr>
          <p:spPr bwMode="auto">
            <a:xfrm>
              <a:off x="3013" y="2506"/>
              <a:ext cx="1" cy="151"/>
            </a:xfrm>
            <a:prstGeom prst="line">
              <a:avLst/>
            </a:prstGeom>
            <a:noFill/>
            <a:ln w="36513">
              <a:solidFill>
                <a:srgbClr val="AEAEA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1" name="Line 591"/>
            <p:cNvSpPr>
              <a:spLocks noChangeShapeType="1"/>
            </p:cNvSpPr>
            <p:nvPr/>
          </p:nvSpPr>
          <p:spPr bwMode="auto">
            <a:xfrm>
              <a:off x="3021" y="2506"/>
              <a:ext cx="1" cy="151"/>
            </a:xfrm>
            <a:prstGeom prst="line">
              <a:avLst/>
            </a:prstGeom>
            <a:noFill/>
            <a:ln w="36513">
              <a:solidFill>
                <a:srgbClr val="BABA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2" name="Line 592"/>
            <p:cNvSpPr>
              <a:spLocks noChangeShapeType="1"/>
            </p:cNvSpPr>
            <p:nvPr/>
          </p:nvSpPr>
          <p:spPr bwMode="auto">
            <a:xfrm>
              <a:off x="3029" y="2506"/>
              <a:ext cx="1" cy="151"/>
            </a:xfrm>
            <a:prstGeom prst="line">
              <a:avLst/>
            </a:prstGeom>
            <a:noFill/>
            <a:ln w="36513">
              <a:solidFill>
                <a:srgbClr val="C5C5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3" name="Line 593"/>
            <p:cNvSpPr>
              <a:spLocks noChangeShapeType="1"/>
            </p:cNvSpPr>
            <p:nvPr/>
          </p:nvSpPr>
          <p:spPr bwMode="auto">
            <a:xfrm>
              <a:off x="3037" y="2506"/>
              <a:ext cx="1" cy="151"/>
            </a:xfrm>
            <a:prstGeom prst="line">
              <a:avLst/>
            </a:prstGeom>
            <a:noFill/>
            <a:ln w="36513">
              <a:solidFill>
                <a:srgbClr val="D1D1D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4" name="Line 594"/>
            <p:cNvSpPr>
              <a:spLocks noChangeShapeType="1"/>
            </p:cNvSpPr>
            <p:nvPr/>
          </p:nvSpPr>
          <p:spPr bwMode="auto">
            <a:xfrm>
              <a:off x="3044" y="2506"/>
              <a:ext cx="1" cy="151"/>
            </a:xfrm>
            <a:prstGeom prst="line">
              <a:avLst/>
            </a:prstGeom>
            <a:noFill/>
            <a:ln w="36513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5" name="Line 595"/>
            <p:cNvSpPr>
              <a:spLocks noChangeShapeType="1"/>
            </p:cNvSpPr>
            <p:nvPr/>
          </p:nvSpPr>
          <p:spPr bwMode="auto">
            <a:xfrm>
              <a:off x="3052" y="2506"/>
              <a:ext cx="1" cy="151"/>
            </a:xfrm>
            <a:prstGeom prst="line">
              <a:avLst/>
            </a:prstGeom>
            <a:noFill/>
            <a:ln w="36513">
              <a:solidFill>
                <a:srgbClr val="E8E8E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6" name="Line 596"/>
            <p:cNvSpPr>
              <a:spLocks noChangeShapeType="1"/>
            </p:cNvSpPr>
            <p:nvPr/>
          </p:nvSpPr>
          <p:spPr bwMode="auto">
            <a:xfrm>
              <a:off x="3060" y="2506"/>
              <a:ext cx="1" cy="151"/>
            </a:xfrm>
            <a:prstGeom prst="line">
              <a:avLst/>
            </a:prstGeom>
            <a:noFill/>
            <a:ln w="36513">
              <a:solidFill>
                <a:srgbClr val="F4F4F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7" name="Line 597"/>
            <p:cNvSpPr>
              <a:spLocks noChangeShapeType="1"/>
            </p:cNvSpPr>
            <p:nvPr/>
          </p:nvSpPr>
          <p:spPr bwMode="auto">
            <a:xfrm>
              <a:off x="3068" y="2506"/>
              <a:ext cx="1" cy="151"/>
            </a:xfrm>
            <a:prstGeom prst="line">
              <a:avLst/>
            </a:prstGeom>
            <a:noFill/>
            <a:ln w="3651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8" name="Arc 598"/>
            <p:cNvSpPr>
              <a:spLocks/>
            </p:cNvSpPr>
            <p:nvPr/>
          </p:nvSpPr>
          <p:spPr bwMode="auto">
            <a:xfrm>
              <a:off x="2892" y="2510"/>
              <a:ext cx="176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21460"/>
                  </a:moveTo>
                  <a:cubicBezTo>
                    <a:pt x="77" y="9585"/>
                    <a:pt x="9725" y="0"/>
                    <a:pt x="21599" y="0"/>
                  </a:cubicBezTo>
                </a:path>
                <a:path w="21600" h="21600" stroke="0" extrusionOk="0">
                  <a:moveTo>
                    <a:pt x="0" y="21460"/>
                  </a:moveTo>
                  <a:cubicBezTo>
                    <a:pt x="77" y="9585"/>
                    <a:pt x="9725" y="0"/>
                    <a:pt x="21599" y="0"/>
                  </a:cubicBezTo>
                  <a:lnTo>
                    <a:pt x="21600" y="21600"/>
                  </a:lnTo>
                  <a:lnTo>
                    <a:pt x="0" y="2146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39" name="Line 599"/>
            <p:cNvSpPr>
              <a:spLocks noChangeShapeType="1"/>
            </p:cNvSpPr>
            <p:nvPr/>
          </p:nvSpPr>
          <p:spPr bwMode="auto">
            <a:xfrm>
              <a:off x="3068" y="2513"/>
              <a:ext cx="1" cy="144"/>
            </a:xfrm>
            <a:prstGeom prst="line">
              <a:avLst/>
            </a:prstGeom>
            <a:noFill/>
            <a:ln w="3651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0" name="Line 600"/>
            <p:cNvSpPr>
              <a:spLocks noChangeShapeType="1"/>
            </p:cNvSpPr>
            <p:nvPr/>
          </p:nvSpPr>
          <p:spPr bwMode="auto">
            <a:xfrm>
              <a:off x="3076" y="2513"/>
              <a:ext cx="1" cy="144"/>
            </a:xfrm>
            <a:prstGeom prst="line">
              <a:avLst/>
            </a:prstGeom>
            <a:noFill/>
            <a:ln w="36513">
              <a:solidFill>
                <a:srgbClr val="F3F3F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1" name="Line 601"/>
            <p:cNvSpPr>
              <a:spLocks noChangeShapeType="1"/>
            </p:cNvSpPr>
            <p:nvPr/>
          </p:nvSpPr>
          <p:spPr bwMode="auto">
            <a:xfrm>
              <a:off x="3083" y="2513"/>
              <a:ext cx="1" cy="144"/>
            </a:xfrm>
            <a:prstGeom prst="line">
              <a:avLst/>
            </a:prstGeom>
            <a:noFill/>
            <a:ln w="36513">
              <a:solidFill>
                <a:srgbClr val="E7E7E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2" name="Line 602"/>
            <p:cNvSpPr>
              <a:spLocks noChangeShapeType="1"/>
            </p:cNvSpPr>
            <p:nvPr/>
          </p:nvSpPr>
          <p:spPr bwMode="auto">
            <a:xfrm>
              <a:off x="3091" y="2513"/>
              <a:ext cx="1" cy="144"/>
            </a:xfrm>
            <a:prstGeom prst="line">
              <a:avLst/>
            </a:prstGeom>
            <a:noFill/>
            <a:ln w="36513">
              <a:solidFill>
                <a:srgbClr val="DBDBD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3" name="Line 603"/>
            <p:cNvSpPr>
              <a:spLocks noChangeShapeType="1"/>
            </p:cNvSpPr>
            <p:nvPr/>
          </p:nvSpPr>
          <p:spPr bwMode="auto">
            <a:xfrm>
              <a:off x="3099" y="2513"/>
              <a:ext cx="1" cy="144"/>
            </a:xfrm>
            <a:prstGeom prst="line">
              <a:avLst/>
            </a:prstGeom>
            <a:noFill/>
            <a:ln w="36513">
              <a:solidFill>
                <a:srgbClr val="CFCFC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4" name="Line 604"/>
            <p:cNvSpPr>
              <a:spLocks noChangeShapeType="1"/>
            </p:cNvSpPr>
            <p:nvPr/>
          </p:nvSpPr>
          <p:spPr bwMode="auto">
            <a:xfrm>
              <a:off x="3107" y="2513"/>
              <a:ext cx="1" cy="144"/>
            </a:xfrm>
            <a:prstGeom prst="line">
              <a:avLst/>
            </a:prstGeom>
            <a:noFill/>
            <a:ln w="36513">
              <a:solidFill>
                <a:srgbClr val="C3C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5" name="Line 605"/>
            <p:cNvSpPr>
              <a:spLocks noChangeShapeType="1"/>
            </p:cNvSpPr>
            <p:nvPr/>
          </p:nvSpPr>
          <p:spPr bwMode="auto">
            <a:xfrm>
              <a:off x="3115" y="2513"/>
              <a:ext cx="1" cy="144"/>
            </a:xfrm>
            <a:prstGeom prst="line">
              <a:avLst/>
            </a:prstGeom>
            <a:noFill/>
            <a:ln w="36513">
              <a:solidFill>
                <a:srgbClr val="B6B6B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6" name="Line 606"/>
            <p:cNvSpPr>
              <a:spLocks noChangeShapeType="1"/>
            </p:cNvSpPr>
            <p:nvPr/>
          </p:nvSpPr>
          <p:spPr bwMode="auto">
            <a:xfrm>
              <a:off x="3122" y="2513"/>
              <a:ext cx="1" cy="144"/>
            </a:xfrm>
            <a:prstGeom prst="line">
              <a:avLst/>
            </a:prstGeom>
            <a:noFill/>
            <a:ln w="36513">
              <a:solidFill>
                <a:srgbClr val="AAAAA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7" name="Line 607"/>
            <p:cNvSpPr>
              <a:spLocks noChangeShapeType="1"/>
            </p:cNvSpPr>
            <p:nvPr/>
          </p:nvSpPr>
          <p:spPr bwMode="auto">
            <a:xfrm>
              <a:off x="3130" y="2513"/>
              <a:ext cx="1" cy="144"/>
            </a:xfrm>
            <a:prstGeom prst="line">
              <a:avLst/>
            </a:prstGeom>
            <a:noFill/>
            <a:ln w="36513">
              <a:solidFill>
                <a:srgbClr val="9E9E9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8" name="Line 608"/>
            <p:cNvSpPr>
              <a:spLocks noChangeShapeType="1"/>
            </p:cNvSpPr>
            <p:nvPr/>
          </p:nvSpPr>
          <p:spPr bwMode="auto">
            <a:xfrm>
              <a:off x="3138" y="2513"/>
              <a:ext cx="1" cy="144"/>
            </a:xfrm>
            <a:prstGeom prst="line">
              <a:avLst/>
            </a:prstGeom>
            <a:noFill/>
            <a:ln w="36513">
              <a:solidFill>
                <a:srgbClr val="92929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49" name="Line 609"/>
            <p:cNvSpPr>
              <a:spLocks noChangeShapeType="1"/>
            </p:cNvSpPr>
            <p:nvPr/>
          </p:nvSpPr>
          <p:spPr bwMode="auto">
            <a:xfrm>
              <a:off x="3146" y="2513"/>
              <a:ext cx="1" cy="144"/>
            </a:xfrm>
            <a:prstGeom prst="line">
              <a:avLst/>
            </a:prstGeom>
            <a:noFill/>
            <a:ln w="36513">
              <a:solidFill>
                <a:srgbClr val="86868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0" name="Line 610"/>
            <p:cNvSpPr>
              <a:spLocks noChangeShapeType="1"/>
            </p:cNvSpPr>
            <p:nvPr/>
          </p:nvSpPr>
          <p:spPr bwMode="auto">
            <a:xfrm>
              <a:off x="3154" y="2513"/>
              <a:ext cx="1" cy="144"/>
            </a:xfrm>
            <a:prstGeom prst="line">
              <a:avLst/>
            </a:prstGeom>
            <a:noFill/>
            <a:ln w="36513">
              <a:solidFill>
                <a:srgbClr val="79797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1" name="Line 611"/>
            <p:cNvSpPr>
              <a:spLocks noChangeShapeType="1"/>
            </p:cNvSpPr>
            <p:nvPr/>
          </p:nvSpPr>
          <p:spPr bwMode="auto">
            <a:xfrm>
              <a:off x="3161" y="2513"/>
              <a:ext cx="1" cy="144"/>
            </a:xfrm>
            <a:prstGeom prst="line">
              <a:avLst/>
            </a:prstGeom>
            <a:noFill/>
            <a:ln w="36513">
              <a:solidFill>
                <a:srgbClr val="6D6D6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2" name="Line 612"/>
            <p:cNvSpPr>
              <a:spLocks noChangeShapeType="1"/>
            </p:cNvSpPr>
            <p:nvPr/>
          </p:nvSpPr>
          <p:spPr bwMode="auto">
            <a:xfrm>
              <a:off x="3169" y="2513"/>
              <a:ext cx="1" cy="144"/>
            </a:xfrm>
            <a:prstGeom prst="line">
              <a:avLst/>
            </a:prstGeom>
            <a:noFill/>
            <a:ln w="36513">
              <a:solidFill>
                <a:srgbClr val="61616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3" name="Line 613"/>
            <p:cNvSpPr>
              <a:spLocks noChangeShapeType="1"/>
            </p:cNvSpPr>
            <p:nvPr/>
          </p:nvSpPr>
          <p:spPr bwMode="auto">
            <a:xfrm>
              <a:off x="3177" y="2513"/>
              <a:ext cx="1" cy="144"/>
            </a:xfrm>
            <a:prstGeom prst="line">
              <a:avLst/>
            </a:prstGeom>
            <a:noFill/>
            <a:ln w="36513">
              <a:solidFill>
                <a:srgbClr val="55555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4" name="Line 614"/>
            <p:cNvSpPr>
              <a:spLocks noChangeShapeType="1"/>
            </p:cNvSpPr>
            <p:nvPr/>
          </p:nvSpPr>
          <p:spPr bwMode="auto">
            <a:xfrm>
              <a:off x="3185" y="2513"/>
              <a:ext cx="1" cy="144"/>
            </a:xfrm>
            <a:prstGeom prst="line">
              <a:avLst/>
            </a:prstGeom>
            <a:noFill/>
            <a:ln w="36513">
              <a:solidFill>
                <a:srgbClr val="4949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5" name="Line 615"/>
            <p:cNvSpPr>
              <a:spLocks noChangeShapeType="1"/>
            </p:cNvSpPr>
            <p:nvPr/>
          </p:nvSpPr>
          <p:spPr bwMode="auto">
            <a:xfrm>
              <a:off x="3193" y="2513"/>
              <a:ext cx="1" cy="144"/>
            </a:xfrm>
            <a:prstGeom prst="line">
              <a:avLst/>
            </a:prstGeom>
            <a:noFill/>
            <a:ln w="36513">
              <a:solidFill>
                <a:srgbClr val="3C3C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6" name="Line 616"/>
            <p:cNvSpPr>
              <a:spLocks noChangeShapeType="1"/>
            </p:cNvSpPr>
            <p:nvPr/>
          </p:nvSpPr>
          <p:spPr bwMode="auto">
            <a:xfrm>
              <a:off x="3200" y="2513"/>
              <a:ext cx="1" cy="144"/>
            </a:xfrm>
            <a:prstGeom prst="line">
              <a:avLst/>
            </a:prstGeom>
            <a:noFill/>
            <a:ln w="36513">
              <a:solidFill>
                <a:srgbClr val="3030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7" name="Line 617"/>
            <p:cNvSpPr>
              <a:spLocks noChangeShapeType="1"/>
            </p:cNvSpPr>
            <p:nvPr/>
          </p:nvSpPr>
          <p:spPr bwMode="auto">
            <a:xfrm>
              <a:off x="3208" y="2513"/>
              <a:ext cx="1" cy="144"/>
            </a:xfrm>
            <a:prstGeom prst="line">
              <a:avLst/>
            </a:prstGeom>
            <a:noFill/>
            <a:ln w="36513">
              <a:solidFill>
                <a:srgbClr val="24242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8" name="Line 618"/>
            <p:cNvSpPr>
              <a:spLocks noChangeShapeType="1"/>
            </p:cNvSpPr>
            <p:nvPr/>
          </p:nvSpPr>
          <p:spPr bwMode="auto">
            <a:xfrm>
              <a:off x="3216" y="2513"/>
              <a:ext cx="1" cy="144"/>
            </a:xfrm>
            <a:prstGeom prst="line">
              <a:avLst/>
            </a:prstGeom>
            <a:noFill/>
            <a:ln w="36513">
              <a:solidFill>
                <a:srgbClr val="18181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59" name="Line 619"/>
            <p:cNvSpPr>
              <a:spLocks noChangeShapeType="1"/>
            </p:cNvSpPr>
            <p:nvPr/>
          </p:nvSpPr>
          <p:spPr bwMode="auto">
            <a:xfrm>
              <a:off x="3224" y="2513"/>
              <a:ext cx="1" cy="144"/>
            </a:xfrm>
            <a:prstGeom prst="line">
              <a:avLst/>
            </a:prstGeom>
            <a:noFill/>
            <a:ln w="36513">
              <a:solidFill>
                <a:srgbClr val="0C0C0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0" name="Line 620"/>
            <p:cNvSpPr>
              <a:spLocks noChangeShapeType="1"/>
            </p:cNvSpPr>
            <p:nvPr/>
          </p:nvSpPr>
          <p:spPr bwMode="auto">
            <a:xfrm>
              <a:off x="3232" y="2513"/>
              <a:ext cx="1" cy="144"/>
            </a:xfrm>
            <a:prstGeom prst="line">
              <a:avLst/>
            </a:prstGeom>
            <a:noFill/>
            <a:ln w="365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1" name="Arc 621"/>
            <p:cNvSpPr>
              <a:spLocks/>
            </p:cNvSpPr>
            <p:nvPr/>
          </p:nvSpPr>
          <p:spPr bwMode="auto">
            <a:xfrm>
              <a:off x="3060" y="2517"/>
              <a:ext cx="176" cy="14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62" name="Line 622"/>
            <p:cNvSpPr>
              <a:spLocks noChangeShapeType="1"/>
            </p:cNvSpPr>
            <p:nvPr/>
          </p:nvSpPr>
          <p:spPr bwMode="auto">
            <a:xfrm flipH="1">
              <a:off x="2545" y="2014"/>
              <a:ext cx="5" cy="4"/>
            </a:xfrm>
            <a:prstGeom prst="line">
              <a:avLst/>
            </a:prstGeom>
            <a:noFill/>
            <a:ln w="25400">
              <a:solidFill>
                <a:srgbClr val="16161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3" name="Line 623"/>
            <p:cNvSpPr>
              <a:spLocks noChangeShapeType="1"/>
            </p:cNvSpPr>
            <p:nvPr/>
          </p:nvSpPr>
          <p:spPr bwMode="auto">
            <a:xfrm flipH="1">
              <a:off x="2545" y="2014"/>
              <a:ext cx="20" cy="19"/>
            </a:xfrm>
            <a:prstGeom prst="line">
              <a:avLst/>
            </a:prstGeom>
            <a:noFill/>
            <a:ln w="25400">
              <a:solidFill>
                <a:srgbClr val="1A1A1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4" name="Line 624"/>
            <p:cNvSpPr>
              <a:spLocks noChangeShapeType="1"/>
            </p:cNvSpPr>
            <p:nvPr/>
          </p:nvSpPr>
          <p:spPr bwMode="auto">
            <a:xfrm flipH="1">
              <a:off x="2545" y="2014"/>
              <a:ext cx="20" cy="19"/>
            </a:xfrm>
            <a:prstGeom prst="line">
              <a:avLst/>
            </a:prstGeom>
            <a:noFill/>
            <a:ln w="25400">
              <a:solidFill>
                <a:srgbClr val="1E1E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5" name="Line 625"/>
            <p:cNvSpPr>
              <a:spLocks noChangeShapeType="1"/>
            </p:cNvSpPr>
            <p:nvPr/>
          </p:nvSpPr>
          <p:spPr bwMode="auto">
            <a:xfrm flipH="1">
              <a:off x="2545" y="2014"/>
              <a:ext cx="36" cy="35"/>
            </a:xfrm>
            <a:prstGeom prst="line">
              <a:avLst/>
            </a:prstGeom>
            <a:noFill/>
            <a:ln w="25400">
              <a:solidFill>
                <a:srgbClr val="23232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6" name="Line 626"/>
            <p:cNvSpPr>
              <a:spLocks noChangeShapeType="1"/>
            </p:cNvSpPr>
            <p:nvPr/>
          </p:nvSpPr>
          <p:spPr bwMode="auto">
            <a:xfrm flipH="1">
              <a:off x="2545" y="2014"/>
              <a:ext cx="51" cy="51"/>
            </a:xfrm>
            <a:prstGeom prst="line">
              <a:avLst/>
            </a:prstGeom>
            <a:noFill/>
            <a:ln w="25400">
              <a:solidFill>
                <a:srgbClr val="27272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7" name="Line 627"/>
            <p:cNvSpPr>
              <a:spLocks noChangeShapeType="1"/>
            </p:cNvSpPr>
            <p:nvPr/>
          </p:nvSpPr>
          <p:spPr bwMode="auto">
            <a:xfrm flipH="1">
              <a:off x="2545" y="2014"/>
              <a:ext cx="67" cy="66"/>
            </a:xfrm>
            <a:prstGeom prst="line">
              <a:avLst/>
            </a:prstGeom>
            <a:noFill/>
            <a:ln w="25400">
              <a:solidFill>
                <a:srgbClr val="2C2C2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8" name="Line 628"/>
            <p:cNvSpPr>
              <a:spLocks noChangeShapeType="1"/>
            </p:cNvSpPr>
            <p:nvPr/>
          </p:nvSpPr>
          <p:spPr bwMode="auto">
            <a:xfrm flipH="1">
              <a:off x="2545" y="2014"/>
              <a:ext cx="67" cy="66"/>
            </a:xfrm>
            <a:prstGeom prst="line">
              <a:avLst/>
            </a:prstGeom>
            <a:noFill/>
            <a:ln w="25400">
              <a:solidFill>
                <a:srgbClr val="30303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69" name="Line 629"/>
            <p:cNvSpPr>
              <a:spLocks noChangeShapeType="1"/>
            </p:cNvSpPr>
            <p:nvPr/>
          </p:nvSpPr>
          <p:spPr bwMode="auto">
            <a:xfrm flipH="1">
              <a:off x="2545" y="2014"/>
              <a:ext cx="81" cy="80"/>
            </a:xfrm>
            <a:prstGeom prst="line">
              <a:avLst/>
            </a:prstGeom>
            <a:noFill/>
            <a:ln w="25400">
              <a:solidFill>
                <a:srgbClr val="34343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0" name="Line 630"/>
            <p:cNvSpPr>
              <a:spLocks noChangeShapeType="1"/>
            </p:cNvSpPr>
            <p:nvPr/>
          </p:nvSpPr>
          <p:spPr bwMode="auto">
            <a:xfrm flipH="1">
              <a:off x="2545" y="2014"/>
              <a:ext cx="97" cy="96"/>
            </a:xfrm>
            <a:prstGeom prst="line">
              <a:avLst/>
            </a:prstGeom>
            <a:noFill/>
            <a:ln w="25400">
              <a:solidFill>
                <a:srgbClr val="39393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1" name="Line 631"/>
            <p:cNvSpPr>
              <a:spLocks noChangeShapeType="1"/>
            </p:cNvSpPr>
            <p:nvPr/>
          </p:nvSpPr>
          <p:spPr bwMode="auto">
            <a:xfrm flipH="1">
              <a:off x="2545" y="2014"/>
              <a:ext cx="97" cy="96"/>
            </a:xfrm>
            <a:prstGeom prst="line">
              <a:avLst/>
            </a:prstGeom>
            <a:noFill/>
            <a:ln w="25400">
              <a:solidFill>
                <a:srgbClr val="3D3D3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2" name="Line 632"/>
            <p:cNvSpPr>
              <a:spLocks noChangeShapeType="1"/>
            </p:cNvSpPr>
            <p:nvPr/>
          </p:nvSpPr>
          <p:spPr bwMode="auto">
            <a:xfrm flipH="1">
              <a:off x="2545" y="2014"/>
              <a:ext cx="112" cy="111"/>
            </a:xfrm>
            <a:prstGeom prst="line">
              <a:avLst/>
            </a:prstGeom>
            <a:noFill/>
            <a:ln w="25400">
              <a:solidFill>
                <a:srgbClr val="4242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3" name="Line 633"/>
            <p:cNvSpPr>
              <a:spLocks noChangeShapeType="1"/>
            </p:cNvSpPr>
            <p:nvPr/>
          </p:nvSpPr>
          <p:spPr bwMode="auto">
            <a:xfrm flipH="1">
              <a:off x="2545" y="2014"/>
              <a:ext cx="128" cy="127"/>
            </a:xfrm>
            <a:prstGeom prst="line">
              <a:avLst/>
            </a:prstGeom>
            <a:noFill/>
            <a:ln w="25400">
              <a:solidFill>
                <a:srgbClr val="46464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4" name="Line 634"/>
            <p:cNvSpPr>
              <a:spLocks noChangeShapeType="1"/>
            </p:cNvSpPr>
            <p:nvPr/>
          </p:nvSpPr>
          <p:spPr bwMode="auto">
            <a:xfrm flipH="1">
              <a:off x="2545" y="2014"/>
              <a:ext cx="144" cy="142"/>
            </a:xfrm>
            <a:prstGeom prst="line">
              <a:avLst/>
            </a:prstGeom>
            <a:noFill/>
            <a:ln w="25400">
              <a:solidFill>
                <a:srgbClr val="4B4B4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5" name="Line 635"/>
            <p:cNvSpPr>
              <a:spLocks noChangeShapeType="1"/>
            </p:cNvSpPr>
            <p:nvPr/>
          </p:nvSpPr>
          <p:spPr bwMode="auto">
            <a:xfrm flipH="1">
              <a:off x="2545" y="2014"/>
              <a:ext cx="144" cy="142"/>
            </a:xfrm>
            <a:prstGeom prst="line">
              <a:avLst/>
            </a:prstGeom>
            <a:noFill/>
            <a:ln w="25400">
              <a:solidFill>
                <a:srgbClr val="4F4F4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6" name="Line 636"/>
            <p:cNvSpPr>
              <a:spLocks noChangeShapeType="1"/>
            </p:cNvSpPr>
            <p:nvPr/>
          </p:nvSpPr>
          <p:spPr bwMode="auto">
            <a:xfrm flipH="1">
              <a:off x="2545" y="2014"/>
              <a:ext cx="158" cy="156"/>
            </a:xfrm>
            <a:prstGeom prst="line">
              <a:avLst/>
            </a:prstGeom>
            <a:noFill/>
            <a:ln w="25400">
              <a:solidFill>
                <a:srgbClr val="53535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7" name="Line 637"/>
            <p:cNvSpPr>
              <a:spLocks noChangeShapeType="1"/>
            </p:cNvSpPr>
            <p:nvPr/>
          </p:nvSpPr>
          <p:spPr bwMode="auto">
            <a:xfrm flipH="1">
              <a:off x="2545" y="2014"/>
              <a:ext cx="174" cy="172"/>
            </a:xfrm>
            <a:prstGeom prst="line">
              <a:avLst/>
            </a:prstGeom>
            <a:noFill/>
            <a:ln w="25400">
              <a:solidFill>
                <a:srgbClr val="58585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8" name="Line 638"/>
            <p:cNvSpPr>
              <a:spLocks noChangeShapeType="1"/>
            </p:cNvSpPr>
            <p:nvPr/>
          </p:nvSpPr>
          <p:spPr bwMode="auto">
            <a:xfrm flipH="1">
              <a:off x="2545" y="2014"/>
              <a:ext cx="174" cy="172"/>
            </a:xfrm>
            <a:prstGeom prst="line">
              <a:avLst/>
            </a:prstGeom>
            <a:noFill/>
            <a:ln w="25400">
              <a:solidFill>
                <a:srgbClr val="5C5C5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79" name="Line 639"/>
            <p:cNvSpPr>
              <a:spLocks noChangeShapeType="1"/>
            </p:cNvSpPr>
            <p:nvPr/>
          </p:nvSpPr>
          <p:spPr bwMode="auto">
            <a:xfrm flipH="1">
              <a:off x="2559" y="2014"/>
              <a:ext cx="175" cy="174"/>
            </a:xfrm>
            <a:prstGeom prst="line">
              <a:avLst/>
            </a:prstGeom>
            <a:noFill/>
            <a:ln w="25400">
              <a:solidFill>
                <a:srgbClr val="61616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0" name="Line 640"/>
            <p:cNvSpPr>
              <a:spLocks noChangeShapeType="1"/>
            </p:cNvSpPr>
            <p:nvPr/>
          </p:nvSpPr>
          <p:spPr bwMode="auto">
            <a:xfrm flipH="1">
              <a:off x="2575" y="2014"/>
              <a:ext cx="175" cy="174"/>
            </a:xfrm>
            <a:prstGeom prst="line">
              <a:avLst/>
            </a:prstGeom>
            <a:noFill/>
            <a:ln w="25400">
              <a:solidFill>
                <a:srgbClr val="65656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1" name="Line 641"/>
            <p:cNvSpPr>
              <a:spLocks noChangeShapeType="1"/>
            </p:cNvSpPr>
            <p:nvPr/>
          </p:nvSpPr>
          <p:spPr bwMode="auto">
            <a:xfrm flipH="1">
              <a:off x="2591" y="2014"/>
              <a:ext cx="175" cy="174"/>
            </a:xfrm>
            <a:prstGeom prst="line">
              <a:avLst/>
            </a:prstGeom>
            <a:noFill/>
            <a:ln w="25400">
              <a:solidFill>
                <a:srgbClr val="69696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2" name="Line 642"/>
            <p:cNvSpPr>
              <a:spLocks noChangeShapeType="1"/>
            </p:cNvSpPr>
            <p:nvPr/>
          </p:nvSpPr>
          <p:spPr bwMode="auto">
            <a:xfrm flipH="1">
              <a:off x="2591" y="2014"/>
              <a:ext cx="175" cy="174"/>
            </a:xfrm>
            <a:prstGeom prst="line">
              <a:avLst/>
            </a:prstGeom>
            <a:noFill/>
            <a:ln w="25400">
              <a:solidFill>
                <a:srgbClr val="6E6E6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3" name="Line 643"/>
            <p:cNvSpPr>
              <a:spLocks noChangeShapeType="1"/>
            </p:cNvSpPr>
            <p:nvPr/>
          </p:nvSpPr>
          <p:spPr bwMode="auto">
            <a:xfrm flipH="1">
              <a:off x="2605" y="2014"/>
              <a:ext cx="175" cy="174"/>
            </a:xfrm>
            <a:prstGeom prst="line">
              <a:avLst/>
            </a:prstGeom>
            <a:noFill/>
            <a:ln w="25400">
              <a:solidFill>
                <a:srgbClr val="7272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4" name="Line 644"/>
            <p:cNvSpPr>
              <a:spLocks noChangeShapeType="1"/>
            </p:cNvSpPr>
            <p:nvPr/>
          </p:nvSpPr>
          <p:spPr bwMode="auto">
            <a:xfrm flipH="1">
              <a:off x="2621" y="2014"/>
              <a:ext cx="175" cy="174"/>
            </a:xfrm>
            <a:prstGeom prst="line">
              <a:avLst/>
            </a:prstGeom>
            <a:noFill/>
            <a:ln w="25400">
              <a:solidFill>
                <a:srgbClr val="77777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5" name="Line 645"/>
            <p:cNvSpPr>
              <a:spLocks noChangeShapeType="1"/>
            </p:cNvSpPr>
            <p:nvPr/>
          </p:nvSpPr>
          <p:spPr bwMode="auto">
            <a:xfrm flipH="1">
              <a:off x="2621" y="2014"/>
              <a:ext cx="175" cy="174"/>
            </a:xfrm>
            <a:prstGeom prst="line">
              <a:avLst/>
            </a:prstGeom>
            <a:noFill/>
            <a:ln w="25400">
              <a:solidFill>
                <a:srgbClr val="7B7B7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6" name="Line 646"/>
            <p:cNvSpPr>
              <a:spLocks noChangeShapeType="1"/>
            </p:cNvSpPr>
            <p:nvPr/>
          </p:nvSpPr>
          <p:spPr bwMode="auto">
            <a:xfrm flipH="1">
              <a:off x="2636" y="2014"/>
              <a:ext cx="175" cy="174"/>
            </a:xfrm>
            <a:prstGeom prst="line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7" name="Line 647"/>
            <p:cNvSpPr>
              <a:spLocks noChangeShapeType="1"/>
            </p:cNvSpPr>
            <p:nvPr/>
          </p:nvSpPr>
          <p:spPr bwMode="auto">
            <a:xfrm flipH="1">
              <a:off x="2652" y="2014"/>
              <a:ext cx="175" cy="174"/>
            </a:xfrm>
            <a:prstGeom prst="line">
              <a:avLst/>
            </a:prstGeom>
            <a:noFill/>
            <a:ln w="25400">
              <a:solidFill>
                <a:srgbClr val="84848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8" name="Line 648"/>
            <p:cNvSpPr>
              <a:spLocks noChangeShapeType="1"/>
            </p:cNvSpPr>
            <p:nvPr/>
          </p:nvSpPr>
          <p:spPr bwMode="auto">
            <a:xfrm flipH="1">
              <a:off x="2667" y="2014"/>
              <a:ext cx="175" cy="174"/>
            </a:xfrm>
            <a:prstGeom prst="line">
              <a:avLst/>
            </a:prstGeom>
            <a:noFill/>
            <a:ln w="25400">
              <a:solidFill>
                <a:srgbClr val="88888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89" name="Line 649"/>
            <p:cNvSpPr>
              <a:spLocks noChangeShapeType="1"/>
            </p:cNvSpPr>
            <p:nvPr/>
          </p:nvSpPr>
          <p:spPr bwMode="auto">
            <a:xfrm flipH="1">
              <a:off x="2667" y="2014"/>
              <a:ext cx="175" cy="174"/>
            </a:xfrm>
            <a:prstGeom prst="line">
              <a:avLst/>
            </a:prstGeom>
            <a:noFill/>
            <a:ln w="25400">
              <a:solidFill>
                <a:srgbClr val="8D8D8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0" name="Line 650"/>
            <p:cNvSpPr>
              <a:spLocks noChangeShapeType="1"/>
            </p:cNvSpPr>
            <p:nvPr/>
          </p:nvSpPr>
          <p:spPr bwMode="auto">
            <a:xfrm flipH="1">
              <a:off x="2683" y="2014"/>
              <a:ext cx="175" cy="174"/>
            </a:xfrm>
            <a:prstGeom prst="line">
              <a:avLst/>
            </a:prstGeom>
            <a:noFill/>
            <a:ln w="25400">
              <a:solidFill>
                <a:srgbClr val="91919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1" name="Line 651"/>
            <p:cNvSpPr>
              <a:spLocks noChangeShapeType="1"/>
            </p:cNvSpPr>
            <p:nvPr/>
          </p:nvSpPr>
          <p:spPr bwMode="auto">
            <a:xfrm flipH="1">
              <a:off x="2699" y="2014"/>
              <a:ext cx="175" cy="174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2" name="Line 652"/>
            <p:cNvSpPr>
              <a:spLocks noChangeShapeType="1"/>
            </p:cNvSpPr>
            <p:nvPr/>
          </p:nvSpPr>
          <p:spPr bwMode="auto">
            <a:xfrm flipH="1">
              <a:off x="2699" y="2014"/>
              <a:ext cx="175" cy="174"/>
            </a:xfrm>
            <a:prstGeom prst="line">
              <a:avLst/>
            </a:prstGeom>
            <a:noFill/>
            <a:ln w="25400">
              <a:solidFill>
                <a:srgbClr val="9A9A9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3" name="Line 653"/>
            <p:cNvSpPr>
              <a:spLocks noChangeShapeType="1"/>
            </p:cNvSpPr>
            <p:nvPr/>
          </p:nvSpPr>
          <p:spPr bwMode="auto">
            <a:xfrm flipH="1">
              <a:off x="2714" y="2014"/>
              <a:ext cx="175" cy="174"/>
            </a:xfrm>
            <a:prstGeom prst="line">
              <a:avLst/>
            </a:prstGeom>
            <a:noFill/>
            <a:ln w="25400">
              <a:solidFill>
                <a:srgbClr val="9E9E9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4" name="Line 654"/>
            <p:cNvSpPr>
              <a:spLocks noChangeShapeType="1"/>
            </p:cNvSpPr>
            <p:nvPr/>
          </p:nvSpPr>
          <p:spPr bwMode="auto">
            <a:xfrm flipH="1">
              <a:off x="2730" y="2014"/>
              <a:ext cx="175" cy="174"/>
            </a:xfrm>
            <a:prstGeom prst="line">
              <a:avLst/>
            </a:prstGeom>
            <a:noFill/>
            <a:ln w="25400">
              <a:solidFill>
                <a:srgbClr val="A3A3A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5" name="Line 655"/>
            <p:cNvSpPr>
              <a:spLocks noChangeShapeType="1"/>
            </p:cNvSpPr>
            <p:nvPr/>
          </p:nvSpPr>
          <p:spPr bwMode="auto">
            <a:xfrm flipH="1">
              <a:off x="2745" y="2014"/>
              <a:ext cx="175" cy="174"/>
            </a:xfrm>
            <a:prstGeom prst="line">
              <a:avLst/>
            </a:prstGeom>
            <a:noFill/>
            <a:ln w="25400">
              <a:solidFill>
                <a:srgbClr val="A7A7A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6" name="Line 656"/>
            <p:cNvSpPr>
              <a:spLocks noChangeShapeType="1"/>
            </p:cNvSpPr>
            <p:nvPr/>
          </p:nvSpPr>
          <p:spPr bwMode="auto">
            <a:xfrm flipH="1">
              <a:off x="2745" y="2014"/>
              <a:ext cx="175" cy="174"/>
            </a:xfrm>
            <a:prstGeom prst="line">
              <a:avLst/>
            </a:prstGeom>
            <a:noFill/>
            <a:ln w="25400">
              <a:solidFill>
                <a:srgbClr val="ACACA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7" name="Line 657"/>
            <p:cNvSpPr>
              <a:spLocks noChangeShapeType="1"/>
            </p:cNvSpPr>
            <p:nvPr/>
          </p:nvSpPr>
          <p:spPr bwMode="auto">
            <a:xfrm flipH="1">
              <a:off x="2760" y="2014"/>
              <a:ext cx="175" cy="174"/>
            </a:xfrm>
            <a:prstGeom prst="line">
              <a:avLst/>
            </a:prstGeom>
            <a:noFill/>
            <a:ln w="25400">
              <a:solidFill>
                <a:srgbClr val="B0B0B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8" name="Line 658"/>
            <p:cNvSpPr>
              <a:spLocks noChangeShapeType="1"/>
            </p:cNvSpPr>
            <p:nvPr/>
          </p:nvSpPr>
          <p:spPr bwMode="auto">
            <a:xfrm flipH="1">
              <a:off x="2775" y="2014"/>
              <a:ext cx="175" cy="174"/>
            </a:xfrm>
            <a:prstGeom prst="line">
              <a:avLst/>
            </a:prstGeom>
            <a:noFill/>
            <a:ln w="25400">
              <a:solidFill>
                <a:srgbClr val="B4B4B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99" name="Line 659"/>
            <p:cNvSpPr>
              <a:spLocks noChangeShapeType="1"/>
            </p:cNvSpPr>
            <p:nvPr/>
          </p:nvSpPr>
          <p:spPr bwMode="auto">
            <a:xfrm flipH="1">
              <a:off x="2775" y="2014"/>
              <a:ext cx="175" cy="174"/>
            </a:xfrm>
            <a:prstGeom prst="line">
              <a:avLst/>
            </a:prstGeom>
            <a:noFill/>
            <a:ln w="25400">
              <a:solidFill>
                <a:srgbClr val="B9B9B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0" name="Line 660"/>
            <p:cNvSpPr>
              <a:spLocks noChangeShapeType="1"/>
            </p:cNvSpPr>
            <p:nvPr/>
          </p:nvSpPr>
          <p:spPr bwMode="auto">
            <a:xfrm flipH="1">
              <a:off x="2790" y="2028"/>
              <a:ext cx="161" cy="160"/>
            </a:xfrm>
            <a:prstGeom prst="line">
              <a:avLst/>
            </a:prstGeom>
            <a:noFill/>
            <a:ln w="25400">
              <a:solidFill>
                <a:srgbClr val="BDBD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1" name="Line 661"/>
            <p:cNvSpPr>
              <a:spLocks noChangeShapeType="1"/>
            </p:cNvSpPr>
            <p:nvPr/>
          </p:nvSpPr>
          <p:spPr bwMode="auto">
            <a:xfrm flipH="1">
              <a:off x="2806" y="2044"/>
              <a:ext cx="145" cy="144"/>
            </a:xfrm>
            <a:prstGeom prst="line">
              <a:avLst/>
            </a:prstGeom>
            <a:noFill/>
            <a:ln w="25400">
              <a:solidFill>
                <a:srgbClr val="C2C2C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2" name="Line 662"/>
            <p:cNvSpPr>
              <a:spLocks noChangeShapeType="1"/>
            </p:cNvSpPr>
            <p:nvPr/>
          </p:nvSpPr>
          <p:spPr bwMode="auto">
            <a:xfrm flipH="1">
              <a:off x="2821" y="2059"/>
              <a:ext cx="130" cy="129"/>
            </a:xfrm>
            <a:prstGeom prst="line">
              <a:avLst/>
            </a:prstGeom>
            <a:noFill/>
            <a:ln w="25400">
              <a:solidFill>
                <a:srgbClr val="C6C6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3" name="Line 663"/>
            <p:cNvSpPr>
              <a:spLocks noChangeShapeType="1"/>
            </p:cNvSpPr>
            <p:nvPr/>
          </p:nvSpPr>
          <p:spPr bwMode="auto">
            <a:xfrm flipH="1">
              <a:off x="2821" y="2059"/>
              <a:ext cx="130" cy="129"/>
            </a:xfrm>
            <a:prstGeom prst="line">
              <a:avLst/>
            </a:prstGeom>
            <a:noFill/>
            <a:ln w="25400">
              <a:solidFill>
                <a:srgbClr val="CBCBC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4" name="Line 664"/>
            <p:cNvSpPr>
              <a:spLocks noChangeShapeType="1"/>
            </p:cNvSpPr>
            <p:nvPr/>
          </p:nvSpPr>
          <p:spPr bwMode="auto">
            <a:xfrm flipH="1">
              <a:off x="2837" y="2074"/>
              <a:ext cx="114" cy="114"/>
            </a:xfrm>
            <a:prstGeom prst="line">
              <a:avLst/>
            </a:prstGeom>
            <a:noFill/>
            <a:ln w="25400">
              <a:solidFill>
                <a:srgbClr val="CFCFC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5" name="Line 665"/>
            <p:cNvSpPr>
              <a:spLocks noChangeShapeType="1"/>
            </p:cNvSpPr>
            <p:nvPr/>
          </p:nvSpPr>
          <p:spPr bwMode="auto">
            <a:xfrm flipH="1">
              <a:off x="2853" y="2090"/>
              <a:ext cx="98" cy="98"/>
            </a:xfrm>
            <a:prstGeom prst="line">
              <a:avLst/>
            </a:prstGeom>
            <a:noFill/>
            <a:ln w="25400">
              <a:solidFill>
                <a:srgbClr val="D3D3D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6" name="Line 666"/>
            <p:cNvSpPr>
              <a:spLocks noChangeShapeType="1"/>
            </p:cNvSpPr>
            <p:nvPr/>
          </p:nvSpPr>
          <p:spPr bwMode="auto">
            <a:xfrm flipH="1">
              <a:off x="2853" y="2090"/>
              <a:ext cx="98" cy="98"/>
            </a:xfrm>
            <a:prstGeom prst="line">
              <a:avLst/>
            </a:prstGeom>
            <a:noFill/>
            <a:ln w="25400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7" name="Line 667"/>
            <p:cNvSpPr>
              <a:spLocks noChangeShapeType="1"/>
            </p:cNvSpPr>
            <p:nvPr/>
          </p:nvSpPr>
          <p:spPr bwMode="auto">
            <a:xfrm flipH="1">
              <a:off x="2868" y="2105"/>
              <a:ext cx="83" cy="83"/>
            </a:xfrm>
            <a:prstGeom prst="line">
              <a:avLst/>
            </a:prstGeom>
            <a:noFill/>
            <a:ln w="25400">
              <a:solidFill>
                <a:srgbClr val="DCDCD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8" name="Line 668"/>
            <p:cNvSpPr>
              <a:spLocks noChangeShapeType="1"/>
            </p:cNvSpPr>
            <p:nvPr/>
          </p:nvSpPr>
          <p:spPr bwMode="auto">
            <a:xfrm flipH="1">
              <a:off x="2883" y="2120"/>
              <a:ext cx="68" cy="68"/>
            </a:xfrm>
            <a:prstGeom prst="line">
              <a:avLst/>
            </a:prstGeom>
            <a:noFill/>
            <a:ln w="25400">
              <a:solidFill>
                <a:srgbClr val="E1E1E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09" name="Line 669"/>
            <p:cNvSpPr>
              <a:spLocks noChangeShapeType="1"/>
            </p:cNvSpPr>
            <p:nvPr/>
          </p:nvSpPr>
          <p:spPr bwMode="auto">
            <a:xfrm flipH="1">
              <a:off x="2899" y="2137"/>
              <a:ext cx="52" cy="51"/>
            </a:xfrm>
            <a:prstGeom prst="line">
              <a:avLst/>
            </a:prstGeom>
            <a:noFill/>
            <a:ln w="25400">
              <a:solidFill>
                <a:srgbClr val="E5E5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0" name="Line 670"/>
            <p:cNvSpPr>
              <a:spLocks noChangeShapeType="1"/>
            </p:cNvSpPr>
            <p:nvPr/>
          </p:nvSpPr>
          <p:spPr bwMode="auto">
            <a:xfrm flipH="1">
              <a:off x="2899" y="2137"/>
              <a:ext cx="52" cy="51"/>
            </a:xfrm>
            <a:prstGeom prst="line">
              <a:avLst/>
            </a:prstGeom>
            <a:noFill/>
            <a:ln w="25400">
              <a:solidFill>
                <a:srgbClr val="E9E9E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1" name="Line 671"/>
            <p:cNvSpPr>
              <a:spLocks noChangeShapeType="1"/>
            </p:cNvSpPr>
            <p:nvPr/>
          </p:nvSpPr>
          <p:spPr bwMode="auto">
            <a:xfrm flipH="1">
              <a:off x="2915" y="2152"/>
              <a:ext cx="36" cy="36"/>
            </a:xfrm>
            <a:prstGeom prst="line">
              <a:avLst/>
            </a:prstGeom>
            <a:noFill/>
            <a:ln w="25400">
              <a:solidFill>
                <a:srgbClr val="EEEE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2" name="Line 672"/>
            <p:cNvSpPr>
              <a:spLocks noChangeShapeType="1"/>
            </p:cNvSpPr>
            <p:nvPr/>
          </p:nvSpPr>
          <p:spPr bwMode="auto">
            <a:xfrm flipH="1">
              <a:off x="2930" y="2167"/>
              <a:ext cx="21" cy="21"/>
            </a:xfrm>
            <a:prstGeom prst="line">
              <a:avLst/>
            </a:prstGeom>
            <a:noFill/>
            <a:ln w="25400">
              <a:solidFill>
                <a:srgbClr val="F2F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3" name="Line 673"/>
            <p:cNvSpPr>
              <a:spLocks noChangeShapeType="1"/>
            </p:cNvSpPr>
            <p:nvPr/>
          </p:nvSpPr>
          <p:spPr bwMode="auto">
            <a:xfrm flipH="1">
              <a:off x="2930" y="2167"/>
              <a:ext cx="21" cy="21"/>
            </a:xfrm>
            <a:prstGeom prst="line">
              <a:avLst/>
            </a:prstGeom>
            <a:noFill/>
            <a:ln w="25400">
              <a:solidFill>
                <a:srgbClr val="F7F7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4" name="Line 674"/>
            <p:cNvSpPr>
              <a:spLocks noChangeShapeType="1"/>
            </p:cNvSpPr>
            <p:nvPr/>
          </p:nvSpPr>
          <p:spPr bwMode="auto">
            <a:xfrm flipH="1">
              <a:off x="2945" y="2182"/>
              <a:ext cx="6" cy="6"/>
            </a:xfrm>
            <a:prstGeom prst="line">
              <a:avLst/>
            </a:prstGeom>
            <a:noFill/>
            <a:ln w="25400">
              <a:solidFill>
                <a:srgbClr val="FBFB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5" name="Freeform 675"/>
            <p:cNvSpPr>
              <a:spLocks/>
            </p:cNvSpPr>
            <p:nvPr/>
          </p:nvSpPr>
          <p:spPr bwMode="auto">
            <a:xfrm>
              <a:off x="2545" y="2014"/>
              <a:ext cx="406" cy="174"/>
            </a:xfrm>
            <a:custGeom>
              <a:avLst/>
              <a:gdLst>
                <a:gd name="T0" fmla="*/ 0 w 406"/>
                <a:gd name="T1" fmla="*/ 17 h 162"/>
                <a:gd name="T2" fmla="*/ 31 w 406"/>
                <a:gd name="T3" fmla="*/ 0 h 162"/>
                <a:gd name="T4" fmla="*/ 54 w 406"/>
                <a:gd name="T5" fmla="*/ 10 h 162"/>
                <a:gd name="T6" fmla="*/ 70 w 406"/>
                <a:gd name="T7" fmla="*/ 34 h 162"/>
                <a:gd name="T8" fmla="*/ 93 w 406"/>
                <a:gd name="T9" fmla="*/ 69 h 162"/>
                <a:gd name="T10" fmla="*/ 117 w 406"/>
                <a:gd name="T11" fmla="*/ 78 h 162"/>
                <a:gd name="T12" fmla="*/ 148 w 406"/>
                <a:gd name="T13" fmla="*/ 96 h 162"/>
                <a:gd name="T14" fmla="*/ 218 w 406"/>
                <a:gd name="T15" fmla="*/ 78 h 162"/>
                <a:gd name="T16" fmla="*/ 296 w 406"/>
                <a:gd name="T17" fmla="*/ 61 h 162"/>
                <a:gd name="T18" fmla="*/ 320 w 406"/>
                <a:gd name="T19" fmla="*/ 52 h 162"/>
                <a:gd name="T20" fmla="*/ 351 w 406"/>
                <a:gd name="T21" fmla="*/ 61 h 162"/>
                <a:gd name="T22" fmla="*/ 406 w 406"/>
                <a:gd name="T23" fmla="*/ 96 h 162"/>
                <a:gd name="T24" fmla="*/ 406 w 406"/>
                <a:gd name="T25" fmla="*/ 104 h 162"/>
                <a:gd name="T26" fmla="*/ 406 w 406"/>
                <a:gd name="T27" fmla="*/ 121 h 162"/>
                <a:gd name="T28" fmla="*/ 398 w 406"/>
                <a:gd name="T29" fmla="*/ 130 h 162"/>
                <a:gd name="T30" fmla="*/ 398 w 406"/>
                <a:gd name="T31" fmla="*/ 147 h 162"/>
                <a:gd name="T32" fmla="*/ 367 w 406"/>
                <a:gd name="T33" fmla="*/ 156 h 162"/>
                <a:gd name="T34" fmla="*/ 343 w 406"/>
                <a:gd name="T35" fmla="*/ 166 h 162"/>
                <a:gd name="T36" fmla="*/ 289 w 406"/>
                <a:gd name="T37" fmla="*/ 166 h 162"/>
                <a:gd name="T38" fmla="*/ 250 w 406"/>
                <a:gd name="T39" fmla="*/ 174 h 162"/>
                <a:gd name="T40" fmla="*/ 148 w 406"/>
                <a:gd name="T41" fmla="*/ 191 h 162"/>
                <a:gd name="T42" fmla="*/ 101 w 406"/>
                <a:gd name="T43" fmla="*/ 201 h 162"/>
                <a:gd name="T44" fmla="*/ 62 w 406"/>
                <a:gd name="T45" fmla="*/ 184 h 162"/>
                <a:gd name="T46" fmla="*/ 54 w 406"/>
                <a:gd name="T47" fmla="*/ 166 h 162"/>
                <a:gd name="T48" fmla="*/ 31 w 406"/>
                <a:gd name="T49" fmla="*/ 113 h 162"/>
                <a:gd name="T50" fmla="*/ 15 w 406"/>
                <a:gd name="T51" fmla="*/ 61 h 162"/>
                <a:gd name="T52" fmla="*/ 7 w 406"/>
                <a:gd name="T53" fmla="*/ 44 h 162"/>
                <a:gd name="T54" fmla="*/ 0 w 406"/>
                <a:gd name="T55" fmla="*/ 27 h 162"/>
                <a:gd name="T56" fmla="*/ 0 w 406"/>
                <a:gd name="T57" fmla="*/ 17 h 1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406"/>
                <a:gd name="T88" fmla="*/ 0 h 162"/>
                <a:gd name="T89" fmla="*/ 406 w 406"/>
                <a:gd name="T90" fmla="*/ 162 h 1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406" h="162">
                  <a:moveTo>
                    <a:pt x="0" y="14"/>
                  </a:moveTo>
                  <a:lnTo>
                    <a:pt x="31" y="0"/>
                  </a:lnTo>
                  <a:lnTo>
                    <a:pt x="54" y="7"/>
                  </a:lnTo>
                  <a:lnTo>
                    <a:pt x="70" y="28"/>
                  </a:lnTo>
                  <a:lnTo>
                    <a:pt x="93" y="56"/>
                  </a:lnTo>
                  <a:lnTo>
                    <a:pt x="117" y="63"/>
                  </a:lnTo>
                  <a:lnTo>
                    <a:pt x="148" y="77"/>
                  </a:lnTo>
                  <a:lnTo>
                    <a:pt x="218" y="63"/>
                  </a:lnTo>
                  <a:lnTo>
                    <a:pt x="296" y="49"/>
                  </a:lnTo>
                  <a:lnTo>
                    <a:pt x="320" y="42"/>
                  </a:lnTo>
                  <a:lnTo>
                    <a:pt x="351" y="49"/>
                  </a:lnTo>
                  <a:lnTo>
                    <a:pt x="406" y="77"/>
                  </a:lnTo>
                  <a:lnTo>
                    <a:pt x="406" y="84"/>
                  </a:lnTo>
                  <a:lnTo>
                    <a:pt x="406" y="98"/>
                  </a:lnTo>
                  <a:lnTo>
                    <a:pt x="398" y="105"/>
                  </a:lnTo>
                  <a:lnTo>
                    <a:pt x="398" y="119"/>
                  </a:lnTo>
                  <a:lnTo>
                    <a:pt x="367" y="126"/>
                  </a:lnTo>
                  <a:lnTo>
                    <a:pt x="343" y="134"/>
                  </a:lnTo>
                  <a:lnTo>
                    <a:pt x="289" y="134"/>
                  </a:lnTo>
                  <a:lnTo>
                    <a:pt x="250" y="141"/>
                  </a:lnTo>
                  <a:lnTo>
                    <a:pt x="148" y="155"/>
                  </a:lnTo>
                  <a:lnTo>
                    <a:pt x="101" y="162"/>
                  </a:lnTo>
                  <a:lnTo>
                    <a:pt x="62" y="148"/>
                  </a:lnTo>
                  <a:lnTo>
                    <a:pt x="54" y="134"/>
                  </a:lnTo>
                  <a:lnTo>
                    <a:pt x="31" y="91"/>
                  </a:lnTo>
                  <a:lnTo>
                    <a:pt x="15" y="49"/>
                  </a:lnTo>
                  <a:lnTo>
                    <a:pt x="7" y="35"/>
                  </a:lnTo>
                  <a:lnTo>
                    <a:pt x="0" y="21"/>
                  </a:lnTo>
                  <a:lnTo>
                    <a:pt x="0" y="14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6" name="Line 676"/>
            <p:cNvSpPr>
              <a:spLocks noChangeShapeType="1"/>
            </p:cNvSpPr>
            <p:nvPr/>
          </p:nvSpPr>
          <p:spPr bwMode="auto">
            <a:xfrm flipH="1">
              <a:off x="2607" y="2134"/>
              <a:ext cx="8" cy="8"/>
            </a:xfrm>
            <a:prstGeom prst="line">
              <a:avLst/>
            </a:prstGeom>
            <a:noFill/>
            <a:ln w="25400">
              <a:solidFill>
                <a:srgbClr val="27272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7" name="Line 677"/>
            <p:cNvSpPr>
              <a:spLocks noChangeShapeType="1"/>
            </p:cNvSpPr>
            <p:nvPr/>
          </p:nvSpPr>
          <p:spPr bwMode="auto">
            <a:xfrm flipH="1">
              <a:off x="2607" y="2134"/>
              <a:ext cx="24" cy="23"/>
            </a:xfrm>
            <a:prstGeom prst="line">
              <a:avLst/>
            </a:prstGeom>
            <a:noFill/>
            <a:ln w="25400">
              <a:solidFill>
                <a:srgbClr val="2F2F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8" name="Line 678"/>
            <p:cNvSpPr>
              <a:spLocks noChangeShapeType="1"/>
            </p:cNvSpPr>
            <p:nvPr/>
          </p:nvSpPr>
          <p:spPr bwMode="auto">
            <a:xfrm flipH="1">
              <a:off x="2607" y="2134"/>
              <a:ext cx="32" cy="31"/>
            </a:xfrm>
            <a:prstGeom prst="line">
              <a:avLst/>
            </a:prstGeom>
            <a:noFill/>
            <a:ln w="25400">
              <a:solidFill>
                <a:srgbClr val="37373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19" name="Line 679"/>
            <p:cNvSpPr>
              <a:spLocks noChangeShapeType="1"/>
            </p:cNvSpPr>
            <p:nvPr/>
          </p:nvSpPr>
          <p:spPr bwMode="auto">
            <a:xfrm flipH="1">
              <a:off x="2607" y="2134"/>
              <a:ext cx="40" cy="39"/>
            </a:xfrm>
            <a:prstGeom prst="line">
              <a:avLst/>
            </a:prstGeom>
            <a:noFill/>
            <a:ln w="25400">
              <a:solidFill>
                <a:srgbClr val="3F3F3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0" name="Line 680"/>
            <p:cNvSpPr>
              <a:spLocks noChangeShapeType="1"/>
            </p:cNvSpPr>
            <p:nvPr/>
          </p:nvSpPr>
          <p:spPr bwMode="auto">
            <a:xfrm flipH="1">
              <a:off x="2607" y="2134"/>
              <a:ext cx="56" cy="54"/>
            </a:xfrm>
            <a:prstGeom prst="line">
              <a:avLst/>
            </a:prstGeom>
            <a:noFill/>
            <a:ln w="25400">
              <a:solidFill>
                <a:srgbClr val="47474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1" name="Line 681"/>
            <p:cNvSpPr>
              <a:spLocks noChangeShapeType="1"/>
            </p:cNvSpPr>
            <p:nvPr/>
          </p:nvSpPr>
          <p:spPr bwMode="auto">
            <a:xfrm flipH="1">
              <a:off x="2607" y="2134"/>
              <a:ext cx="64" cy="62"/>
            </a:xfrm>
            <a:prstGeom prst="line">
              <a:avLst/>
            </a:prstGeom>
            <a:noFill/>
            <a:ln w="25400">
              <a:solidFill>
                <a:srgbClr val="4F4F4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2" name="Line 682"/>
            <p:cNvSpPr>
              <a:spLocks noChangeShapeType="1"/>
            </p:cNvSpPr>
            <p:nvPr/>
          </p:nvSpPr>
          <p:spPr bwMode="auto">
            <a:xfrm flipH="1">
              <a:off x="2607" y="2134"/>
              <a:ext cx="71" cy="69"/>
            </a:xfrm>
            <a:prstGeom prst="line">
              <a:avLst/>
            </a:prstGeom>
            <a:noFill/>
            <a:ln w="25400">
              <a:solidFill>
                <a:srgbClr val="57575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3" name="Line 683"/>
            <p:cNvSpPr>
              <a:spLocks noChangeShapeType="1"/>
            </p:cNvSpPr>
            <p:nvPr/>
          </p:nvSpPr>
          <p:spPr bwMode="auto">
            <a:xfrm flipH="1">
              <a:off x="2616" y="2134"/>
              <a:ext cx="78" cy="77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4" name="Line 684"/>
            <p:cNvSpPr>
              <a:spLocks noChangeShapeType="1"/>
            </p:cNvSpPr>
            <p:nvPr/>
          </p:nvSpPr>
          <p:spPr bwMode="auto">
            <a:xfrm flipH="1">
              <a:off x="2631" y="2134"/>
              <a:ext cx="78" cy="77"/>
            </a:xfrm>
            <a:prstGeom prst="line">
              <a:avLst/>
            </a:prstGeom>
            <a:noFill/>
            <a:ln w="25400">
              <a:solidFill>
                <a:srgbClr val="67676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5" name="Line 685"/>
            <p:cNvSpPr>
              <a:spLocks noChangeShapeType="1"/>
            </p:cNvSpPr>
            <p:nvPr/>
          </p:nvSpPr>
          <p:spPr bwMode="auto">
            <a:xfrm flipH="1">
              <a:off x="2639" y="2134"/>
              <a:ext cx="78" cy="77"/>
            </a:xfrm>
            <a:prstGeom prst="line">
              <a:avLst/>
            </a:prstGeom>
            <a:noFill/>
            <a:ln w="25400">
              <a:solidFill>
                <a:srgbClr val="6F6F6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6" name="Line 686"/>
            <p:cNvSpPr>
              <a:spLocks noChangeShapeType="1"/>
            </p:cNvSpPr>
            <p:nvPr/>
          </p:nvSpPr>
          <p:spPr bwMode="auto">
            <a:xfrm flipH="1">
              <a:off x="2647" y="2134"/>
              <a:ext cx="78" cy="77"/>
            </a:xfrm>
            <a:prstGeom prst="line">
              <a:avLst/>
            </a:prstGeom>
            <a:noFill/>
            <a:ln w="25400">
              <a:solidFill>
                <a:srgbClr val="77777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7" name="Line 687"/>
            <p:cNvSpPr>
              <a:spLocks noChangeShapeType="1"/>
            </p:cNvSpPr>
            <p:nvPr/>
          </p:nvSpPr>
          <p:spPr bwMode="auto">
            <a:xfrm flipH="1">
              <a:off x="2662" y="2134"/>
              <a:ext cx="78" cy="77"/>
            </a:xfrm>
            <a:prstGeom prst="line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8" name="Line 688"/>
            <p:cNvSpPr>
              <a:spLocks noChangeShapeType="1"/>
            </p:cNvSpPr>
            <p:nvPr/>
          </p:nvSpPr>
          <p:spPr bwMode="auto">
            <a:xfrm flipH="1">
              <a:off x="2670" y="2134"/>
              <a:ext cx="78" cy="77"/>
            </a:xfrm>
            <a:prstGeom prst="line">
              <a:avLst/>
            </a:prstGeom>
            <a:noFill/>
            <a:ln w="25400">
              <a:solidFill>
                <a:srgbClr val="87878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9" name="Line 689"/>
            <p:cNvSpPr>
              <a:spLocks noChangeShapeType="1"/>
            </p:cNvSpPr>
            <p:nvPr/>
          </p:nvSpPr>
          <p:spPr bwMode="auto">
            <a:xfrm flipH="1">
              <a:off x="2686" y="2134"/>
              <a:ext cx="78" cy="77"/>
            </a:xfrm>
            <a:prstGeom prst="line">
              <a:avLst/>
            </a:prstGeom>
            <a:noFill/>
            <a:ln w="25400">
              <a:solidFill>
                <a:srgbClr val="8F8F8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0" name="Line 690"/>
            <p:cNvSpPr>
              <a:spLocks noChangeShapeType="1"/>
            </p:cNvSpPr>
            <p:nvPr/>
          </p:nvSpPr>
          <p:spPr bwMode="auto">
            <a:xfrm flipH="1">
              <a:off x="2694" y="2134"/>
              <a:ext cx="78" cy="77"/>
            </a:xfrm>
            <a:prstGeom prst="line">
              <a:avLst/>
            </a:prstGeom>
            <a:noFill/>
            <a:ln w="25400">
              <a:solidFill>
                <a:srgbClr val="97979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1" name="Line 691"/>
            <p:cNvSpPr>
              <a:spLocks noChangeShapeType="1"/>
            </p:cNvSpPr>
            <p:nvPr/>
          </p:nvSpPr>
          <p:spPr bwMode="auto">
            <a:xfrm flipH="1">
              <a:off x="2701" y="2134"/>
              <a:ext cx="78" cy="77"/>
            </a:xfrm>
            <a:prstGeom prst="line">
              <a:avLst/>
            </a:prstGeom>
            <a:noFill/>
            <a:ln w="25400">
              <a:solidFill>
                <a:srgbClr val="9F9F9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2" name="Line 692"/>
            <p:cNvSpPr>
              <a:spLocks noChangeShapeType="1"/>
            </p:cNvSpPr>
            <p:nvPr/>
          </p:nvSpPr>
          <p:spPr bwMode="auto">
            <a:xfrm flipH="1">
              <a:off x="2716" y="2134"/>
              <a:ext cx="78" cy="77"/>
            </a:xfrm>
            <a:prstGeom prst="line">
              <a:avLst/>
            </a:prstGeom>
            <a:noFill/>
            <a:ln w="25400">
              <a:solidFill>
                <a:srgbClr val="A7A7A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3" name="Line 693"/>
            <p:cNvSpPr>
              <a:spLocks noChangeShapeType="1"/>
            </p:cNvSpPr>
            <p:nvPr/>
          </p:nvSpPr>
          <p:spPr bwMode="auto">
            <a:xfrm flipH="1">
              <a:off x="2725" y="2134"/>
              <a:ext cx="78" cy="77"/>
            </a:xfrm>
            <a:prstGeom prst="line">
              <a:avLst/>
            </a:prstGeom>
            <a:noFill/>
            <a:ln w="25400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4" name="Line 694"/>
            <p:cNvSpPr>
              <a:spLocks noChangeShapeType="1"/>
            </p:cNvSpPr>
            <p:nvPr/>
          </p:nvSpPr>
          <p:spPr bwMode="auto">
            <a:xfrm flipH="1">
              <a:off x="2741" y="2134"/>
              <a:ext cx="78" cy="77"/>
            </a:xfrm>
            <a:prstGeom prst="line">
              <a:avLst/>
            </a:prstGeom>
            <a:noFill/>
            <a:ln w="25400">
              <a:solidFill>
                <a:srgbClr val="B7B7B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5" name="Line 695"/>
            <p:cNvSpPr>
              <a:spLocks noChangeShapeType="1"/>
            </p:cNvSpPr>
            <p:nvPr/>
          </p:nvSpPr>
          <p:spPr bwMode="auto">
            <a:xfrm flipH="1">
              <a:off x="2748" y="2134"/>
              <a:ext cx="78" cy="77"/>
            </a:xfrm>
            <a:prstGeom prst="line">
              <a:avLst/>
            </a:prstGeom>
            <a:noFill/>
            <a:ln w="25400">
              <a:solidFill>
                <a:srgbClr val="BFBFB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6" name="Line 696"/>
            <p:cNvSpPr>
              <a:spLocks noChangeShapeType="1"/>
            </p:cNvSpPr>
            <p:nvPr/>
          </p:nvSpPr>
          <p:spPr bwMode="auto">
            <a:xfrm flipH="1">
              <a:off x="2763" y="2150"/>
              <a:ext cx="63" cy="61"/>
            </a:xfrm>
            <a:prstGeom prst="line">
              <a:avLst/>
            </a:prstGeom>
            <a:noFill/>
            <a:ln w="25400">
              <a:solidFill>
                <a:srgbClr val="C7C7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7" name="Line 697"/>
            <p:cNvSpPr>
              <a:spLocks noChangeShapeType="1"/>
            </p:cNvSpPr>
            <p:nvPr/>
          </p:nvSpPr>
          <p:spPr bwMode="auto">
            <a:xfrm flipH="1">
              <a:off x="2771" y="2157"/>
              <a:ext cx="55" cy="54"/>
            </a:xfrm>
            <a:prstGeom prst="line">
              <a:avLst/>
            </a:prstGeom>
            <a:noFill/>
            <a:ln w="25400">
              <a:solidFill>
                <a:srgbClr val="CFCFC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8" name="Line 698"/>
            <p:cNvSpPr>
              <a:spLocks noChangeShapeType="1"/>
            </p:cNvSpPr>
            <p:nvPr/>
          </p:nvSpPr>
          <p:spPr bwMode="auto">
            <a:xfrm flipH="1">
              <a:off x="2779" y="2165"/>
              <a:ext cx="47" cy="46"/>
            </a:xfrm>
            <a:prstGeom prst="line">
              <a:avLst/>
            </a:prstGeom>
            <a:noFill/>
            <a:ln w="25400">
              <a:solidFill>
                <a:srgbClr val="D7D7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9" name="Line 699"/>
            <p:cNvSpPr>
              <a:spLocks noChangeShapeType="1"/>
            </p:cNvSpPr>
            <p:nvPr/>
          </p:nvSpPr>
          <p:spPr bwMode="auto">
            <a:xfrm flipH="1">
              <a:off x="2794" y="2180"/>
              <a:ext cx="32" cy="31"/>
            </a:xfrm>
            <a:prstGeom prst="line">
              <a:avLst/>
            </a:prstGeom>
            <a:noFill/>
            <a:ln w="25400">
              <a:solidFill>
                <a:srgbClr val="DFDFD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" name="Line 700"/>
            <p:cNvSpPr>
              <a:spLocks noChangeShapeType="1"/>
            </p:cNvSpPr>
            <p:nvPr/>
          </p:nvSpPr>
          <p:spPr bwMode="auto">
            <a:xfrm flipH="1">
              <a:off x="2810" y="2195"/>
              <a:ext cx="16" cy="16"/>
            </a:xfrm>
            <a:prstGeom prst="line">
              <a:avLst/>
            </a:prstGeom>
            <a:noFill/>
            <a:ln w="25400">
              <a:solidFill>
                <a:srgbClr val="E7E7E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" name="Line 701"/>
            <p:cNvSpPr>
              <a:spLocks noChangeShapeType="1"/>
            </p:cNvSpPr>
            <p:nvPr/>
          </p:nvSpPr>
          <p:spPr bwMode="auto">
            <a:xfrm flipH="1">
              <a:off x="2810" y="2195"/>
              <a:ext cx="16" cy="16"/>
            </a:xfrm>
            <a:prstGeom prst="line">
              <a:avLst/>
            </a:prstGeom>
            <a:noFill/>
            <a:ln w="25400">
              <a:solidFill>
                <a:srgbClr val="EFEF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2" name="Line 702"/>
            <p:cNvSpPr>
              <a:spLocks noChangeShapeType="1"/>
            </p:cNvSpPr>
            <p:nvPr/>
          </p:nvSpPr>
          <p:spPr bwMode="auto">
            <a:xfrm flipH="1">
              <a:off x="2825" y="2210"/>
              <a:ext cx="1" cy="1"/>
            </a:xfrm>
            <a:prstGeom prst="line">
              <a:avLst/>
            </a:prstGeom>
            <a:noFill/>
            <a:ln w="25400">
              <a:solidFill>
                <a:srgbClr val="F7F7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3" name="Freeform 703"/>
            <p:cNvSpPr>
              <a:spLocks/>
            </p:cNvSpPr>
            <p:nvPr/>
          </p:nvSpPr>
          <p:spPr bwMode="auto">
            <a:xfrm>
              <a:off x="2607" y="2134"/>
              <a:ext cx="219" cy="77"/>
            </a:xfrm>
            <a:custGeom>
              <a:avLst/>
              <a:gdLst>
                <a:gd name="T0" fmla="*/ 219 w 219"/>
                <a:gd name="T1" fmla="*/ 10 h 71"/>
                <a:gd name="T2" fmla="*/ 195 w 219"/>
                <a:gd name="T3" fmla="*/ 0 h 71"/>
                <a:gd name="T4" fmla="*/ 55 w 219"/>
                <a:gd name="T5" fmla="*/ 17 h 71"/>
                <a:gd name="T6" fmla="*/ 47 w 219"/>
                <a:gd name="T7" fmla="*/ 28 h 71"/>
                <a:gd name="T8" fmla="*/ 24 w 219"/>
                <a:gd name="T9" fmla="*/ 37 h 71"/>
                <a:gd name="T10" fmla="*/ 0 w 219"/>
                <a:gd name="T11" fmla="*/ 73 h 71"/>
                <a:gd name="T12" fmla="*/ 0 w 219"/>
                <a:gd name="T13" fmla="*/ 81 h 71"/>
                <a:gd name="T14" fmla="*/ 8 w 219"/>
                <a:gd name="T15" fmla="*/ 91 h 71"/>
                <a:gd name="T16" fmla="*/ 31 w 219"/>
                <a:gd name="T17" fmla="*/ 81 h 71"/>
                <a:gd name="T18" fmla="*/ 47 w 219"/>
                <a:gd name="T19" fmla="*/ 81 h 71"/>
                <a:gd name="T20" fmla="*/ 219 w 219"/>
                <a:gd name="T21" fmla="*/ 10 h 7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9"/>
                <a:gd name="T34" fmla="*/ 0 h 71"/>
                <a:gd name="T35" fmla="*/ 219 w 219"/>
                <a:gd name="T36" fmla="*/ 71 h 7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9" h="71">
                  <a:moveTo>
                    <a:pt x="219" y="7"/>
                  </a:moveTo>
                  <a:lnTo>
                    <a:pt x="195" y="0"/>
                  </a:lnTo>
                  <a:lnTo>
                    <a:pt x="55" y="14"/>
                  </a:lnTo>
                  <a:lnTo>
                    <a:pt x="47" y="22"/>
                  </a:lnTo>
                  <a:lnTo>
                    <a:pt x="24" y="29"/>
                  </a:lnTo>
                  <a:lnTo>
                    <a:pt x="0" y="57"/>
                  </a:lnTo>
                  <a:lnTo>
                    <a:pt x="0" y="64"/>
                  </a:lnTo>
                  <a:lnTo>
                    <a:pt x="8" y="71"/>
                  </a:lnTo>
                  <a:lnTo>
                    <a:pt x="31" y="64"/>
                  </a:lnTo>
                  <a:lnTo>
                    <a:pt x="47" y="64"/>
                  </a:lnTo>
                  <a:lnTo>
                    <a:pt x="219" y="7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4" name="Line 704"/>
            <p:cNvSpPr>
              <a:spLocks noChangeShapeType="1"/>
            </p:cNvSpPr>
            <p:nvPr/>
          </p:nvSpPr>
          <p:spPr bwMode="auto">
            <a:xfrm flipH="1">
              <a:off x="2693" y="2082"/>
              <a:ext cx="125" cy="12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5" name="Line 705"/>
            <p:cNvSpPr>
              <a:spLocks noChangeShapeType="1"/>
            </p:cNvSpPr>
            <p:nvPr/>
          </p:nvSpPr>
          <p:spPr bwMode="auto">
            <a:xfrm flipH="1">
              <a:off x="2693" y="2082"/>
              <a:ext cx="125" cy="121"/>
            </a:xfrm>
            <a:prstGeom prst="line">
              <a:avLst/>
            </a:prstGeom>
            <a:noFill/>
            <a:ln w="25400">
              <a:solidFill>
                <a:srgbClr val="0E0E0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6" name="Line 706"/>
            <p:cNvSpPr>
              <a:spLocks noChangeShapeType="1"/>
            </p:cNvSpPr>
            <p:nvPr/>
          </p:nvSpPr>
          <p:spPr bwMode="auto">
            <a:xfrm flipH="1">
              <a:off x="2701" y="2082"/>
              <a:ext cx="133" cy="129"/>
            </a:xfrm>
            <a:prstGeom prst="line">
              <a:avLst/>
            </a:prstGeom>
            <a:noFill/>
            <a:ln w="25400">
              <a:solidFill>
                <a:srgbClr val="1C1C1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7" name="Line 707"/>
            <p:cNvSpPr>
              <a:spLocks noChangeShapeType="1"/>
            </p:cNvSpPr>
            <p:nvPr/>
          </p:nvSpPr>
          <p:spPr bwMode="auto">
            <a:xfrm flipH="1">
              <a:off x="2709" y="2082"/>
              <a:ext cx="141" cy="136"/>
            </a:xfrm>
            <a:prstGeom prst="line">
              <a:avLst/>
            </a:prstGeom>
            <a:noFill/>
            <a:ln w="25400">
              <a:solidFill>
                <a:srgbClr val="2A2A2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8" name="Line 708"/>
            <p:cNvSpPr>
              <a:spLocks noChangeShapeType="1"/>
            </p:cNvSpPr>
            <p:nvPr/>
          </p:nvSpPr>
          <p:spPr bwMode="auto">
            <a:xfrm flipH="1">
              <a:off x="2709" y="2082"/>
              <a:ext cx="141" cy="136"/>
            </a:xfrm>
            <a:prstGeom prst="line">
              <a:avLst/>
            </a:prstGeom>
            <a:noFill/>
            <a:ln w="25400">
              <a:solidFill>
                <a:srgbClr val="38383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9" name="Line 709"/>
            <p:cNvSpPr>
              <a:spLocks noChangeShapeType="1"/>
            </p:cNvSpPr>
            <p:nvPr/>
          </p:nvSpPr>
          <p:spPr bwMode="auto">
            <a:xfrm flipH="1">
              <a:off x="2716" y="2082"/>
              <a:ext cx="148" cy="144"/>
            </a:xfrm>
            <a:prstGeom prst="line">
              <a:avLst/>
            </a:prstGeom>
            <a:noFill/>
            <a:ln w="25400">
              <a:solidFill>
                <a:srgbClr val="47474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0" name="Line 710"/>
            <p:cNvSpPr>
              <a:spLocks noChangeShapeType="1"/>
            </p:cNvSpPr>
            <p:nvPr/>
          </p:nvSpPr>
          <p:spPr bwMode="auto">
            <a:xfrm flipH="1">
              <a:off x="2865" y="2082"/>
              <a:ext cx="16" cy="15"/>
            </a:xfrm>
            <a:prstGeom prst="line">
              <a:avLst/>
            </a:prstGeom>
            <a:noFill/>
            <a:ln w="25400">
              <a:solidFill>
                <a:srgbClr val="55555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1" name="Line 711"/>
            <p:cNvSpPr>
              <a:spLocks noChangeShapeType="1"/>
            </p:cNvSpPr>
            <p:nvPr/>
          </p:nvSpPr>
          <p:spPr bwMode="auto">
            <a:xfrm flipH="1">
              <a:off x="2865" y="2082"/>
              <a:ext cx="24" cy="22"/>
            </a:xfrm>
            <a:prstGeom prst="line">
              <a:avLst/>
            </a:prstGeom>
            <a:noFill/>
            <a:ln w="25400">
              <a:solidFill>
                <a:srgbClr val="6363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2" name="Line 712"/>
            <p:cNvSpPr>
              <a:spLocks noChangeShapeType="1"/>
            </p:cNvSpPr>
            <p:nvPr/>
          </p:nvSpPr>
          <p:spPr bwMode="auto">
            <a:xfrm flipH="1">
              <a:off x="2865" y="2082"/>
              <a:ext cx="32" cy="30"/>
            </a:xfrm>
            <a:prstGeom prst="line">
              <a:avLst/>
            </a:prstGeom>
            <a:noFill/>
            <a:ln w="25400">
              <a:solidFill>
                <a:srgbClr val="71717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3" name="Line 713"/>
            <p:cNvSpPr>
              <a:spLocks noChangeShapeType="1"/>
            </p:cNvSpPr>
            <p:nvPr/>
          </p:nvSpPr>
          <p:spPr bwMode="auto">
            <a:xfrm flipH="1">
              <a:off x="2865" y="2082"/>
              <a:ext cx="47" cy="45"/>
            </a:xfrm>
            <a:prstGeom prst="line">
              <a:avLst/>
            </a:prstGeom>
            <a:noFill/>
            <a:ln w="25400">
              <a:solidFill>
                <a:srgbClr val="7F7F7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4" name="Line 714"/>
            <p:cNvSpPr>
              <a:spLocks noChangeShapeType="1"/>
            </p:cNvSpPr>
            <p:nvPr/>
          </p:nvSpPr>
          <p:spPr bwMode="auto">
            <a:xfrm flipH="1">
              <a:off x="2874" y="2082"/>
              <a:ext cx="46" cy="45"/>
            </a:xfrm>
            <a:prstGeom prst="line">
              <a:avLst/>
            </a:prstGeom>
            <a:noFill/>
            <a:ln w="25400">
              <a:solidFill>
                <a:srgbClr val="8E8E8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5" name="Line 715"/>
            <p:cNvSpPr>
              <a:spLocks noChangeShapeType="1"/>
            </p:cNvSpPr>
            <p:nvPr/>
          </p:nvSpPr>
          <p:spPr bwMode="auto">
            <a:xfrm flipH="1">
              <a:off x="2889" y="2082"/>
              <a:ext cx="46" cy="45"/>
            </a:xfrm>
            <a:prstGeom prst="line">
              <a:avLst/>
            </a:prstGeom>
            <a:noFill/>
            <a:ln w="25400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6" name="Line 716"/>
            <p:cNvSpPr>
              <a:spLocks noChangeShapeType="1"/>
            </p:cNvSpPr>
            <p:nvPr/>
          </p:nvSpPr>
          <p:spPr bwMode="auto">
            <a:xfrm flipH="1">
              <a:off x="2897" y="2082"/>
              <a:ext cx="46" cy="45"/>
            </a:xfrm>
            <a:prstGeom prst="line">
              <a:avLst/>
            </a:prstGeom>
            <a:noFill/>
            <a:ln w="25400">
              <a:solidFill>
                <a:srgbClr val="AAAAA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7" name="Line 717"/>
            <p:cNvSpPr>
              <a:spLocks noChangeShapeType="1"/>
            </p:cNvSpPr>
            <p:nvPr/>
          </p:nvSpPr>
          <p:spPr bwMode="auto">
            <a:xfrm flipH="1">
              <a:off x="2905" y="2082"/>
              <a:ext cx="46" cy="45"/>
            </a:xfrm>
            <a:prstGeom prst="line">
              <a:avLst/>
            </a:prstGeom>
            <a:noFill/>
            <a:ln w="25400">
              <a:solidFill>
                <a:srgbClr val="B8B8B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8" name="Line 718"/>
            <p:cNvSpPr>
              <a:spLocks noChangeShapeType="1"/>
            </p:cNvSpPr>
            <p:nvPr/>
          </p:nvSpPr>
          <p:spPr bwMode="auto">
            <a:xfrm flipH="1">
              <a:off x="2920" y="2097"/>
              <a:ext cx="31" cy="30"/>
            </a:xfrm>
            <a:prstGeom prst="line">
              <a:avLst/>
            </a:prstGeom>
            <a:noFill/>
            <a:ln w="25400">
              <a:solidFill>
                <a:srgbClr val="C7C7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9" name="Line 719"/>
            <p:cNvSpPr>
              <a:spLocks noChangeShapeType="1"/>
            </p:cNvSpPr>
            <p:nvPr/>
          </p:nvSpPr>
          <p:spPr bwMode="auto">
            <a:xfrm flipH="1">
              <a:off x="2935" y="2111"/>
              <a:ext cx="16" cy="16"/>
            </a:xfrm>
            <a:prstGeom prst="line">
              <a:avLst/>
            </a:prstGeom>
            <a:noFill/>
            <a:ln w="25400">
              <a:solidFill>
                <a:srgbClr val="D5D5D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0" name="Line 720"/>
            <p:cNvSpPr>
              <a:spLocks noChangeShapeType="1"/>
            </p:cNvSpPr>
            <p:nvPr/>
          </p:nvSpPr>
          <p:spPr bwMode="auto">
            <a:xfrm flipH="1">
              <a:off x="2935" y="2111"/>
              <a:ext cx="16" cy="16"/>
            </a:xfrm>
            <a:prstGeom prst="line">
              <a:avLst/>
            </a:prstGeom>
            <a:noFill/>
            <a:ln w="25400">
              <a:solidFill>
                <a:srgbClr val="E3E3E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" name="Line 721"/>
            <p:cNvSpPr>
              <a:spLocks noChangeShapeType="1"/>
            </p:cNvSpPr>
            <p:nvPr/>
          </p:nvSpPr>
          <p:spPr bwMode="auto">
            <a:xfrm flipH="1">
              <a:off x="2951" y="2127"/>
              <a:ext cx="1" cy="1"/>
            </a:xfrm>
            <a:prstGeom prst="line">
              <a:avLst/>
            </a:prstGeom>
            <a:noFill/>
            <a:ln w="25400">
              <a:solidFill>
                <a:srgbClr val="F1F1F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" name="Freeform 722"/>
            <p:cNvSpPr>
              <a:spLocks/>
            </p:cNvSpPr>
            <p:nvPr/>
          </p:nvSpPr>
          <p:spPr bwMode="auto">
            <a:xfrm>
              <a:off x="2857" y="2082"/>
              <a:ext cx="94" cy="45"/>
            </a:xfrm>
            <a:custGeom>
              <a:avLst/>
              <a:gdLst>
                <a:gd name="T0" fmla="*/ 70 w 94"/>
                <a:gd name="T1" fmla="*/ 0 h 42"/>
                <a:gd name="T2" fmla="*/ 0 w 94"/>
                <a:gd name="T3" fmla="*/ 27 h 42"/>
                <a:gd name="T4" fmla="*/ 16 w 94"/>
                <a:gd name="T5" fmla="*/ 51 h 42"/>
                <a:gd name="T6" fmla="*/ 94 w 94"/>
                <a:gd name="T7" fmla="*/ 27 h 42"/>
                <a:gd name="T8" fmla="*/ 70 w 94"/>
                <a:gd name="T9" fmla="*/ 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4"/>
                <a:gd name="T16" fmla="*/ 0 h 42"/>
                <a:gd name="T17" fmla="*/ 94 w 94"/>
                <a:gd name="T18" fmla="*/ 42 h 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4" h="42">
                  <a:moveTo>
                    <a:pt x="70" y="0"/>
                  </a:moveTo>
                  <a:lnTo>
                    <a:pt x="0" y="21"/>
                  </a:lnTo>
                  <a:lnTo>
                    <a:pt x="16" y="42"/>
                  </a:lnTo>
                  <a:lnTo>
                    <a:pt x="94" y="21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" name="Freeform 723"/>
            <p:cNvSpPr>
              <a:spLocks/>
            </p:cNvSpPr>
            <p:nvPr/>
          </p:nvSpPr>
          <p:spPr bwMode="auto">
            <a:xfrm>
              <a:off x="3138" y="1454"/>
              <a:ext cx="351" cy="469"/>
            </a:xfrm>
            <a:custGeom>
              <a:avLst/>
              <a:gdLst>
                <a:gd name="T0" fmla="*/ 312 w 351"/>
                <a:gd name="T1" fmla="*/ 97 h 436"/>
                <a:gd name="T2" fmla="*/ 351 w 351"/>
                <a:gd name="T3" fmla="*/ 201 h 436"/>
                <a:gd name="T4" fmla="*/ 336 w 351"/>
                <a:gd name="T5" fmla="*/ 325 h 436"/>
                <a:gd name="T6" fmla="*/ 297 w 351"/>
                <a:gd name="T7" fmla="*/ 422 h 436"/>
                <a:gd name="T8" fmla="*/ 226 w 351"/>
                <a:gd name="T9" fmla="*/ 481 h 436"/>
                <a:gd name="T10" fmla="*/ 125 w 351"/>
                <a:gd name="T11" fmla="*/ 525 h 436"/>
                <a:gd name="T12" fmla="*/ 0 w 351"/>
                <a:gd name="T13" fmla="*/ 542 h 436"/>
                <a:gd name="T14" fmla="*/ 141 w 351"/>
                <a:gd name="T15" fmla="*/ 464 h 436"/>
                <a:gd name="T16" fmla="*/ 203 w 351"/>
                <a:gd name="T17" fmla="*/ 412 h 436"/>
                <a:gd name="T18" fmla="*/ 242 w 351"/>
                <a:gd name="T19" fmla="*/ 351 h 436"/>
                <a:gd name="T20" fmla="*/ 265 w 351"/>
                <a:gd name="T21" fmla="*/ 245 h 436"/>
                <a:gd name="T22" fmla="*/ 265 w 351"/>
                <a:gd name="T23" fmla="*/ 132 h 436"/>
                <a:gd name="T24" fmla="*/ 195 w 351"/>
                <a:gd name="T25" fmla="*/ 0 h 436"/>
                <a:gd name="T26" fmla="*/ 312 w 351"/>
                <a:gd name="T27" fmla="*/ 97 h 4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51"/>
                <a:gd name="T43" fmla="*/ 0 h 436"/>
                <a:gd name="T44" fmla="*/ 351 w 351"/>
                <a:gd name="T45" fmla="*/ 436 h 4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351" h="436">
                  <a:moveTo>
                    <a:pt x="312" y="78"/>
                  </a:moveTo>
                  <a:lnTo>
                    <a:pt x="351" y="162"/>
                  </a:lnTo>
                  <a:lnTo>
                    <a:pt x="336" y="261"/>
                  </a:lnTo>
                  <a:lnTo>
                    <a:pt x="297" y="338"/>
                  </a:lnTo>
                  <a:lnTo>
                    <a:pt x="226" y="387"/>
                  </a:lnTo>
                  <a:lnTo>
                    <a:pt x="125" y="422"/>
                  </a:lnTo>
                  <a:lnTo>
                    <a:pt x="0" y="436"/>
                  </a:lnTo>
                  <a:lnTo>
                    <a:pt x="141" y="373"/>
                  </a:lnTo>
                  <a:lnTo>
                    <a:pt x="203" y="331"/>
                  </a:lnTo>
                  <a:lnTo>
                    <a:pt x="242" y="282"/>
                  </a:lnTo>
                  <a:lnTo>
                    <a:pt x="265" y="197"/>
                  </a:lnTo>
                  <a:lnTo>
                    <a:pt x="265" y="106"/>
                  </a:lnTo>
                  <a:lnTo>
                    <a:pt x="195" y="0"/>
                  </a:lnTo>
                  <a:lnTo>
                    <a:pt x="312" y="78"/>
                  </a:lnTo>
                  <a:close/>
                </a:path>
              </a:pathLst>
            </a:custGeom>
            <a:solidFill>
              <a:srgbClr val="FCF305"/>
            </a:solidFill>
            <a:ln w="12700">
              <a:solidFill>
                <a:srgbClr val="FCF305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" name="Line 724"/>
            <p:cNvSpPr>
              <a:spLocks noChangeShapeType="1"/>
            </p:cNvSpPr>
            <p:nvPr/>
          </p:nvSpPr>
          <p:spPr bwMode="auto">
            <a:xfrm flipH="1">
              <a:off x="2474" y="962"/>
              <a:ext cx="1" cy="1"/>
            </a:xfrm>
            <a:prstGeom prst="line">
              <a:avLst/>
            </a:prstGeom>
            <a:noFill/>
            <a:ln w="25400">
              <a:solidFill>
                <a:srgbClr val="15151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5" name="Line 725"/>
            <p:cNvSpPr>
              <a:spLocks noChangeShapeType="1"/>
            </p:cNvSpPr>
            <p:nvPr/>
          </p:nvSpPr>
          <p:spPr bwMode="auto">
            <a:xfrm flipH="1">
              <a:off x="2474" y="962"/>
              <a:ext cx="17" cy="16"/>
            </a:xfrm>
            <a:prstGeom prst="line">
              <a:avLst/>
            </a:prstGeom>
            <a:noFill/>
            <a:ln w="25400">
              <a:solidFill>
                <a:srgbClr val="1A1A1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6" name="Line 726"/>
            <p:cNvSpPr>
              <a:spLocks noChangeShapeType="1"/>
            </p:cNvSpPr>
            <p:nvPr/>
          </p:nvSpPr>
          <p:spPr bwMode="auto">
            <a:xfrm flipH="1">
              <a:off x="2474" y="962"/>
              <a:ext cx="17" cy="16"/>
            </a:xfrm>
            <a:prstGeom prst="line">
              <a:avLst/>
            </a:prstGeom>
            <a:noFill/>
            <a:ln w="25400">
              <a:solidFill>
                <a:srgbClr val="1E1E1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" name="Line 727"/>
            <p:cNvSpPr>
              <a:spLocks noChangeShapeType="1"/>
            </p:cNvSpPr>
            <p:nvPr/>
          </p:nvSpPr>
          <p:spPr bwMode="auto">
            <a:xfrm flipH="1">
              <a:off x="2474" y="962"/>
              <a:ext cx="33" cy="31"/>
            </a:xfrm>
            <a:prstGeom prst="line">
              <a:avLst/>
            </a:prstGeom>
            <a:noFill/>
            <a:ln w="25400">
              <a:solidFill>
                <a:srgbClr val="22222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" name="Line 728"/>
            <p:cNvSpPr>
              <a:spLocks noChangeShapeType="1"/>
            </p:cNvSpPr>
            <p:nvPr/>
          </p:nvSpPr>
          <p:spPr bwMode="auto">
            <a:xfrm flipH="1">
              <a:off x="2474" y="962"/>
              <a:ext cx="47" cy="45"/>
            </a:xfrm>
            <a:prstGeom prst="line">
              <a:avLst/>
            </a:prstGeom>
            <a:noFill/>
            <a:ln w="25400">
              <a:solidFill>
                <a:srgbClr val="27272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9" name="Line 729"/>
            <p:cNvSpPr>
              <a:spLocks noChangeShapeType="1"/>
            </p:cNvSpPr>
            <p:nvPr/>
          </p:nvSpPr>
          <p:spPr bwMode="auto">
            <a:xfrm flipH="1">
              <a:off x="2474" y="962"/>
              <a:ext cx="47" cy="45"/>
            </a:xfrm>
            <a:prstGeom prst="line">
              <a:avLst/>
            </a:prstGeom>
            <a:noFill/>
            <a:ln w="25400">
              <a:solidFill>
                <a:srgbClr val="2B2B2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0" name="Line 730"/>
            <p:cNvSpPr>
              <a:spLocks noChangeShapeType="1"/>
            </p:cNvSpPr>
            <p:nvPr/>
          </p:nvSpPr>
          <p:spPr bwMode="auto">
            <a:xfrm flipH="1">
              <a:off x="2474" y="962"/>
              <a:ext cx="63" cy="60"/>
            </a:xfrm>
            <a:prstGeom prst="line">
              <a:avLst/>
            </a:prstGeom>
            <a:noFill/>
            <a:ln w="25400">
              <a:solidFill>
                <a:srgbClr val="2F2F2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1" name="Line 731"/>
            <p:cNvSpPr>
              <a:spLocks noChangeShapeType="1"/>
            </p:cNvSpPr>
            <p:nvPr/>
          </p:nvSpPr>
          <p:spPr bwMode="auto">
            <a:xfrm flipH="1">
              <a:off x="2474" y="962"/>
              <a:ext cx="79" cy="76"/>
            </a:xfrm>
            <a:prstGeom prst="line">
              <a:avLst/>
            </a:prstGeom>
            <a:noFill/>
            <a:ln w="25400">
              <a:solidFill>
                <a:srgbClr val="34343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2" name="Line 732"/>
            <p:cNvSpPr>
              <a:spLocks noChangeShapeType="1"/>
            </p:cNvSpPr>
            <p:nvPr/>
          </p:nvSpPr>
          <p:spPr bwMode="auto">
            <a:xfrm flipH="1">
              <a:off x="2474" y="962"/>
              <a:ext cx="95" cy="91"/>
            </a:xfrm>
            <a:prstGeom prst="line">
              <a:avLst/>
            </a:prstGeom>
            <a:noFill/>
            <a:ln w="25400">
              <a:solidFill>
                <a:srgbClr val="38383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3" name="Line 733"/>
            <p:cNvSpPr>
              <a:spLocks noChangeShapeType="1"/>
            </p:cNvSpPr>
            <p:nvPr/>
          </p:nvSpPr>
          <p:spPr bwMode="auto">
            <a:xfrm flipH="1">
              <a:off x="2474" y="962"/>
              <a:ext cx="95" cy="91"/>
            </a:xfrm>
            <a:prstGeom prst="line">
              <a:avLst/>
            </a:prstGeom>
            <a:noFill/>
            <a:ln w="25400">
              <a:solidFill>
                <a:srgbClr val="3C3C3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4" name="Line 734"/>
            <p:cNvSpPr>
              <a:spLocks noChangeShapeType="1"/>
            </p:cNvSpPr>
            <p:nvPr/>
          </p:nvSpPr>
          <p:spPr bwMode="auto">
            <a:xfrm flipH="1">
              <a:off x="2474" y="962"/>
              <a:ext cx="110" cy="107"/>
            </a:xfrm>
            <a:prstGeom prst="line">
              <a:avLst/>
            </a:prstGeom>
            <a:noFill/>
            <a:ln w="25400">
              <a:solidFill>
                <a:srgbClr val="41414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5" name="Line 735"/>
            <p:cNvSpPr>
              <a:spLocks noChangeShapeType="1"/>
            </p:cNvSpPr>
            <p:nvPr/>
          </p:nvSpPr>
          <p:spPr bwMode="auto">
            <a:xfrm flipH="1">
              <a:off x="2474" y="962"/>
              <a:ext cx="125" cy="120"/>
            </a:xfrm>
            <a:prstGeom prst="line">
              <a:avLst/>
            </a:prstGeom>
            <a:noFill/>
            <a:ln w="25400">
              <a:solidFill>
                <a:srgbClr val="4545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6" name="Line 736"/>
            <p:cNvSpPr>
              <a:spLocks noChangeShapeType="1"/>
            </p:cNvSpPr>
            <p:nvPr/>
          </p:nvSpPr>
          <p:spPr bwMode="auto">
            <a:xfrm flipH="1">
              <a:off x="2474" y="962"/>
              <a:ext cx="125" cy="120"/>
            </a:xfrm>
            <a:prstGeom prst="line">
              <a:avLst/>
            </a:prstGeom>
            <a:noFill/>
            <a:ln w="25400">
              <a:solidFill>
                <a:srgbClr val="49494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7" name="Line 737"/>
            <p:cNvSpPr>
              <a:spLocks noChangeShapeType="1"/>
            </p:cNvSpPr>
            <p:nvPr/>
          </p:nvSpPr>
          <p:spPr bwMode="auto">
            <a:xfrm flipH="1">
              <a:off x="2474" y="962"/>
              <a:ext cx="141" cy="136"/>
            </a:xfrm>
            <a:prstGeom prst="line">
              <a:avLst/>
            </a:prstGeom>
            <a:noFill/>
            <a:ln w="25400">
              <a:solidFill>
                <a:srgbClr val="4E4E4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8" name="Line 738"/>
            <p:cNvSpPr>
              <a:spLocks noChangeShapeType="1"/>
            </p:cNvSpPr>
            <p:nvPr/>
          </p:nvSpPr>
          <p:spPr bwMode="auto">
            <a:xfrm flipH="1">
              <a:off x="2474" y="962"/>
              <a:ext cx="157" cy="152"/>
            </a:xfrm>
            <a:prstGeom prst="line">
              <a:avLst/>
            </a:prstGeom>
            <a:noFill/>
            <a:ln w="25400">
              <a:solidFill>
                <a:srgbClr val="5252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9" name="Line 739"/>
            <p:cNvSpPr>
              <a:spLocks noChangeShapeType="1"/>
            </p:cNvSpPr>
            <p:nvPr/>
          </p:nvSpPr>
          <p:spPr bwMode="auto">
            <a:xfrm flipH="1">
              <a:off x="2474" y="962"/>
              <a:ext cx="157" cy="152"/>
            </a:xfrm>
            <a:prstGeom prst="line">
              <a:avLst/>
            </a:prstGeom>
            <a:noFill/>
            <a:ln w="25400">
              <a:solidFill>
                <a:srgbClr val="56565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0" name="Line 740"/>
            <p:cNvSpPr>
              <a:spLocks noChangeShapeType="1"/>
            </p:cNvSpPr>
            <p:nvPr/>
          </p:nvSpPr>
          <p:spPr bwMode="auto">
            <a:xfrm flipH="1">
              <a:off x="2474" y="962"/>
              <a:ext cx="172" cy="166"/>
            </a:xfrm>
            <a:prstGeom prst="line">
              <a:avLst/>
            </a:prstGeom>
            <a:noFill/>
            <a:ln w="25400">
              <a:solidFill>
                <a:srgbClr val="5B5B5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1" name="Line 741"/>
            <p:cNvSpPr>
              <a:spLocks noChangeShapeType="1"/>
            </p:cNvSpPr>
            <p:nvPr/>
          </p:nvSpPr>
          <p:spPr bwMode="auto">
            <a:xfrm flipH="1">
              <a:off x="2483" y="962"/>
              <a:ext cx="179" cy="174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2" name="Line 742"/>
            <p:cNvSpPr>
              <a:spLocks noChangeShapeType="1"/>
            </p:cNvSpPr>
            <p:nvPr/>
          </p:nvSpPr>
          <p:spPr bwMode="auto">
            <a:xfrm flipH="1">
              <a:off x="2498" y="962"/>
              <a:ext cx="179" cy="174"/>
            </a:xfrm>
            <a:prstGeom prst="line">
              <a:avLst/>
            </a:prstGeom>
            <a:noFill/>
            <a:ln w="25400">
              <a:solidFill>
                <a:srgbClr val="6363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3" name="Line 743"/>
            <p:cNvSpPr>
              <a:spLocks noChangeShapeType="1"/>
            </p:cNvSpPr>
            <p:nvPr/>
          </p:nvSpPr>
          <p:spPr bwMode="auto">
            <a:xfrm flipH="1">
              <a:off x="2498" y="962"/>
              <a:ext cx="179" cy="174"/>
            </a:xfrm>
            <a:prstGeom prst="line">
              <a:avLst/>
            </a:prstGeom>
            <a:noFill/>
            <a:ln w="25400">
              <a:solidFill>
                <a:srgbClr val="68686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4" name="Line 744"/>
            <p:cNvSpPr>
              <a:spLocks noChangeShapeType="1"/>
            </p:cNvSpPr>
            <p:nvPr/>
          </p:nvSpPr>
          <p:spPr bwMode="auto">
            <a:xfrm flipH="1">
              <a:off x="2514" y="962"/>
              <a:ext cx="179" cy="174"/>
            </a:xfrm>
            <a:prstGeom prst="line">
              <a:avLst/>
            </a:prstGeom>
            <a:noFill/>
            <a:ln w="25400">
              <a:solidFill>
                <a:srgbClr val="6C6C6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5" name="Line 745"/>
            <p:cNvSpPr>
              <a:spLocks noChangeShapeType="1"/>
            </p:cNvSpPr>
            <p:nvPr/>
          </p:nvSpPr>
          <p:spPr bwMode="auto">
            <a:xfrm flipH="1">
              <a:off x="2530" y="962"/>
              <a:ext cx="179" cy="174"/>
            </a:xfrm>
            <a:prstGeom prst="line">
              <a:avLst/>
            </a:prstGeom>
            <a:noFill/>
            <a:ln w="25400">
              <a:solidFill>
                <a:srgbClr val="70707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6" name="Line 746"/>
            <p:cNvSpPr>
              <a:spLocks noChangeShapeType="1"/>
            </p:cNvSpPr>
            <p:nvPr/>
          </p:nvSpPr>
          <p:spPr bwMode="auto">
            <a:xfrm flipH="1">
              <a:off x="2530" y="962"/>
              <a:ext cx="179" cy="174"/>
            </a:xfrm>
            <a:prstGeom prst="line">
              <a:avLst/>
            </a:prstGeom>
            <a:noFill/>
            <a:ln w="25400">
              <a:solidFill>
                <a:srgbClr val="7575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7" name="Line 747"/>
            <p:cNvSpPr>
              <a:spLocks noChangeShapeType="1"/>
            </p:cNvSpPr>
            <p:nvPr/>
          </p:nvSpPr>
          <p:spPr bwMode="auto">
            <a:xfrm flipH="1">
              <a:off x="2545" y="962"/>
              <a:ext cx="179" cy="174"/>
            </a:xfrm>
            <a:prstGeom prst="line">
              <a:avLst/>
            </a:prstGeom>
            <a:noFill/>
            <a:ln w="25400">
              <a:solidFill>
                <a:srgbClr val="79797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8" name="Line 748"/>
            <p:cNvSpPr>
              <a:spLocks noChangeShapeType="1"/>
            </p:cNvSpPr>
            <p:nvPr/>
          </p:nvSpPr>
          <p:spPr bwMode="auto">
            <a:xfrm flipH="1">
              <a:off x="2561" y="962"/>
              <a:ext cx="179" cy="174"/>
            </a:xfrm>
            <a:prstGeom prst="line">
              <a:avLst/>
            </a:prstGeom>
            <a:noFill/>
            <a:ln w="25400">
              <a:solidFill>
                <a:srgbClr val="7D7D7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9" name="Line 749"/>
            <p:cNvSpPr>
              <a:spLocks noChangeShapeType="1"/>
            </p:cNvSpPr>
            <p:nvPr/>
          </p:nvSpPr>
          <p:spPr bwMode="auto">
            <a:xfrm flipH="1">
              <a:off x="2561" y="962"/>
              <a:ext cx="179" cy="174"/>
            </a:xfrm>
            <a:prstGeom prst="line">
              <a:avLst/>
            </a:prstGeom>
            <a:noFill/>
            <a:ln w="25400">
              <a:solidFill>
                <a:srgbClr val="82828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0" name="Line 750"/>
            <p:cNvSpPr>
              <a:spLocks noChangeShapeType="1"/>
            </p:cNvSpPr>
            <p:nvPr/>
          </p:nvSpPr>
          <p:spPr bwMode="auto">
            <a:xfrm flipH="1">
              <a:off x="2576" y="962"/>
              <a:ext cx="179" cy="174"/>
            </a:xfrm>
            <a:prstGeom prst="line">
              <a:avLst/>
            </a:prstGeom>
            <a:noFill/>
            <a:ln w="25400">
              <a:solidFill>
                <a:srgbClr val="86868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1" name="Line 751"/>
            <p:cNvSpPr>
              <a:spLocks noChangeShapeType="1"/>
            </p:cNvSpPr>
            <p:nvPr/>
          </p:nvSpPr>
          <p:spPr bwMode="auto">
            <a:xfrm flipH="1">
              <a:off x="2592" y="962"/>
              <a:ext cx="179" cy="174"/>
            </a:xfrm>
            <a:prstGeom prst="line">
              <a:avLst/>
            </a:prstGeom>
            <a:noFill/>
            <a:ln w="25400">
              <a:solidFill>
                <a:srgbClr val="8A8A8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2" name="Line 752"/>
            <p:cNvSpPr>
              <a:spLocks noChangeShapeType="1"/>
            </p:cNvSpPr>
            <p:nvPr/>
          </p:nvSpPr>
          <p:spPr bwMode="auto">
            <a:xfrm flipH="1">
              <a:off x="2608" y="962"/>
              <a:ext cx="179" cy="174"/>
            </a:xfrm>
            <a:prstGeom prst="line">
              <a:avLst/>
            </a:prstGeom>
            <a:noFill/>
            <a:ln w="25400">
              <a:solidFill>
                <a:srgbClr val="8F8F8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3" name="Line 753"/>
            <p:cNvSpPr>
              <a:spLocks noChangeShapeType="1"/>
            </p:cNvSpPr>
            <p:nvPr/>
          </p:nvSpPr>
          <p:spPr bwMode="auto">
            <a:xfrm flipH="1">
              <a:off x="2608" y="962"/>
              <a:ext cx="179" cy="174"/>
            </a:xfrm>
            <a:prstGeom prst="line">
              <a:avLst/>
            </a:prstGeom>
            <a:noFill/>
            <a:ln w="25400">
              <a:solidFill>
                <a:srgbClr val="93939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4" name="Line 754"/>
            <p:cNvSpPr>
              <a:spLocks noChangeShapeType="1"/>
            </p:cNvSpPr>
            <p:nvPr/>
          </p:nvSpPr>
          <p:spPr bwMode="auto">
            <a:xfrm flipH="1">
              <a:off x="2623" y="962"/>
              <a:ext cx="179" cy="174"/>
            </a:xfrm>
            <a:prstGeom prst="line">
              <a:avLst/>
            </a:prstGeom>
            <a:noFill/>
            <a:ln w="25400">
              <a:solidFill>
                <a:srgbClr val="97979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5" name="Line 755"/>
            <p:cNvSpPr>
              <a:spLocks noChangeShapeType="1"/>
            </p:cNvSpPr>
            <p:nvPr/>
          </p:nvSpPr>
          <p:spPr bwMode="auto">
            <a:xfrm flipH="1">
              <a:off x="2639" y="962"/>
              <a:ext cx="179" cy="174"/>
            </a:xfrm>
            <a:prstGeom prst="line">
              <a:avLst/>
            </a:prstGeom>
            <a:noFill/>
            <a:ln w="25400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6" name="Line 756"/>
            <p:cNvSpPr>
              <a:spLocks noChangeShapeType="1"/>
            </p:cNvSpPr>
            <p:nvPr/>
          </p:nvSpPr>
          <p:spPr bwMode="auto">
            <a:xfrm flipH="1">
              <a:off x="2639" y="962"/>
              <a:ext cx="179" cy="174"/>
            </a:xfrm>
            <a:prstGeom prst="line">
              <a:avLst/>
            </a:prstGeom>
            <a:noFill/>
            <a:ln w="25400">
              <a:solidFill>
                <a:srgbClr val="A0A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7" name="Line 757"/>
            <p:cNvSpPr>
              <a:spLocks noChangeShapeType="1"/>
            </p:cNvSpPr>
            <p:nvPr/>
          </p:nvSpPr>
          <p:spPr bwMode="auto">
            <a:xfrm flipH="1">
              <a:off x="2654" y="962"/>
              <a:ext cx="179" cy="174"/>
            </a:xfrm>
            <a:prstGeom prst="line">
              <a:avLst/>
            </a:prstGeom>
            <a:noFill/>
            <a:ln w="25400">
              <a:solidFill>
                <a:srgbClr val="A4A4A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8" name="Line 758"/>
            <p:cNvSpPr>
              <a:spLocks noChangeShapeType="1"/>
            </p:cNvSpPr>
            <p:nvPr/>
          </p:nvSpPr>
          <p:spPr bwMode="auto">
            <a:xfrm flipH="1">
              <a:off x="2669" y="962"/>
              <a:ext cx="179" cy="174"/>
            </a:xfrm>
            <a:prstGeom prst="line">
              <a:avLst/>
            </a:prstGeom>
            <a:noFill/>
            <a:ln w="25400">
              <a:solidFill>
                <a:srgbClr val="A9A9A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9" name="Line 759"/>
            <p:cNvSpPr>
              <a:spLocks noChangeShapeType="1"/>
            </p:cNvSpPr>
            <p:nvPr/>
          </p:nvSpPr>
          <p:spPr bwMode="auto">
            <a:xfrm flipH="1">
              <a:off x="2669" y="962"/>
              <a:ext cx="179" cy="174"/>
            </a:xfrm>
            <a:prstGeom prst="line">
              <a:avLst/>
            </a:prstGeom>
            <a:noFill/>
            <a:ln w="25400">
              <a:solidFill>
                <a:srgbClr val="ADADA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0" name="Line 760"/>
            <p:cNvSpPr>
              <a:spLocks noChangeShapeType="1"/>
            </p:cNvSpPr>
            <p:nvPr/>
          </p:nvSpPr>
          <p:spPr bwMode="auto">
            <a:xfrm flipH="1">
              <a:off x="2686" y="962"/>
              <a:ext cx="179" cy="174"/>
            </a:xfrm>
            <a:prstGeom prst="line">
              <a:avLst/>
            </a:prstGeom>
            <a:noFill/>
            <a:ln w="25400">
              <a:solidFill>
                <a:srgbClr val="B1B1B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1" name="Line 761"/>
            <p:cNvSpPr>
              <a:spLocks noChangeShapeType="1"/>
            </p:cNvSpPr>
            <p:nvPr/>
          </p:nvSpPr>
          <p:spPr bwMode="auto">
            <a:xfrm flipH="1">
              <a:off x="2701" y="962"/>
              <a:ext cx="179" cy="174"/>
            </a:xfrm>
            <a:prstGeom prst="line">
              <a:avLst/>
            </a:prstGeom>
            <a:noFill/>
            <a:ln w="25400">
              <a:solidFill>
                <a:srgbClr val="B6B6B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2" name="Line 762"/>
            <p:cNvSpPr>
              <a:spLocks noChangeShapeType="1"/>
            </p:cNvSpPr>
            <p:nvPr/>
          </p:nvSpPr>
          <p:spPr bwMode="auto">
            <a:xfrm flipH="1">
              <a:off x="2716" y="977"/>
              <a:ext cx="164" cy="159"/>
            </a:xfrm>
            <a:prstGeom prst="line">
              <a:avLst/>
            </a:prstGeom>
            <a:noFill/>
            <a:ln w="25400">
              <a:solidFill>
                <a:srgbClr val="BABAB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3" name="Line 763"/>
            <p:cNvSpPr>
              <a:spLocks noChangeShapeType="1"/>
            </p:cNvSpPr>
            <p:nvPr/>
          </p:nvSpPr>
          <p:spPr bwMode="auto">
            <a:xfrm flipH="1">
              <a:off x="2716" y="977"/>
              <a:ext cx="164" cy="159"/>
            </a:xfrm>
            <a:prstGeom prst="line">
              <a:avLst/>
            </a:prstGeom>
            <a:noFill/>
            <a:ln w="25400">
              <a:solidFill>
                <a:srgbClr val="BEBEB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4" name="Line 764"/>
            <p:cNvSpPr>
              <a:spLocks noChangeShapeType="1"/>
            </p:cNvSpPr>
            <p:nvPr/>
          </p:nvSpPr>
          <p:spPr bwMode="auto">
            <a:xfrm flipH="1">
              <a:off x="2733" y="993"/>
              <a:ext cx="147" cy="143"/>
            </a:xfrm>
            <a:prstGeom prst="line">
              <a:avLst/>
            </a:prstGeom>
            <a:noFill/>
            <a:ln w="25400">
              <a:solidFill>
                <a:srgbClr val="C3C3C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5" name="Line 765"/>
            <p:cNvSpPr>
              <a:spLocks noChangeShapeType="1"/>
            </p:cNvSpPr>
            <p:nvPr/>
          </p:nvSpPr>
          <p:spPr bwMode="auto">
            <a:xfrm flipH="1">
              <a:off x="2747" y="1007"/>
              <a:ext cx="133" cy="129"/>
            </a:xfrm>
            <a:prstGeom prst="line">
              <a:avLst/>
            </a:prstGeom>
            <a:noFill/>
            <a:ln w="25400">
              <a:solidFill>
                <a:srgbClr val="C7C7C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6" name="Line 766"/>
            <p:cNvSpPr>
              <a:spLocks noChangeShapeType="1"/>
            </p:cNvSpPr>
            <p:nvPr/>
          </p:nvSpPr>
          <p:spPr bwMode="auto">
            <a:xfrm flipH="1">
              <a:off x="2747" y="1007"/>
              <a:ext cx="133" cy="129"/>
            </a:xfrm>
            <a:prstGeom prst="line">
              <a:avLst/>
            </a:prstGeom>
            <a:noFill/>
            <a:ln w="25400">
              <a:solidFill>
                <a:srgbClr val="CBCBC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7" name="Line 767"/>
            <p:cNvSpPr>
              <a:spLocks noChangeShapeType="1"/>
            </p:cNvSpPr>
            <p:nvPr/>
          </p:nvSpPr>
          <p:spPr bwMode="auto">
            <a:xfrm flipH="1">
              <a:off x="2763" y="1022"/>
              <a:ext cx="117" cy="114"/>
            </a:xfrm>
            <a:prstGeom prst="line">
              <a:avLst/>
            </a:prstGeom>
            <a:noFill/>
            <a:ln w="25400">
              <a:solidFill>
                <a:srgbClr val="D0D0D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8" name="Line 768"/>
            <p:cNvSpPr>
              <a:spLocks noChangeShapeType="1"/>
            </p:cNvSpPr>
            <p:nvPr/>
          </p:nvSpPr>
          <p:spPr bwMode="auto">
            <a:xfrm flipH="1">
              <a:off x="2778" y="1037"/>
              <a:ext cx="102" cy="99"/>
            </a:xfrm>
            <a:prstGeom prst="line">
              <a:avLst/>
            </a:prstGeom>
            <a:noFill/>
            <a:ln w="25400">
              <a:solidFill>
                <a:srgbClr val="D4D4D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9" name="Line 769"/>
            <p:cNvSpPr>
              <a:spLocks noChangeShapeType="1"/>
            </p:cNvSpPr>
            <p:nvPr/>
          </p:nvSpPr>
          <p:spPr bwMode="auto">
            <a:xfrm flipH="1">
              <a:off x="2778" y="1037"/>
              <a:ext cx="102" cy="99"/>
            </a:xfrm>
            <a:prstGeom prst="line">
              <a:avLst/>
            </a:prstGeom>
            <a:noFill/>
            <a:ln w="25400">
              <a:solidFill>
                <a:srgbClr val="D8D8D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0" name="Line 770"/>
            <p:cNvSpPr>
              <a:spLocks noChangeShapeType="1"/>
            </p:cNvSpPr>
            <p:nvPr/>
          </p:nvSpPr>
          <p:spPr bwMode="auto">
            <a:xfrm flipH="1">
              <a:off x="2795" y="1053"/>
              <a:ext cx="85" cy="83"/>
            </a:xfrm>
            <a:prstGeom prst="line">
              <a:avLst/>
            </a:prstGeom>
            <a:noFill/>
            <a:ln w="25400">
              <a:solidFill>
                <a:srgbClr val="DDDDD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1" name="Line 771"/>
            <p:cNvSpPr>
              <a:spLocks noChangeShapeType="1"/>
            </p:cNvSpPr>
            <p:nvPr/>
          </p:nvSpPr>
          <p:spPr bwMode="auto">
            <a:xfrm flipH="1">
              <a:off x="2811" y="1069"/>
              <a:ext cx="69" cy="67"/>
            </a:xfrm>
            <a:prstGeom prst="line">
              <a:avLst/>
            </a:prstGeom>
            <a:noFill/>
            <a:ln w="25400">
              <a:solidFill>
                <a:srgbClr val="E1E1E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2" name="Line 772"/>
            <p:cNvSpPr>
              <a:spLocks noChangeShapeType="1"/>
            </p:cNvSpPr>
            <p:nvPr/>
          </p:nvSpPr>
          <p:spPr bwMode="auto">
            <a:xfrm flipH="1">
              <a:off x="2825" y="1082"/>
              <a:ext cx="55" cy="54"/>
            </a:xfrm>
            <a:prstGeom prst="line">
              <a:avLst/>
            </a:prstGeom>
            <a:noFill/>
            <a:ln w="25400">
              <a:solidFill>
                <a:srgbClr val="E5E5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3" name="Line 773"/>
            <p:cNvSpPr>
              <a:spLocks noChangeShapeType="1"/>
            </p:cNvSpPr>
            <p:nvPr/>
          </p:nvSpPr>
          <p:spPr bwMode="auto">
            <a:xfrm flipH="1">
              <a:off x="2825" y="1082"/>
              <a:ext cx="55" cy="54"/>
            </a:xfrm>
            <a:prstGeom prst="line">
              <a:avLst/>
            </a:prstGeom>
            <a:noFill/>
            <a:ln w="25400">
              <a:solidFill>
                <a:srgbClr val="EAEAE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4" name="Line 774"/>
            <p:cNvSpPr>
              <a:spLocks noChangeShapeType="1"/>
            </p:cNvSpPr>
            <p:nvPr/>
          </p:nvSpPr>
          <p:spPr bwMode="auto">
            <a:xfrm flipH="1">
              <a:off x="2841" y="1098"/>
              <a:ext cx="39" cy="38"/>
            </a:xfrm>
            <a:prstGeom prst="line">
              <a:avLst/>
            </a:prstGeom>
            <a:noFill/>
            <a:ln w="25400">
              <a:solidFill>
                <a:srgbClr val="EEEEE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5" name="Line 775"/>
            <p:cNvSpPr>
              <a:spLocks noChangeShapeType="1"/>
            </p:cNvSpPr>
            <p:nvPr/>
          </p:nvSpPr>
          <p:spPr bwMode="auto">
            <a:xfrm flipH="1">
              <a:off x="2856" y="1113"/>
              <a:ext cx="24" cy="23"/>
            </a:xfrm>
            <a:prstGeom prst="line">
              <a:avLst/>
            </a:prstGeom>
            <a:noFill/>
            <a:ln w="25400">
              <a:solidFill>
                <a:srgbClr val="F2F2F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6" name="Line 776"/>
            <p:cNvSpPr>
              <a:spLocks noChangeShapeType="1"/>
            </p:cNvSpPr>
            <p:nvPr/>
          </p:nvSpPr>
          <p:spPr bwMode="auto">
            <a:xfrm flipH="1">
              <a:off x="2856" y="1113"/>
              <a:ext cx="24" cy="23"/>
            </a:xfrm>
            <a:prstGeom prst="line">
              <a:avLst/>
            </a:prstGeom>
            <a:noFill/>
            <a:ln w="25400">
              <a:solidFill>
                <a:srgbClr val="F7F7F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7" name="Line 777"/>
            <p:cNvSpPr>
              <a:spLocks noChangeShapeType="1"/>
            </p:cNvSpPr>
            <p:nvPr/>
          </p:nvSpPr>
          <p:spPr bwMode="auto">
            <a:xfrm flipH="1">
              <a:off x="2873" y="1129"/>
              <a:ext cx="7" cy="7"/>
            </a:xfrm>
            <a:prstGeom prst="line">
              <a:avLst/>
            </a:prstGeom>
            <a:noFill/>
            <a:ln w="25400">
              <a:solidFill>
                <a:srgbClr val="FBFBF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8" name="Freeform 778"/>
            <p:cNvSpPr>
              <a:spLocks/>
            </p:cNvSpPr>
            <p:nvPr/>
          </p:nvSpPr>
          <p:spPr bwMode="auto">
            <a:xfrm>
              <a:off x="2467" y="962"/>
              <a:ext cx="413" cy="174"/>
            </a:xfrm>
            <a:custGeom>
              <a:avLst/>
              <a:gdLst>
                <a:gd name="T0" fmla="*/ 0 w 413"/>
                <a:gd name="T1" fmla="*/ 27 h 162"/>
                <a:gd name="T2" fmla="*/ 15 w 413"/>
                <a:gd name="T3" fmla="*/ 10 h 162"/>
                <a:gd name="T4" fmla="*/ 39 w 413"/>
                <a:gd name="T5" fmla="*/ 0 h 162"/>
                <a:gd name="T6" fmla="*/ 62 w 413"/>
                <a:gd name="T7" fmla="*/ 10 h 162"/>
                <a:gd name="T8" fmla="*/ 78 w 413"/>
                <a:gd name="T9" fmla="*/ 44 h 162"/>
                <a:gd name="T10" fmla="*/ 101 w 413"/>
                <a:gd name="T11" fmla="*/ 78 h 162"/>
                <a:gd name="T12" fmla="*/ 156 w 413"/>
                <a:gd name="T13" fmla="*/ 96 h 162"/>
                <a:gd name="T14" fmla="*/ 226 w 413"/>
                <a:gd name="T15" fmla="*/ 78 h 162"/>
                <a:gd name="T16" fmla="*/ 296 w 413"/>
                <a:gd name="T17" fmla="*/ 61 h 162"/>
                <a:gd name="T18" fmla="*/ 328 w 413"/>
                <a:gd name="T19" fmla="*/ 52 h 162"/>
                <a:gd name="T20" fmla="*/ 359 w 413"/>
                <a:gd name="T21" fmla="*/ 61 h 162"/>
                <a:gd name="T22" fmla="*/ 382 w 413"/>
                <a:gd name="T23" fmla="*/ 69 h 162"/>
                <a:gd name="T24" fmla="*/ 406 w 413"/>
                <a:gd name="T25" fmla="*/ 104 h 162"/>
                <a:gd name="T26" fmla="*/ 406 w 413"/>
                <a:gd name="T27" fmla="*/ 114 h 162"/>
                <a:gd name="T28" fmla="*/ 413 w 413"/>
                <a:gd name="T29" fmla="*/ 131 h 162"/>
                <a:gd name="T30" fmla="*/ 398 w 413"/>
                <a:gd name="T31" fmla="*/ 149 h 162"/>
                <a:gd name="T32" fmla="*/ 367 w 413"/>
                <a:gd name="T33" fmla="*/ 157 h 162"/>
                <a:gd name="T34" fmla="*/ 343 w 413"/>
                <a:gd name="T35" fmla="*/ 166 h 162"/>
                <a:gd name="T36" fmla="*/ 257 w 413"/>
                <a:gd name="T37" fmla="*/ 174 h 162"/>
                <a:gd name="T38" fmla="*/ 156 w 413"/>
                <a:gd name="T39" fmla="*/ 191 h 162"/>
                <a:gd name="T40" fmla="*/ 109 w 413"/>
                <a:gd name="T41" fmla="*/ 201 h 162"/>
                <a:gd name="T42" fmla="*/ 62 w 413"/>
                <a:gd name="T43" fmla="*/ 191 h 162"/>
                <a:gd name="T44" fmla="*/ 54 w 413"/>
                <a:gd name="T45" fmla="*/ 166 h 162"/>
                <a:gd name="T46" fmla="*/ 31 w 413"/>
                <a:gd name="T47" fmla="*/ 114 h 162"/>
                <a:gd name="T48" fmla="*/ 15 w 413"/>
                <a:gd name="T49" fmla="*/ 61 h 162"/>
                <a:gd name="T50" fmla="*/ 7 w 413"/>
                <a:gd name="T51" fmla="*/ 34 h 162"/>
                <a:gd name="T52" fmla="*/ 0 w 413"/>
                <a:gd name="T53" fmla="*/ 27 h 1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413"/>
                <a:gd name="T82" fmla="*/ 0 h 162"/>
                <a:gd name="T83" fmla="*/ 413 w 413"/>
                <a:gd name="T84" fmla="*/ 162 h 16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413" h="162">
                  <a:moveTo>
                    <a:pt x="0" y="21"/>
                  </a:moveTo>
                  <a:lnTo>
                    <a:pt x="15" y="7"/>
                  </a:lnTo>
                  <a:lnTo>
                    <a:pt x="39" y="0"/>
                  </a:lnTo>
                  <a:lnTo>
                    <a:pt x="62" y="7"/>
                  </a:lnTo>
                  <a:lnTo>
                    <a:pt x="78" y="35"/>
                  </a:lnTo>
                  <a:lnTo>
                    <a:pt x="101" y="63"/>
                  </a:lnTo>
                  <a:lnTo>
                    <a:pt x="156" y="77"/>
                  </a:lnTo>
                  <a:lnTo>
                    <a:pt x="226" y="63"/>
                  </a:lnTo>
                  <a:lnTo>
                    <a:pt x="296" y="49"/>
                  </a:lnTo>
                  <a:lnTo>
                    <a:pt x="328" y="42"/>
                  </a:lnTo>
                  <a:lnTo>
                    <a:pt x="359" y="49"/>
                  </a:lnTo>
                  <a:lnTo>
                    <a:pt x="382" y="56"/>
                  </a:lnTo>
                  <a:lnTo>
                    <a:pt x="406" y="84"/>
                  </a:lnTo>
                  <a:lnTo>
                    <a:pt x="406" y="92"/>
                  </a:lnTo>
                  <a:lnTo>
                    <a:pt x="413" y="106"/>
                  </a:lnTo>
                  <a:lnTo>
                    <a:pt x="398" y="120"/>
                  </a:lnTo>
                  <a:lnTo>
                    <a:pt x="367" y="127"/>
                  </a:lnTo>
                  <a:lnTo>
                    <a:pt x="343" y="134"/>
                  </a:lnTo>
                  <a:lnTo>
                    <a:pt x="257" y="141"/>
                  </a:lnTo>
                  <a:lnTo>
                    <a:pt x="156" y="155"/>
                  </a:lnTo>
                  <a:lnTo>
                    <a:pt x="109" y="162"/>
                  </a:lnTo>
                  <a:lnTo>
                    <a:pt x="62" y="155"/>
                  </a:lnTo>
                  <a:lnTo>
                    <a:pt x="54" y="134"/>
                  </a:lnTo>
                  <a:lnTo>
                    <a:pt x="31" y="92"/>
                  </a:lnTo>
                  <a:lnTo>
                    <a:pt x="15" y="49"/>
                  </a:lnTo>
                  <a:lnTo>
                    <a:pt x="7" y="28"/>
                  </a:lnTo>
                  <a:lnTo>
                    <a:pt x="0" y="21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9" name="Line 779"/>
            <p:cNvSpPr>
              <a:spLocks noChangeShapeType="1"/>
            </p:cNvSpPr>
            <p:nvPr/>
          </p:nvSpPr>
          <p:spPr bwMode="auto">
            <a:xfrm flipH="1">
              <a:off x="2529" y="1091"/>
              <a:ext cx="5" cy="4"/>
            </a:xfrm>
            <a:prstGeom prst="line">
              <a:avLst/>
            </a:prstGeom>
            <a:noFill/>
            <a:ln w="25400">
              <a:solidFill>
                <a:srgbClr val="18181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0" name="Line 780"/>
            <p:cNvSpPr>
              <a:spLocks noChangeShapeType="1"/>
            </p:cNvSpPr>
            <p:nvPr/>
          </p:nvSpPr>
          <p:spPr bwMode="auto">
            <a:xfrm flipH="1">
              <a:off x="2529" y="1091"/>
              <a:ext cx="5" cy="4"/>
            </a:xfrm>
            <a:prstGeom prst="line">
              <a:avLst/>
            </a:prstGeom>
            <a:noFill/>
            <a:ln w="25400">
              <a:solidFill>
                <a:srgbClr val="2121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1" name="Line 781"/>
            <p:cNvSpPr>
              <a:spLocks noChangeShapeType="1"/>
            </p:cNvSpPr>
            <p:nvPr/>
          </p:nvSpPr>
          <p:spPr bwMode="auto">
            <a:xfrm flipH="1">
              <a:off x="2529" y="1091"/>
              <a:ext cx="20" cy="19"/>
            </a:xfrm>
            <a:prstGeom prst="line">
              <a:avLst/>
            </a:prstGeom>
            <a:noFill/>
            <a:ln w="25400">
              <a:solidFill>
                <a:srgbClr val="29292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2" name="Line 782"/>
            <p:cNvSpPr>
              <a:spLocks noChangeShapeType="1"/>
            </p:cNvSpPr>
            <p:nvPr/>
          </p:nvSpPr>
          <p:spPr bwMode="auto">
            <a:xfrm flipH="1">
              <a:off x="2529" y="1091"/>
              <a:ext cx="35" cy="36"/>
            </a:xfrm>
            <a:prstGeom prst="line">
              <a:avLst/>
            </a:prstGeom>
            <a:noFill/>
            <a:ln w="25400">
              <a:solidFill>
                <a:srgbClr val="31313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3" name="Line 783"/>
            <p:cNvSpPr>
              <a:spLocks noChangeShapeType="1"/>
            </p:cNvSpPr>
            <p:nvPr/>
          </p:nvSpPr>
          <p:spPr bwMode="auto">
            <a:xfrm flipH="1">
              <a:off x="2529" y="1091"/>
              <a:ext cx="43" cy="43"/>
            </a:xfrm>
            <a:prstGeom prst="line">
              <a:avLst/>
            </a:prstGeom>
            <a:noFill/>
            <a:ln w="25400">
              <a:solidFill>
                <a:srgbClr val="39393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4" name="Line 784"/>
            <p:cNvSpPr>
              <a:spLocks noChangeShapeType="1"/>
            </p:cNvSpPr>
            <p:nvPr/>
          </p:nvSpPr>
          <p:spPr bwMode="auto">
            <a:xfrm flipH="1">
              <a:off x="2529" y="1091"/>
              <a:ext cx="51" cy="52"/>
            </a:xfrm>
            <a:prstGeom prst="line">
              <a:avLst/>
            </a:prstGeom>
            <a:noFill/>
            <a:ln w="25400">
              <a:solidFill>
                <a:srgbClr val="4242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5" name="Line 785"/>
            <p:cNvSpPr>
              <a:spLocks noChangeShapeType="1"/>
            </p:cNvSpPr>
            <p:nvPr/>
          </p:nvSpPr>
          <p:spPr bwMode="auto">
            <a:xfrm flipH="1">
              <a:off x="2529" y="1091"/>
              <a:ext cx="66" cy="67"/>
            </a:xfrm>
            <a:prstGeom prst="line">
              <a:avLst/>
            </a:prstGeom>
            <a:noFill/>
            <a:ln w="25400">
              <a:solidFill>
                <a:srgbClr val="4A4A4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6" name="Line 786"/>
            <p:cNvSpPr>
              <a:spLocks noChangeShapeType="1"/>
            </p:cNvSpPr>
            <p:nvPr/>
          </p:nvSpPr>
          <p:spPr bwMode="auto">
            <a:xfrm flipH="1">
              <a:off x="2537" y="1091"/>
              <a:ext cx="66" cy="68"/>
            </a:xfrm>
            <a:prstGeom prst="line">
              <a:avLst/>
            </a:prstGeom>
            <a:noFill/>
            <a:ln w="25400">
              <a:solidFill>
                <a:srgbClr val="52525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7" name="Line 787"/>
            <p:cNvSpPr>
              <a:spLocks noChangeShapeType="1"/>
            </p:cNvSpPr>
            <p:nvPr/>
          </p:nvSpPr>
          <p:spPr bwMode="auto">
            <a:xfrm flipH="1">
              <a:off x="2544" y="1091"/>
              <a:ext cx="66" cy="68"/>
            </a:xfrm>
            <a:prstGeom prst="line">
              <a:avLst/>
            </a:prstGeom>
            <a:noFill/>
            <a:ln w="25400">
              <a:solidFill>
                <a:srgbClr val="5A5A5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8" name="Line 788"/>
            <p:cNvSpPr>
              <a:spLocks noChangeShapeType="1"/>
            </p:cNvSpPr>
            <p:nvPr/>
          </p:nvSpPr>
          <p:spPr bwMode="auto">
            <a:xfrm flipH="1">
              <a:off x="2560" y="1091"/>
              <a:ext cx="67" cy="68"/>
            </a:xfrm>
            <a:prstGeom prst="line">
              <a:avLst/>
            </a:prstGeom>
            <a:noFill/>
            <a:ln w="25400">
              <a:solidFill>
                <a:srgbClr val="63636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9" name="Line 789"/>
            <p:cNvSpPr>
              <a:spLocks noChangeShapeType="1"/>
            </p:cNvSpPr>
            <p:nvPr/>
          </p:nvSpPr>
          <p:spPr bwMode="auto">
            <a:xfrm flipH="1">
              <a:off x="2568" y="1091"/>
              <a:ext cx="66" cy="68"/>
            </a:xfrm>
            <a:prstGeom prst="line">
              <a:avLst/>
            </a:prstGeom>
            <a:noFill/>
            <a:ln w="25400">
              <a:solidFill>
                <a:srgbClr val="6B6B6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0" name="Line 790"/>
            <p:cNvSpPr>
              <a:spLocks noChangeShapeType="1"/>
            </p:cNvSpPr>
            <p:nvPr/>
          </p:nvSpPr>
          <p:spPr bwMode="auto">
            <a:xfrm flipH="1">
              <a:off x="2583" y="1091"/>
              <a:ext cx="66" cy="68"/>
            </a:xfrm>
            <a:prstGeom prst="line">
              <a:avLst/>
            </a:prstGeom>
            <a:noFill/>
            <a:ln w="25400">
              <a:solidFill>
                <a:srgbClr val="73737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1" name="Line 791"/>
            <p:cNvSpPr>
              <a:spLocks noChangeShapeType="1"/>
            </p:cNvSpPr>
            <p:nvPr/>
          </p:nvSpPr>
          <p:spPr bwMode="auto">
            <a:xfrm flipH="1">
              <a:off x="2591" y="1091"/>
              <a:ext cx="66" cy="68"/>
            </a:xfrm>
            <a:prstGeom prst="line">
              <a:avLst/>
            </a:prstGeom>
            <a:noFill/>
            <a:ln w="25400">
              <a:solidFill>
                <a:srgbClr val="7B7B7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2" name="Line 792"/>
            <p:cNvSpPr>
              <a:spLocks noChangeShapeType="1"/>
            </p:cNvSpPr>
            <p:nvPr/>
          </p:nvSpPr>
          <p:spPr bwMode="auto">
            <a:xfrm flipH="1">
              <a:off x="2606" y="1091"/>
              <a:ext cx="66" cy="68"/>
            </a:xfrm>
            <a:prstGeom prst="line">
              <a:avLst/>
            </a:prstGeom>
            <a:noFill/>
            <a:ln w="25400">
              <a:solidFill>
                <a:srgbClr val="84848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3" name="Line 793"/>
            <p:cNvSpPr>
              <a:spLocks noChangeShapeType="1"/>
            </p:cNvSpPr>
            <p:nvPr/>
          </p:nvSpPr>
          <p:spPr bwMode="auto">
            <a:xfrm flipH="1">
              <a:off x="2614" y="1091"/>
              <a:ext cx="66" cy="68"/>
            </a:xfrm>
            <a:prstGeom prst="line">
              <a:avLst/>
            </a:prstGeom>
            <a:noFill/>
            <a:ln w="25400">
              <a:solidFill>
                <a:srgbClr val="8C8C8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4" name="Line 794"/>
            <p:cNvSpPr>
              <a:spLocks noChangeShapeType="1"/>
            </p:cNvSpPr>
            <p:nvPr/>
          </p:nvSpPr>
          <p:spPr bwMode="auto">
            <a:xfrm flipH="1">
              <a:off x="2621" y="1091"/>
              <a:ext cx="66" cy="68"/>
            </a:xfrm>
            <a:prstGeom prst="line">
              <a:avLst/>
            </a:prstGeom>
            <a:noFill/>
            <a:ln w="25400">
              <a:solidFill>
                <a:srgbClr val="9494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5" name="Line 795"/>
            <p:cNvSpPr>
              <a:spLocks noChangeShapeType="1"/>
            </p:cNvSpPr>
            <p:nvPr/>
          </p:nvSpPr>
          <p:spPr bwMode="auto">
            <a:xfrm flipH="1">
              <a:off x="2636" y="1091"/>
              <a:ext cx="67" cy="68"/>
            </a:xfrm>
            <a:prstGeom prst="line">
              <a:avLst/>
            </a:prstGeom>
            <a:noFill/>
            <a:ln w="25400">
              <a:solidFill>
                <a:srgbClr val="9C9C9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6" name="Line 796"/>
            <p:cNvSpPr>
              <a:spLocks noChangeShapeType="1"/>
            </p:cNvSpPr>
            <p:nvPr/>
          </p:nvSpPr>
          <p:spPr bwMode="auto">
            <a:xfrm flipH="1">
              <a:off x="2644" y="1091"/>
              <a:ext cx="66" cy="68"/>
            </a:xfrm>
            <a:prstGeom prst="line">
              <a:avLst/>
            </a:prstGeom>
            <a:noFill/>
            <a:ln w="25400">
              <a:solidFill>
                <a:srgbClr val="A5A5A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7" name="Line 797"/>
            <p:cNvSpPr>
              <a:spLocks noChangeShapeType="1"/>
            </p:cNvSpPr>
            <p:nvPr/>
          </p:nvSpPr>
          <p:spPr bwMode="auto">
            <a:xfrm flipH="1">
              <a:off x="2659" y="1091"/>
              <a:ext cx="66" cy="68"/>
            </a:xfrm>
            <a:prstGeom prst="line">
              <a:avLst/>
            </a:prstGeom>
            <a:noFill/>
            <a:ln w="25400">
              <a:solidFill>
                <a:srgbClr val="ADADA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8" name="Line 798"/>
            <p:cNvSpPr>
              <a:spLocks noChangeShapeType="1"/>
            </p:cNvSpPr>
            <p:nvPr/>
          </p:nvSpPr>
          <p:spPr bwMode="auto">
            <a:xfrm flipH="1">
              <a:off x="2667" y="1091"/>
              <a:ext cx="66" cy="68"/>
            </a:xfrm>
            <a:prstGeom prst="line">
              <a:avLst/>
            </a:prstGeom>
            <a:noFill/>
            <a:ln w="25400">
              <a:solidFill>
                <a:srgbClr val="B5B5B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9" name="Line 799"/>
            <p:cNvSpPr>
              <a:spLocks noChangeShapeType="1"/>
            </p:cNvSpPr>
            <p:nvPr/>
          </p:nvSpPr>
          <p:spPr bwMode="auto">
            <a:xfrm flipH="1">
              <a:off x="2675" y="1091"/>
              <a:ext cx="66" cy="68"/>
            </a:xfrm>
            <a:prstGeom prst="line">
              <a:avLst/>
            </a:prstGeom>
            <a:noFill/>
            <a:ln w="25400">
              <a:solidFill>
                <a:srgbClr val="BDBD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0" name="Line 800"/>
            <p:cNvSpPr>
              <a:spLocks noChangeShapeType="1"/>
            </p:cNvSpPr>
            <p:nvPr/>
          </p:nvSpPr>
          <p:spPr bwMode="auto">
            <a:xfrm flipH="1">
              <a:off x="2689" y="1099"/>
              <a:ext cx="59" cy="60"/>
            </a:xfrm>
            <a:prstGeom prst="line">
              <a:avLst/>
            </a:prstGeom>
            <a:noFill/>
            <a:ln w="25400">
              <a:solidFill>
                <a:srgbClr val="C6C6C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1" name="Line 801"/>
            <p:cNvSpPr>
              <a:spLocks noChangeShapeType="1"/>
            </p:cNvSpPr>
            <p:nvPr/>
          </p:nvSpPr>
          <p:spPr bwMode="auto">
            <a:xfrm flipH="1">
              <a:off x="2696" y="1106"/>
              <a:ext cx="52" cy="53"/>
            </a:xfrm>
            <a:prstGeom prst="line">
              <a:avLst/>
            </a:prstGeom>
            <a:noFill/>
            <a:ln w="25400">
              <a:solidFill>
                <a:srgbClr val="CECEC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2" name="Line 802"/>
            <p:cNvSpPr>
              <a:spLocks noChangeShapeType="1"/>
            </p:cNvSpPr>
            <p:nvPr/>
          </p:nvSpPr>
          <p:spPr bwMode="auto">
            <a:xfrm flipH="1">
              <a:off x="2704" y="1114"/>
              <a:ext cx="44" cy="45"/>
            </a:xfrm>
            <a:prstGeom prst="line">
              <a:avLst/>
            </a:prstGeom>
            <a:noFill/>
            <a:ln w="25400">
              <a:solidFill>
                <a:srgbClr val="D6D6D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3" name="Line 803"/>
            <p:cNvSpPr>
              <a:spLocks noChangeShapeType="1"/>
            </p:cNvSpPr>
            <p:nvPr/>
          </p:nvSpPr>
          <p:spPr bwMode="auto">
            <a:xfrm flipH="1">
              <a:off x="2719" y="1129"/>
              <a:ext cx="29" cy="30"/>
            </a:xfrm>
            <a:prstGeom prst="line">
              <a:avLst/>
            </a:prstGeom>
            <a:noFill/>
            <a:ln w="25400">
              <a:solidFill>
                <a:srgbClr val="DEDED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4" name="Line 804"/>
            <p:cNvSpPr>
              <a:spLocks noChangeShapeType="1"/>
            </p:cNvSpPr>
            <p:nvPr/>
          </p:nvSpPr>
          <p:spPr bwMode="auto">
            <a:xfrm flipH="1">
              <a:off x="2735" y="1145"/>
              <a:ext cx="13" cy="14"/>
            </a:xfrm>
            <a:prstGeom prst="line">
              <a:avLst/>
            </a:prstGeom>
            <a:noFill/>
            <a:ln w="25400">
              <a:solidFill>
                <a:srgbClr val="E7E7E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5" name="Line 805"/>
            <p:cNvSpPr>
              <a:spLocks noChangeShapeType="1"/>
            </p:cNvSpPr>
            <p:nvPr/>
          </p:nvSpPr>
          <p:spPr bwMode="auto">
            <a:xfrm flipH="1">
              <a:off x="2735" y="1145"/>
              <a:ext cx="13" cy="14"/>
            </a:xfrm>
            <a:prstGeom prst="line">
              <a:avLst/>
            </a:prstGeom>
            <a:noFill/>
            <a:ln w="25400">
              <a:solidFill>
                <a:srgbClr val="EFEFE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6" name="Freeform 806"/>
            <p:cNvSpPr>
              <a:spLocks/>
            </p:cNvSpPr>
            <p:nvPr/>
          </p:nvSpPr>
          <p:spPr bwMode="auto">
            <a:xfrm>
              <a:off x="2529" y="1091"/>
              <a:ext cx="219" cy="68"/>
            </a:xfrm>
            <a:custGeom>
              <a:avLst/>
              <a:gdLst>
                <a:gd name="T0" fmla="*/ 219 w 219"/>
                <a:gd name="T1" fmla="*/ 0 h 63"/>
                <a:gd name="T2" fmla="*/ 203 w 219"/>
                <a:gd name="T3" fmla="*/ 0 h 63"/>
                <a:gd name="T4" fmla="*/ 63 w 219"/>
                <a:gd name="T5" fmla="*/ 17 h 63"/>
                <a:gd name="T6" fmla="*/ 47 w 219"/>
                <a:gd name="T7" fmla="*/ 17 h 63"/>
                <a:gd name="T8" fmla="*/ 31 w 219"/>
                <a:gd name="T9" fmla="*/ 27 h 63"/>
                <a:gd name="T10" fmla="*/ 0 w 219"/>
                <a:gd name="T11" fmla="*/ 62 h 63"/>
                <a:gd name="T12" fmla="*/ 0 w 219"/>
                <a:gd name="T13" fmla="*/ 79 h 63"/>
                <a:gd name="T14" fmla="*/ 16 w 219"/>
                <a:gd name="T15" fmla="*/ 79 h 63"/>
                <a:gd name="T16" fmla="*/ 39 w 219"/>
                <a:gd name="T17" fmla="*/ 79 h 63"/>
                <a:gd name="T18" fmla="*/ 55 w 219"/>
                <a:gd name="T19" fmla="*/ 70 h 63"/>
                <a:gd name="T20" fmla="*/ 219 w 219"/>
                <a:gd name="T21" fmla="*/ 0 h 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9"/>
                <a:gd name="T34" fmla="*/ 0 h 63"/>
                <a:gd name="T35" fmla="*/ 219 w 219"/>
                <a:gd name="T36" fmla="*/ 63 h 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9" h="63">
                  <a:moveTo>
                    <a:pt x="219" y="0"/>
                  </a:moveTo>
                  <a:lnTo>
                    <a:pt x="203" y="0"/>
                  </a:lnTo>
                  <a:lnTo>
                    <a:pt x="63" y="14"/>
                  </a:lnTo>
                  <a:lnTo>
                    <a:pt x="47" y="14"/>
                  </a:lnTo>
                  <a:lnTo>
                    <a:pt x="31" y="21"/>
                  </a:lnTo>
                  <a:lnTo>
                    <a:pt x="0" y="49"/>
                  </a:lnTo>
                  <a:lnTo>
                    <a:pt x="0" y="63"/>
                  </a:lnTo>
                  <a:lnTo>
                    <a:pt x="16" y="63"/>
                  </a:lnTo>
                  <a:lnTo>
                    <a:pt x="39" y="63"/>
                  </a:lnTo>
                  <a:lnTo>
                    <a:pt x="55" y="56"/>
                  </a:lnTo>
                  <a:lnTo>
                    <a:pt x="219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7" name="Line 807"/>
            <p:cNvSpPr>
              <a:spLocks noChangeShapeType="1"/>
            </p:cNvSpPr>
            <p:nvPr/>
          </p:nvSpPr>
          <p:spPr bwMode="auto">
            <a:xfrm flipH="1">
              <a:off x="2787" y="1030"/>
              <a:ext cx="12" cy="12"/>
            </a:xfrm>
            <a:prstGeom prst="line">
              <a:avLst/>
            </a:prstGeom>
            <a:noFill/>
            <a:ln w="25400">
              <a:solidFill>
                <a:srgbClr val="50505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8" name="Line 808"/>
            <p:cNvSpPr>
              <a:spLocks noChangeShapeType="1"/>
            </p:cNvSpPr>
            <p:nvPr/>
          </p:nvSpPr>
          <p:spPr bwMode="auto">
            <a:xfrm flipH="1">
              <a:off x="2787" y="1030"/>
              <a:ext cx="20" cy="20"/>
            </a:xfrm>
            <a:prstGeom prst="line">
              <a:avLst/>
            </a:prstGeom>
            <a:noFill/>
            <a:ln w="25400">
              <a:solidFill>
                <a:srgbClr val="5E5E5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9" name="Line 809"/>
            <p:cNvSpPr>
              <a:spLocks noChangeShapeType="1"/>
            </p:cNvSpPr>
            <p:nvPr/>
          </p:nvSpPr>
          <p:spPr bwMode="auto">
            <a:xfrm flipH="1">
              <a:off x="2787" y="1030"/>
              <a:ext cx="36" cy="36"/>
            </a:xfrm>
            <a:prstGeom prst="line">
              <a:avLst/>
            </a:prstGeom>
            <a:noFill/>
            <a:ln w="25400">
              <a:solidFill>
                <a:srgbClr val="6B6B6B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0" name="Line 810"/>
            <p:cNvSpPr>
              <a:spLocks noChangeShapeType="1"/>
            </p:cNvSpPr>
            <p:nvPr/>
          </p:nvSpPr>
          <p:spPr bwMode="auto">
            <a:xfrm flipH="1">
              <a:off x="2787" y="1030"/>
              <a:ext cx="43" cy="44"/>
            </a:xfrm>
            <a:prstGeom prst="line">
              <a:avLst/>
            </a:prstGeom>
            <a:noFill/>
            <a:ln w="25400">
              <a:solidFill>
                <a:srgbClr val="79797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1" name="Line 811"/>
            <p:cNvSpPr>
              <a:spLocks noChangeShapeType="1"/>
            </p:cNvSpPr>
            <p:nvPr/>
          </p:nvSpPr>
          <p:spPr bwMode="auto">
            <a:xfrm flipH="1">
              <a:off x="2793" y="1030"/>
              <a:ext cx="44" cy="46"/>
            </a:xfrm>
            <a:prstGeom prst="line">
              <a:avLst/>
            </a:prstGeom>
            <a:noFill/>
            <a:ln w="25400">
              <a:solidFill>
                <a:srgbClr val="86868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2" name="Line 812"/>
            <p:cNvSpPr>
              <a:spLocks noChangeShapeType="1"/>
            </p:cNvSpPr>
            <p:nvPr/>
          </p:nvSpPr>
          <p:spPr bwMode="auto">
            <a:xfrm flipH="1">
              <a:off x="2808" y="1030"/>
              <a:ext cx="44" cy="46"/>
            </a:xfrm>
            <a:prstGeom prst="line">
              <a:avLst/>
            </a:prstGeom>
            <a:noFill/>
            <a:ln w="25400">
              <a:solidFill>
                <a:srgbClr val="94949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3" name="Line 813"/>
            <p:cNvSpPr>
              <a:spLocks noChangeShapeType="1"/>
            </p:cNvSpPr>
            <p:nvPr/>
          </p:nvSpPr>
          <p:spPr bwMode="auto">
            <a:xfrm flipH="1">
              <a:off x="2823" y="1030"/>
              <a:ext cx="44" cy="46"/>
            </a:xfrm>
            <a:prstGeom prst="line">
              <a:avLst/>
            </a:prstGeom>
            <a:noFill/>
            <a:ln w="25400">
              <a:solidFill>
                <a:srgbClr val="A1A1A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4" name="Line 814"/>
            <p:cNvSpPr>
              <a:spLocks noChangeShapeType="1"/>
            </p:cNvSpPr>
            <p:nvPr/>
          </p:nvSpPr>
          <p:spPr bwMode="auto">
            <a:xfrm flipH="1">
              <a:off x="2830" y="1031"/>
              <a:ext cx="43" cy="45"/>
            </a:xfrm>
            <a:prstGeom prst="line">
              <a:avLst/>
            </a:prstGeom>
            <a:noFill/>
            <a:ln w="25400">
              <a:solidFill>
                <a:srgbClr val="AFAFA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5" name="Line 815"/>
            <p:cNvSpPr>
              <a:spLocks noChangeShapeType="1"/>
            </p:cNvSpPr>
            <p:nvPr/>
          </p:nvSpPr>
          <p:spPr bwMode="auto">
            <a:xfrm flipH="1">
              <a:off x="2837" y="1038"/>
              <a:ext cx="36" cy="38"/>
            </a:xfrm>
            <a:prstGeom prst="line">
              <a:avLst/>
            </a:prstGeom>
            <a:noFill/>
            <a:ln w="25400">
              <a:solidFill>
                <a:srgbClr val="BCBCB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6" name="Line 816"/>
            <p:cNvSpPr>
              <a:spLocks noChangeShapeType="1"/>
            </p:cNvSpPr>
            <p:nvPr/>
          </p:nvSpPr>
          <p:spPr bwMode="auto">
            <a:xfrm flipH="1">
              <a:off x="2853" y="1055"/>
              <a:ext cx="20" cy="21"/>
            </a:xfrm>
            <a:prstGeom prst="line">
              <a:avLst/>
            </a:prstGeom>
            <a:noFill/>
            <a:ln w="25400">
              <a:solidFill>
                <a:srgbClr val="CACAC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7" name="Line 817"/>
            <p:cNvSpPr>
              <a:spLocks noChangeShapeType="1"/>
            </p:cNvSpPr>
            <p:nvPr/>
          </p:nvSpPr>
          <p:spPr bwMode="auto">
            <a:xfrm flipH="1">
              <a:off x="2868" y="1071"/>
              <a:ext cx="5" cy="5"/>
            </a:xfrm>
            <a:prstGeom prst="line">
              <a:avLst/>
            </a:prstGeom>
            <a:noFill/>
            <a:ln w="25400">
              <a:solidFill>
                <a:srgbClr val="D7D7D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8" name="Line 818"/>
            <p:cNvSpPr>
              <a:spLocks noChangeShapeType="1"/>
            </p:cNvSpPr>
            <p:nvPr/>
          </p:nvSpPr>
          <p:spPr bwMode="auto">
            <a:xfrm flipH="1">
              <a:off x="2868" y="1071"/>
              <a:ext cx="5" cy="5"/>
            </a:xfrm>
            <a:prstGeom prst="line">
              <a:avLst/>
            </a:prstGeom>
            <a:noFill/>
            <a:ln w="25400">
              <a:solidFill>
                <a:srgbClr val="E5E5E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9" name="Freeform 819"/>
            <p:cNvSpPr>
              <a:spLocks/>
            </p:cNvSpPr>
            <p:nvPr/>
          </p:nvSpPr>
          <p:spPr bwMode="auto">
            <a:xfrm>
              <a:off x="2779" y="1030"/>
              <a:ext cx="101" cy="46"/>
            </a:xfrm>
            <a:custGeom>
              <a:avLst/>
              <a:gdLst>
                <a:gd name="T0" fmla="*/ 70 w 101"/>
                <a:gd name="T1" fmla="*/ 0 h 43"/>
                <a:gd name="T2" fmla="*/ 0 w 101"/>
                <a:gd name="T3" fmla="*/ 35 h 43"/>
                <a:gd name="T4" fmla="*/ 23 w 101"/>
                <a:gd name="T5" fmla="*/ 52 h 43"/>
                <a:gd name="T6" fmla="*/ 101 w 101"/>
                <a:gd name="T7" fmla="*/ 26 h 43"/>
                <a:gd name="T8" fmla="*/ 70 w 101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1"/>
                <a:gd name="T16" fmla="*/ 0 h 43"/>
                <a:gd name="T17" fmla="*/ 101 w 101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1" h="43">
                  <a:moveTo>
                    <a:pt x="70" y="0"/>
                  </a:moveTo>
                  <a:lnTo>
                    <a:pt x="0" y="29"/>
                  </a:lnTo>
                  <a:lnTo>
                    <a:pt x="23" y="43"/>
                  </a:lnTo>
                  <a:lnTo>
                    <a:pt x="101" y="21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0" name="Rectangle 820"/>
            <p:cNvSpPr>
              <a:spLocks noChangeArrowheads="1"/>
            </p:cNvSpPr>
            <p:nvPr/>
          </p:nvSpPr>
          <p:spPr bwMode="auto">
            <a:xfrm>
              <a:off x="1545" y="720"/>
              <a:ext cx="866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100">
                  <a:solidFill>
                    <a:schemeClr val="tx1"/>
                  </a:solidFill>
                </a:rPr>
                <a:t>Andromeda</a:t>
              </a:r>
              <a:endParaRPr lang="en-US" altLang="en-US" sz="1800" b="1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6151" name="Picture 8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19200"/>
            <a:ext cx="112395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8B2DED-9966-4480-9444-C16886267317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D2F014-9F76-4827-9B57-C81D8BD6E662}" type="slidenum">
              <a:rPr lang="en-US" altLang="en-US" sz="100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typical disk</a:t>
            </a:r>
          </a:p>
        </p:txBody>
      </p:sp>
      <p:sp>
        <p:nvSpPr>
          <p:cNvPr id="7174" name="Rectangle 120"/>
          <p:cNvSpPr>
            <a:spLocks noChangeArrowheads="1"/>
          </p:cNvSpPr>
          <p:nvPr/>
        </p:nvSpPr>
        <p:spPr bwMode="auto">
          <a:xfrm>
            <a:off x="3524250" y="5394325"/>
            <a:ext cx="18097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Spindle rotation</a:t>
            </a:r>
          </a:p>
        </p:txBody>
      </p:sp>
      <p:sp>
        <p:nvSpPr>
          <p:cNvPr id="7175" name="AutoShape 121"/>
          <p:cNvSpPr>
            <a:spLocks noChangeArrowheads="1"/>
          </p:cNvSpPr>
          <p:nvPr/>
        </p:nvSpPr>
        <p:spPr bwMode="auto">
          <a:xfrm>
            <a:off x="4267200" y="4491038"/>
            <a:ext cx="228600" cy="762000"/>
          </a:xfrm>
          <a:prstGeom prst="can">
            <a:avLst>
              <a:gd name="adj" fmla="val 40278"/>
            </a:avLst>
          </a:prstGeom>
          <a:solidFill>
            <a:srgbClr val="000022"/>
          </a:solidFill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6" name="Group 122"/>
          <p:cNvGrpSpPr>
            <a:grpSpLocks/>
          </p:cNvGrpSpPr>
          <p:nvPr/>
        </p:nvGrpSpPr>
        <p:grpSpPr bwMode="auto">
          <a:xfrm>
            <a:off x="2286000" y="3881438"/>
            <a:ext cx="4387850" cy="990600"/>
            <a:chOff x="1440" y="1056"/>
            <a:chExt cx="2764" cy="624"/>
          </a:xfrm>
        </p:grpSpPr>
        <p:sp>
          <p:nvSpPr>
            <p:cNvPr id="7230" name="Oval 123"/>
            <p:cNvSpPr>
              <a:spLocks noChangeArrowheads="1"/>
            </p:cNvSpPr>
            <p:nvPr/>
          </p:nvSpPr>
          <p:spPr bwMode="auto">
            <a:xfrm>
              <a:off x="1440" y="1056"/>
              <a:ext cx="2640" cy="624"/>
            </a:xfrm>
            <a:prstGeom prst="ellipse">
              <a:avLst/>
            </a:prstGeom>
            <a:solidFill>
              <a:srgbClr val="666699"/>
            </a:solidFill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1" name="Text Box 124"/>
            <p:cNvSpPr txBox="1">
              <a:spLocks noChangeArrowheads="1"/>
            </p:cNvSpPr>
            <p:nvPr/>
          </p:nvSpPr>
          <p:spPr bwMode="auto">
            <a:xfrm>
              <a:off x="4088" y="1234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>
                <a:solidFill>
                  <a:schemeClr val="tx1"/>
                </a:solidFill>
                <a:latin typeface="AmeriGarmnd BT" pitchFamily="18" charset="0"/>
              </a:endParaRPr>
            </a:p>
          </p:txBody>
        </p:sp>
        <p:sp>
          <p:nvSpPr>
            <p:cNvPr id="7232" name="Oval 125"/>
            <p:cNvSpPr>
              <a:spLocks noChangeArrowheads="1"/>
            </p:cNvSpPr>
            <p:nvPr/>
          </p:nvSpPr>
          <p:spPr bwMode="auto">
            <a:xfrm>
              <a:off x="1648" y="1152"/>
              <a:ext cx="2208" cy="384"/>
            </a:xfrm>
            <a:prstGeom prst="ellips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33" name="Oval 126"/>
            <p:cNvSpPr>
              <a:spLocks noChangeArrowheads="1"/>
            </p:cNvSpPr>
            <p:nvPr/>
          </p:nvSpPr>
          <p:spPr bwMode="auto">
            <a:xfrm>
              <a:off x="1824" y="1224"/>
              <a:ext cx="1872" cy="224"/>
            </a:xfrm>
            <a:prstGeom prst="ellips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7" name="AutoShape 127"/>
          <p:cNvSpPr>
            <a:spLocks noChangeArrowheads="1"/>
          </p:cNvSpPr>
          <p:nvPr/>
        </p:nvSpPr>
        <p:spPr bwMode="auto">
          <a:xfrm>
            <a:off x="4267200" y="2814638"/>
            <a:ext cx="228600" cy="1600200"/>
          </a:xfrm>
          <a:prstGeom prst="can">
            <a:avLst>
              <a:gd name="adj" fmla="val 46537"/>
            </a:avLst>
          </a:prstGeom>
          <a:solidFill>
            <a:srgbClr val="000022"/>
          </a:solidFill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178" name="Group 128"/>
          <p:cNvGrpSpPr>
            <a:grpSpLocks/>
          </p:cNvGrpSpPr>
          <p:nvPr/>
        </p:nvGrpSpPr>
        <p:grpSpPr bwMode="auto">
          <a:xfrm>
            <a:off x="2286000" y="2052638"/>
            <a:ext cx="4387850" cy="990600"/>
            <a:chOff x="1440" y="1056"/>
            <a:chExt cx="2764" cy="624"/>
          </a:xfrm>
        </p:grpSpPr>
        <p:sp>
          <p:nvSpPr>
            <p:cNvPr id="7226" name="Oval 129"/>
            <p:cNvSpPr>
              <a:spLocks noChangeArrowheads="1"/>
            </p:cNvSpPr>
            <p:nvPr/>
          </p:nvSpPr>
          <p:spPr bwMode="auto">
            <a:xfrm>
              <a:off x="1440" y="1056"/>
              <a:ext cx="2640" cy="624"/>
            </a:xfrm>
            <a:prstGeom prst="ellipse">
              <a:avLst/>
            </a:prstGeom>
            <a:solidFill>
              <a:srgbClr val="666699"/>
            </a:solidFill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7" name="Text Box 130"/>
            <p:cNvSpPr txBox="1">
              <a:spLocks noChangeArrowheads="1"/>
            </p:cNvSpPr>
            <p:nvPr/>
          </p:nvSpPr>
          <p:spPr bwMode="auto">
            <a:xfrm>
              <a:off x="4088" y="1234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 sz="2000">
                <a:solidFill>
                  <a:schemeClr val="tx1"/>
                </a:solidFill>
                <a:latin typeface="AmeriGarmnd BT" pitchFamily="18" charset="0"/>
              </a:endParaRPr>
            </a:p>
          </p:txBody>
        </p:sp>
        <p:sp>
          <p:nvSpPr>
            <p:cNvPr id="7228" name="Oval 131"/>
            <p:cNvSpPr>
              <a:spLocks noChangeArrowheads="1"/>
            </p:cNvSpPr>
            <p:nvPr/>
          </p:nvSpPr>
          <p:spPr bwMode="auto">
            <a:xfrm>
              <a:off x="1648" y="1152"/>
              <a:ext cx="2208" cy="384"/>
            </a:xfrm>
            <a:prstGeom prst="ellips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9" name="Oval 132"/>
            <p:cNvSpPr>
              <a:spLocks noChangeArrowheads="1"/>
            </p:cNvSpPr>
            <p:nvPr/>
          </p:nvSpPr>
          <p:spPr bwMode="auto">
            <a:xfrm>
              <a:off x="1824" y="1224"/>
              <a:ext cx="1872" cy="224"/>
            </a:xfrm>
            <a:prstGeom prst="ellips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9" name="AutoShape 133"/>
          <p:cNvSpPr>
            <a:spLocks noChangeArrowheads="1"/>
          </p:cNvSpPr>
          <p:nvPr/>
        </p:nvSpPr>
        <p:spPr bwMode="auto">
          <a:xfrm>
            <a:off x="4267200" y="1824038"/>
            <a:ext cx="228600" cy="762000"/>
          </a:xfrm>
          <a:prstGeom prst="can">
            <a:avLst>
              <a:gd name="adj" fmla="val 40278"/>
            </a:avLst>
          </a:prstGeom>
          <a:solidFill>
            <a:srgbClr val="000022"/>
          </a:solidFill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80" name="Text Box 134"/>
          <p:cNvSpPr txBox="1">
            <a:spLocks noChangeArrowheads="1"/>
          </p:cNvSpPr>
          <p:nvPr/>
        </p:nvSpPr>
        <p:spPr bwMode="auto">
          <a:xfrm>
            <a:off x="4179888" y="3090863"/>
            <a:ext cx="4889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Spindle</a:t>
            </a:r>
          </a:p>
        </p:txBody>
      </p:sp>
      <p:sp>
        <p:nvSpPr>
          <p:cNvPr id="7181" name="Freeform 135"/>
          <p:cNvSpPr>
            <a:spLocks/>
          </p:cNvSpPr>
          <p:nvPr/>
        </p:nvSpPr>
        <p:spPr bwMode="auto">
          <a:xfrm>
            <a:off x="3911600" y="5100638"/>
            <a:ext cx="939800" cy="304800"/>
          </a:xfrm>
          <a:custGeom>
            <a:avLst/>
            <a:gdLst>
              <a:gd name="T0" fmla="*/ 2147483647 w 592"/>
              <a:gd name="T1" fmla="*/ 0 h 192"/>
              <a:gd name="T2" fmla="*/ 2147483647 w 592"/>
              <a:gd name="T3" fmla="*/ 2147483647 h 192"/>
              <a:gd name="T4" fmla="*/ 2147483647 w 592"/>
              <a:gd name="T5" fmla="*/ 2147483647 h 192"/>
              <a:gd name="T6" fmla="*/ 2147483647 w 592"/>
              <a:gd name="T7" fmla="*/ 2147483647 h 192"/>
              <a:gd name="T8" fmla="*/ 0 w 592"/>
              <a:gd name="T9" fmla="*/ 2147483647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2"/>
              <a:gd name="T16" fmla="*/ 0 h 192"/>
              <a:gd name="T17" fmla="*/ 592 w 592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2" h="192">
                <a:moveTo>
                  <a:pt x="432" y="0"/>
                </a:moveTo>
                <a:cubicBezTo>
                  <a:pt x="496" y="12"/>
                  <a:pt x="560" y="24"/>
                  <a:pt x="576" y="48"/>
                </a:cubicBezTo>
                <a:cubicBezTo>
                  <a:pt x="592" y="72"/>
                  <a:pt x="576" y="120"/>
                  <a:pt x="528" y="144"/>
                </a:cubicBezTo>
                <a:cubicBezTo>
                  <a:pt x="480" y="168"/>
                  <a:pt x="376" y="192"/>
                  <a:pt x="288" y="192"/>
                </a:cubicBezTo>
                <a:cubicBezTo>
                  <a:pt x="200" y="192"/>
                  <a:pt x="100" y="168"/>
                  <a:pt x="0" y="144"/>
                </a:cubicBezTo>
              </a:path>
            </a:pathLst>
          </a:custGeom>
          <a:noFill/>
          <a:ln w="38100">
            <a:solidFill>
              <a:srgbClr val="FFFFFF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36"/>
          <p:cNvGrpSpPr>
            <a:grpSpLocks/>
          </p:cNvGrpSpPr>
          <p:nvPr/>
        </p:nvGrpSpPr>
        <p:grpSpPr bwMode="auto">
          <a:xfrm>
            <a:off x="2286000" y="1366838"/>
            <a:ext cx="5048250" cy="990600"/>
            <a:chOff x="1440" y="1056"/>
            <a:chExt cx="3180" cy="624"/>
          </a:xfrm>
        </p:grpSpPr>
        <p:sp>
          <p:nvSpPr>
            <p:cNvPr id="7222" name="Oval 137"/>
            <p:cNvSpPr>
              <a:spLocks noChangeArrowheads="1"/>
            </p:cNvSpPr>
            <p:nvPr/>
          </p:nvSpPr>
          <p:spPr bwMode="auto">
            <a:xfrm>
              <a:off x="1440" y="1056"/>
              <a:ext cx="2640" cy="624"/>
            </a:xfrm>
            <a:prstGeom prst="ellipse">
              <a:avLst/>
            </a:prstGeom>
            <a:solidFill>
              <a:srgbClr val="666699"/>
            </a:solidFill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3" name="Text Box 138"/>
            <p:cNvSpPr txBox="1">
              <a:spLocks noChangeArrowheads="1"/>
            </p:cNvSpPr>
            <p:nvPr/>
          </p:nvSpPr>
          <p:spPr bwMode="auto">
            <a:xfrm>
              <a:off x="4088" y="1234"/>
              <a:ext cx="5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1"/>
                  </a:solidFill>
                  <a:latin typeface="AmeriGarmnd BT" pitchFamily="18" charset="0"/>
                </a:rPr>
                <a:t>Platter</a:t>
              </a:r>
            </a:p>
          </p:txBody>
        </p:sp>
        <p:sp>
          <p:nvSpPr>
            <p:cNvPr id="7224" name="Oval 139"/>
            <p:cNvSpPr>
              <a:spLocks noChangeArrowheads="1"/>
            </p:cNvSpPr>
            <p:nvPr/>
          </p:nvSpPr>
          <p:spPr bwMode="auto">
            <a:xfrm>
              <a:off x="1648" y="1152"/>
              <a:ext cx="2208" cy="384"/>
            </a:xfrm>
            <a:prstGeom prst="ellips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25" name="Oval 140"/>
            <p:cNvSpPr>
              <a:spLocks noChangeArrowheads="1"/>
            </p:cNvSpPr>
            <p:nvPr/>
          </p:nvSpPr>
          <p:spPr bwMode="auto">
            <a:xfrm>
              <a:off x="1824" y="1224"/>
              <a:ext cx="1872" cy="224"/>
            </a:xfrm>
            <a:prstGeom prst="ellipse">
              <a:avLst/>
            </a:prstGeom>
            <a:noFill/>
            <a:ln w="76200">
              <a:solidFill>
                <a:srgbClr val="FFFFFF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83" name="AutoShape 141"/>
          <p:cNvSpPr>
            <a:spLocks noChangeArrowheads="1"/>
          </p:cNvSpPr>
          <p:nvPr/>
        </p:nvSpPr>
        <p:spPr bwMode="auto">
          <a:xfrm>
            <a:off x="4267200" y="1138238"/>
            <a:ext cx="228600" cy="762000"/>
          </a:xfrm>
          <a:prstGeom prst="can">
            <a:avLst>
              <a:gd name="adj" fmla="val 40278"/>
            </a:avLst>
          </a:prstGeom>
          <a:solidFill>
            <a:srgbClr val="000022"/>
          </a:solidFill>
          <a:ln w="38100">
            <a:solidFill>
              <a:srgbClr val="FFCC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5" name="Group 178"/>
          <p:cNvGrpSpPr>
            <a:grpSpLocks/>
          </p:cNvGrpSpPr>
          <p:nvPr/>
        </p:nvGrpSpPr>
        <p:grpSpPr bwMode="auto">
          <a:xfrm>
            <a:off x="5334000" y="1214438"/>
            <a:ext cx="990600" cy="457200"/>
            <a:chOff x="3360" y="765"/>
            <a:chExt cx="624" cy="288"/>
          </a:xfrm>
        </p:grpSpPr>
        <p:sp>
          <p:nvSpPr>
            <p:cNvPr id="7220" name="Line 142"/>
            <p:cNvSpPr>
              <a:spLocks noChangeShapeType="1"/>
            </p:cNvSpPr>
            <p:nvPr/>
          </p:nvSpPr>
          <p:spPr bwMode="auto">
            <a:xfrm flipH="1">
              <a:off x="3360" y="765"/>
              <a:ext cx="624" cy="288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143"/>
            <p:cNvSpPr>
              <a:spLocks noChangeShapeType="1"/>
            </p:cNvSpPr>
            <p:nvPr/>
          </p:nvSpPr>
          <p:spPr bwMode="auto">
            <a:xfrm flipH="1">
              <a:off x="3600" y="765"/>
              <a:ext cx="384" cy="288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4880" name="Text Box 144"/>
          <p:cNvSpPr txBox="1">
            <a:spLocks noChangeArrowheads="1"/>
          </p:cNvSpPr>
          <p:nvPr/>
        </p:nvSpPr>
        <p:spPr bwMode="auto">
          <a:xfrm>
            <a:off x="6318250" y="990600"/>
            <a:ext cx="8747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Tracks</a:t>
            </a:r>
          </a:p>
        </p:txBody>
      </p:sp>
      <p:sp>
        <p:nvSpPr>
          <p:cNvPr id="7186" name="Line 156"/>
          <p:cNvSpPr>
            <a:spLocks noChangeShapeType="1"/>
          </p:cNvSpPr>
          <p:nvPr/>
        </p:nvSpPr>
        <p:spPr bwMode="auto">
          <a:xfrm>
            <a:off x="1219200" y="5329238"/>
            <a:ext cx="6096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 type="stealth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4893" name="Text Box 157"/>
          <p:cNvSpPr txBox="1">
            <a:spLocks noChangeArrowheads="1"/>
          </p:cNvSpPr>
          <p:nvPr/>
        </p:nvSpPr>
        <p:spPr bwMode="auto">
          <a:xfrm>
            <a:off x="609600" y="5383213"/>
            <a:ext cx="17827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Arm movement</a:t>
            </a:r>
          </a:p>
        </p:txBody>
      </p:sp>
      <p:grpSp>
        <p:nvGrpSpPr>
          <p:cNvPr id="6" name="Group 181"/>
          <p:cNvGrpSpPr>
            <a:grpSpLocks/>
          </p:cNvGrpSpPr>
          <p:nvPr/>
        </p:nvGrpSpPr>
        <p:grpSpPr bwMode="auto">
          <a:xfrm>
            <a:off x="1524000" y="1752600"/>
            <a:ext cx="1676400" cy="3429000"/>
            <a:chOff x="960" y="1101"/>
            <a:chExt cx="1056" cy="2160"/>
          </a:xfrm>
        </p:grpSpPr>
        <p:sp>
          <p:nvSpPr>
            <p:cNvPr id="7213" name="Line 146"/>
            <p:cNvSpPr>
              <a:spLocks noChangeShapeType="1"/>
            </p:cNvSpPr>
            <p:nvPr/>
          </p:nvSpPr>
          <p:spPr bwMode="auto">
            <a:xfrm>
              <a:off x="960" y="2829"/>
              <a:ext cx="528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Line 147"/>
            <p:cNvSpPr>
              <a:spLocks noChangeShapeType="1"/>
            </p:cNvSpPr>
            <p:nvPr/>
          </p:nvSpPr>
          <p:spPr bwMode="auto">
            <a:xfrm>
              <a:off x="960" y="1677"/>
              <a:ext cx="528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5" name="Line 148"/>
            <p:cNvSpPr>
              <a:spLocks noChangeShapeType="1"/>
            </p:cNvSpPr>
            <p:nvPr/>
          </p:nvSpPr>
          <p:spPr bwMode="auto">
            <a:xfrm>
              <a:off x="960" y="1245"/>
              <a:ext cx="528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6" name="Line 149"/>
            <p:cNvSpPr>
              <a:spLocks noChangeShapeType="1"/>
            </p:cNvSpPr>
            <p:nvPr/>
          </p:nvSpPr>
          <p:spPr bwMode="auto">
            <a:xfrm>
              <a:off x="960" y="1101"/>
              <a:ext cx="0" cy="216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7" name="Line 150"/>
            <p:cNvSpPr>
              <a:spLocks noChangeShapeType="1"/>
            </p:cNvSpPr>
            <p:nvPr/>
          </p:nvSpPr>
          <p:spPr bwMode="auto">
            <a:xfrm>
              <a:off x="960" y="1533"/>
              <a:ext cx="105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8" name="Line 151"/>
            <p:cNvSpPr>
              <a:spLocks noChangeShapeType="1"/>
            </p:cNvSpPr>
            <p:nvPr/>
          </p:nvSpPr>
          <p:spPr bwMode="auto">
            <a:xfrm>
              <a:off x="960" y="2685"/>
              <a:ext cx="105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Line 154"/>
            <p:cNvSpPr>
              <a:spLocks noChangeShapeType="1"/>
            </p:cNvSpPr>
            <p:nvPr/>
          </p:nvSpPr>
          <p:spPr bwMode="auto">
            <a:xfrm>
              <a:off x="960" y="1101"/>
              <a:ext cx="1056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4894" name="Text Box 158"/>
          <p:cNvSpPr txBox="1">
            <a:spLocks noChangeArrowheads="1"/>
          </p:cNvSpPr>
          <p:nvPr/>
        </p:nvSpPr>
        <p:spPr bwMode="auto">
          <a:xfrm>
            <a:off x="1447800" y="1295400"/>
            <a:ext cx="1120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Disk arm</a:t>
            </a:r>
          </a:p>
        </p:txBody>
      </p:sp>
      <p:grpSp>
        <p:nvGrpSpPr>
          <p:cNvPr id="7" name="Group 182"/>
          <p:cNvGrpSpPr>
            <a:grpSpLocks/>
          </p:cNvGrpSpPr>
          <p:nvPr/>
        </p:nvGrpSpPr>
        <p:grpSpPr bwMode="auto">
          <a:xfrm>
            <a:off x="2362200" y="1747838"/>
            <a:ext cx="838200" cy="2743200"/>
            <a:chOff x="1488" y="1101"/>
            <a:chExt cx="528" cy="1728"/>
          </a:xfrm>
        </p:grpSpPr>
        <p:sp>
          <p:nvSpPr>
            <p:cNvPr id="7208" name="Rectangle 152"/>
            <p:cNvSpPr>
              <a:spLocks noChangeArrowheads="1"/>
            </p:cNvSpPr>
            <p:nvPr/>
          </p:nvSpPr>
          <p:spPr bwMode="auto">
            <a:xfrm>
              <a:off x="1872" y="1533"/>
              <a:ext cx="144" cy="48"/>
            </a:xfrm>
            <a:prstGeom prst="rect">
              <a:avLst/>
            </a:prstGeom>
            <a:solidFill>
              <a:srgbClr val="66FF33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9" name="Rectangle 153"/>
            <p:cNvSpPr>
              <a:spLocks noChangeArrowheads="1"/>
            </p:cNvSpPr>
            <p:nvPr/>
          </p:nvSpPr>
          <p:spPr bwMode="auto">
            <a:xfrm>
              <a:off x="1872" y="2685"/>
              <a:ext cx="144" cy="48"/>
            </a:xfrm>
            <a:prstGeom prst="rect">
              <a:avLst/>
            </a:prstGeom>
            <a:solidFill>
              <a:srgbClr val="66FF33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0" name="Rectangle 155"/>
            <p:cNvSpPr>
              <a:spLocks noChangeArrowheads="1"/>
            </p:cNvSpPr>
            <p:nvPr/>
          </p:nvSpPr>
          <p:spPr bwMode="auto">
            <a:xfrm>
              <a:off x="1872" y="1101"/>
              <a:ext cx="144" cy="48"/>
            </a:xfrm>
            <a:prstGeom prst="rect">
              <a:avLst/>
            </a:prstGeom>
            <a:solidFill>
              <a:srgbClr val="66FF33"/>
            </a:solidFill>
            <a:ln w="38100">
              <a:solidFill>
                <a:srgbClr val="00FF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11" name="Line 159"/>
            <p:cNvSpPr>
              <a:spLocks noChangeShapeType="1"/>
            </p:cNvSpPr>
            <p:nvPr/>
          </p:nvSpPr>
          <p:spPr bwMode="auto">
            <a:xfrm>
              <a:off x="1488" y="2829"/>
              <a:ext cx="528" cy="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prstDash val="sysDot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12" name="Rectangle 160"/>
            <p:cNvSpPr>
              <a:spLocks noChangeArrowheads="1"/>
            </p:cNvSpPr>
            <p:nvPr/>
          </p:nvSpPr>
          <p:spPr bwMode="auto">
            <a:xfrm>
              <a:off x="1872" y="2781"/>
              <a:ext cx="144" cy="48"/>
            </a:xfrm>
            <a:prstGeom prst="rect">
              <a:avLst/>
            </a:prstGeom>
            <a:noFill/>
            <a:ln w="38100">
              <a:solidFill>
                <a:srgbClr val="00FF00"/>
              </a:solidFill>
              <a:prstDash val="sysDot"/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84897" name="Line 161"/>
          <p:cNvSpPr>
            <a:spLocks noChangeShapeType="1"/>
          </p:cNvSpPr>
          <p:nvPr/>
        </p:nvSpPr>
        <p:spPr bwMode="auto">
          <a:xfrm>
            <a:off x="2817813" y="3805238"/>
            <a:ext cx="217487" cy="5080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4898" name="Text Box 162"/>
          <p:cNvSpPr txBox="1">
            <a:spLocks noChangeArrowheads="1"/>
          </p:cNvSpPr>
          <p:nvPr/>
        </p:nvSpPr>
        <p:spPr bwMode="auto">
          <a:xfrm>
            <a:off x="2057400" y="3479800"/>
            <a:ext cx="12065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  <a:latin typeface="AmeriGarmnd BT" pitchFamily="18" charset="0"/>
              </a:rPr>
              <a:t>Disk head</a:t>
            </a:r>
          </a:p>
        </p:txBody>
      </p:sp>
      <p:grpSp>
        <p:nvGrpSpPr>
          <p:cNvPr id="8" name="Group 184"/>
          <p:cNvGrpSpPr>
            <a:grpSpLocks/>
          </p:cNvGrpSpPr>
          <p:nvPr/>
        </p:nvGrpSpPr>
        <p:grpSpPr bwMode="auto">
          <a:xfrm>
            <a:off x="2590800" y="1828800"/>
            <a:ext cx="3505200" cy="2514600"/>
            <a:chOff x="1632" y="1152"/>
            <a:chExt cx="2208" cy="1584"/>
          </a:xfrm>
        </p:grpSpPr>
        <p:sp>
          <p:nvSpPr>
            <p:cNvPr id="7204" name="Line 164"/>
            <p:cNvSpPr>
              <a:spLocks noChangeShapeType="1"/>
            </p:cNvSpPr>
            <p:nvPr/>
          </p:nvSpPr>
          <p:spPr bwMode="auto">
            <a:xfrm>
              <a:off x="3840" y="1152"/>
              <a:ext cx="0" cy="158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5" name="Line 165"/>
            <p:cNvSpPr>
              <a:spLocks noChangeShapeType="1"/>
            </p:cNvSpPr>
            <p:nvPr/>
          </p:nvSpPr>
          <p:spPr bwMode="auto">
            <a:xfrm>
              <a:off x="1632" y="1152"/>
              <a:ext cx="0" cy="158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6" name="Line 167"/>
            <p:cNvSpPr>
              <a:spLocks noChangeShapeType="1"/>
            </p:cNvSpPr>
            <p:nvPr/>
          </p:nvSpPr>
          <p:spPr bwMode="auto">
            <a:xfrm>
              <a:off x="3696" y="1152"/>
              <a:ext cx="0" cy="158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7" name="Line 168"/>
            <p:cNvSpPr>
              <a:spLocks noChangeShapeType="1"/>
            </p:cNvSpPr>
            <p:nvPr/>
          </p:nvSpPr>
          <p:spPr bwMode="auto">
            <a:xfrm>
              <a:off x="1824" y="1152"/>
              <a:ext cx="0" cy="158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83"/>
          <p:cNvGrpSpPr>
            <a:grpSpLocks/>
          </p:cNvGrpSpPr>
          <p:nvPr/>
        </p:nvGrpSpPr>
        <p:grpSpPr bwMode="auto">
          <a:xfrm>
            <a:off x="5867400" y="3048000"/>
            <a:ext cx="1524000" cy="538163"/>
            <a:chOff x="3696" y="1920"/>
            <a:chExt cx="960" cy="339"/>
          </a:xfrm>
        </p:grpSpPr>
        <p:sp>
          <p:nvSpPr>
            <p:cNvPr id="7201" name="Rectangle 166"/>
            <p:cNvSpPr>
              <a:spLocks noChangeArrowheads="1"/>
            </p:cNvSpPr>
            <p:nvPr/>
          </p:nvSpPr>
          <p:spPr bwMode="auto">
            <a:xfrm>
              <a:off x="3919" y="2009"/>
              <a:ext cx="73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1"/>
                  </a:solidFill>
                  <a:latin typeface="AmeriGarmnd BT" pitchFamily="18" charset="0"/>
                </a:rPr>
                <a:t>Cylinders</a:t>
              </a:r>
            </a:p>
          </p:txBody>
        </p:sp>
        <p:sp>
          <p:nvSpPr>
            <p:cNvPr id="7202" name="Line 169"/>
            <p:cNvSpPr>
              <a:spLocks noChangeShapeType="1"/>
            </p:cNvSpPr>
            <p:nvPr/>
          </p:nvSpPr>
          <p:spPr bwMode="auto">
            <a:xfrm flipH="1" flipV="1">
              <a:off x="3696" y="1920"/>
              <a:ext cx="240" cy="192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3" name="Line 170"/>
            <p:cNvSpPr>
              <a:spLocks noChangeShapeType="1"/>
            </p:cNvSpPr>
            <p:nvPr/>
          </p:nvSpPr>
          <p:spPr bwMode="auto">
            <a:xfrm flipH="1">
              <a:off x="3840" y="2160"/>
              <a:ext cx="96" cy="96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171"/>
          <p:cNvGrpSpPr>
            <a:grpSpLocks/>
          </p:cNvGrpSpPr>
          <p:nvPr/>
        </p:nvGrpSpPr>
        <p:grpSpPr bwMode="auto">
          <a:xfrm>
            <a:off x="1447800" y="5273675"/>
            <a:ext cx="7275513" cy="741363"/>
            <a:chOff x="912" y="3517"/>
            <a:chExt cx="4583" cy="467"/>
          </a:xfrm>
        </p:grpSpPr>
        <p:sp>
          <p:nvSpPr>
            <p:cNvPr id="7196" name="Text Box 172"/>
            <p:cNvSpPr txBox="1">
              <a:spLocks noChangeArrowheads="1"/>
            </p:cNvSpPr>
            <p:nvPr/>
          </p:nvSpPr>
          <p:spPr bwMode="auto">
            <a:xfrm>
              <a:off x="3616" y="3517"/>
              <a:ext cx="18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“Moving parts” are slow</a:t>
              </a:r>
            </a:p>
          </p:txBody>
        </p:sp>
        <p:sp>
          <p:nvSpPr>
            <p:cNvPr id="7197" name="Line 173"/>
            <p:cNvSpPr>
              <a:spLocks noChangeShapeType="1"/>
            </p:cNvSpPr>
            <p:nvPr/>
          </p:nvSpPr>
          <p:spPr bwMode="auto">
            <a:xfrm flipV="1">
              <a:off x="912" y="3840"/>
              <a:ext cx="0" cy="14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Line 174"/>
            <p:cNvSpPr>
              <a:spLocks noChangeShapeType="1"/>
            </p:cNvSpPr>
            <p:nvPr/>
          </p:nvSpPr>
          <p:spPr bwMode="auto">
            <a:xfrm flipV="1">
              <a:off x="2736" y="3840"/>
              <a:ext cx="0" cy="14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Line 175"/>
            <p:cNvSpPr>
              <a:spLocks noChangeShapeType="1"/>
            </p:cNvSpPr>
            <p:nvPr/>
          </p:nvSpPr>
          <p:spPr bwMode="auto">
            <a:xfrm>
              <a:off x="912" y="3984"/>
              <a:ext cx="3360" cy="0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Line 176"/>
            <p:cNvSpPr>
              <a:spLocks noChangeShapeType="1"/>
            </p:cNvSpPr>
            <p:nvPr/>
          </p:nvSpPr>
          <p:spPr bwMode="auto">
            <a:xfrm>
              <a:off x="4272" y="3840"/>
              <a:ext cx="0" cy="144"/>
            </a:xfrm>
            <a:prstGeom prst="line">
              <a:avLst/>
            </a:prstGeom>
            <a:noFill/>
            <a:ln w="38100">
              <a:solidFill>
                <a:srgbClr val="FFCC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4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4880" grpId="0"/>
      <p:bldP spid="884893" grpId="0"/>
      <p:bldP spid="884894" grpId="0"/>
      <p:bldP spid="884897" grpId="0" animBg="1"/>
      <p:bldP spid="8848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E17095-EFE8-458E-8F9E-A27A023BE229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AD24108-1E3B-4DAF-82C6-145184FC6A86}" type="slidenum">
              <a:rPr lang="en-US" altLang="en-US" sz="100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Top view</a:t>
            </a:r>
          </a:p>
        </p:txBody>
      </p:sp>
      <p:grpSp>
        <p:nvGrpSpPr>
          <p:cNvPr id="8198" name="Group 3"/>
          <p:cNvGrpSpPr>
            <a:grpSpLocks/>
          </p:cNvGrpSpPr>
          <p:nvPr/>
        </p:nvGrpSpPr>
        <p:grpSpPr bwMode="auto">
          <a:xfrm>
            <a:off x="2057400" y="1566863"/>
            <a:ext cx="5029200" cy="4833937"/>
            <a:chOff x="1296" y="987"/>
            <a:chExt cx="3168" cy="3045"/>
          </a:xfrm>
        </p:grpSpPr>
        <p:sp>
          <p:nvSpPr>
            <p:cNvPr id="8213" name="Oval 4"/>
            <p:cNvSpPr>
              <a:spLocks noChangeArrowheads="1"/>
            </p:cNvSpPr>
            <p:nvPr/>
          </p:nvSpPr>
          <p:spPr bwMode="auto">
            <a:xfrm>
              <a:off x="1296" y="1008"/>
              <a:ext cx="3168" cy="3024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endParaRPr lang="en-US" altLang="en-US" sz="2400">
                <a:solidFill>
                  <a:schemeClr val="tx1"/>
                </a:solidFill>
                <a:latin typeface="AmeriGarmnd BT" pitchFamily="18" charset="0"/>
              </a:endParaRPr>
            </a:p>
          </p:txBody>
        </p:sp>
        <p:sp>
          <p:nvSpPr>
            <p:cNvPr id="8214" name="Oval 5"/>
            <p:cNvSpPr>
              <a:spLocks noChangeArrowheads="1"/>
            </p:cNvSpPr>
            <p:nvPr/>
          </p:nvSpPr>
          <p:spPr bwMode="auto">
            <a:xfrm>
              <a:off x="1536" y="1200"/>
              <a:ext cx="2688" cy="264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5" name="Oval 6"/>
            <p:cNvSpPr>
              <a:spLocks noChangeArrowheads="1"/>
            </p:cNvSpPr>
            <p:nvPr/>
          </p:nvSpPr>
          <p:spPr bwMode="auto">
            <a:xfrm>
              <a:off x="1776" y="1440"/>
              <a:ext cx="2208" cy="216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6" name="Oval 7"/>
            <p:cNvSpPr>
              <a:spLocks noChangeArrowheads="1"/>
            </p:cNvSpPr>
            <p:nvPr/>
          </p:nvSpPr>
          <p:spPr bwMode="auto">
            <a:xfrm>
              <a:off x="2016" y="1680"/>
              <a:ext cx="1728" cy="1680"/>
            </a:xfrm>
            <a:prstGeom prst="ellips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7" name="Text Box 8"/>
            <p:cNvSpPr txBox="1">
              <a:spLocks noChangeArrowheads="1"/>
            </p:cNvSpPr>
            <p:nvPr/>
          </p:nvSpPr>
          <p:spPr bwMode="auto">
            <a:xfrm>
              <a:off x="2640" y="1433"/>
              <a:ext cx="4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1"/>
                  </a:solidFill>
                  <a:latin typeface="AmeriGarmnd BT" pitchFamily="18" charset="0"/>
                </a:rPr>
                <a:t>Track</a:t>
              </a:r>
            </a:p>
          </p:txBody>
        </p:sp>
        <p:sp>
          <p:nvSpPr>
            <p:cNvPr id="8218" name="Text Box 9"/>
            <p:cNvSpPr txBox="1">
              <a:spLocks noChangeArrowheads="1"/>
            </p:cNvSpPr>
            <p:nvPr/>
          </p:nvSpPr>
          <p:spPr bwMode="auto">
            <a:xfrm>
              <a:off x="2640" y="1203"/>
              <a:ext cx="4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1"/>
                  </a:solidFill>
                  <a:latin typeface="AmeriGarmnd BT" pitchFamily="18" charset="0"/>
                </a:rPr>
                <a:t>Track</a:t>
              </a:r>
            </a:p>
          </p:txBody>
        </p:sp>
        <p:sp>
          <p:nvSpPr>
            <p:cNvPr id="8219" name="Text Box 10"/>
            <p:cNvSpPr txBox="1">
              <a:spLocks noChangeArrowheads="1"/>
            </p:cNvSpPr>
            <p:nvPr/>
          </p:nvSpPr>
          <p:spPr bwMode="auto">
            <a:xfrm>
              <a:off x="2648" y="987"/>
              <a:ext cx="47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chemeClr val="tx1"/>
                  </a:solidFill>
                  <a:latin typeface="AmeriGarmnd BT" pitchFamily="18" charset="0"/>
                </a:rPr>
                <a:t>Track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81000" y="1103313"/>
            <a:ext cx="8004175" cy="4522787"/>
            <a:chOff x="240" y="695"/>
            <a:chExt cx="5042" cy="2849"/>
          </a:xfrm>
        </p:grpSpPr>
        <p:sp>
          <p:nvSpPr>
            <p:cNvPr id="8204" name="Line 12"/>
            <p:cNvSpPr>
              <a:spLocks noChangeShapeType="1"/>
            </p:cNvSpPr>
            <p:nvPr/>
          </p:nvSpPr>
          <p:spPr bwMode="auto">
            <a:xfrm flipV="1">
              <a:off x="3552" y="1536"/>
              <a:ext cx="528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Line 13"/>
            <p:cNvSpPr>
              <a:spLocks noChangeShapeType="1"/>
            </p:cNvSpPr>
            <p:nvPr/>
          </p:nvSpPr>
          <p:spPr bwMode="auto">
            <a:xfrm flipV="1">
              <a:off x="3728" y="2208"/>
              <a:ext cx="720" cy="14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Line 14"/>
            <p:cNvSpPr>
              <a:spLocks noChangeShapeType="1"/>
            </p:cNvSpPr>
            <p:nvPr/>
          </p:nvSpPr>
          <p:spPr bwMode="auto">
            <a:xfrm>
              <a:off x="3712" y="2744"/>
              <a:ext cx="720" cy="144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>
              <a:off x="3536" y="3064"/>
              <a:ext cx="504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 flipH="1">
              <a:off x="4176" y="1632"/>
              <a:ext cx="480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H="1">
              <a:off x="4080" y="1632"/>
              <a:ext cx="576" cy="91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H="1">
              <a:off x="4368" y="1632"/>
              <a:ext cx="288" cy="960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4656" y="1469"/>
              <a:ext cx="6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Sectors</a:t>
              </a:r>
            </a:p>
          </p:txBody>
        </p:sp>
        <p:sp>
          <p:nvSpPr>
            <p:cNvPr id="8212" name="Text Box 20"/>
            <p:cNvSpPr txBox="1">
              <a:spLocks noChangeArrowheads="1"/>
            </p:cNvSpPr>
            <p:nvPr/>
          </p:nvSpPr>
          <p:spPr bwMode="auto">
            <a:xfrm>
              <a:off x="240" y="695"/>
              <a:ext cx="2900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Higher-density sectors on inner tracks</a:t>
              </a:r>
              <a:b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</a:b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and/or more sectors</a:t>
              </a:r>
              <a:b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</a:b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on outer tracks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651500" y="2895600"/>
            <a:ext cx="3276600" cy="3586163"/>
            <a:chOff x="3560" y="1824"/>
            <a:chExt cx="2064" cy="2259"/>
          </a:xfrm>
        </p:grpSpPr>
        <p:sp>
          <p:nvSpPr>
            <p:cNvPr id="8201" name="Text Box 22"/>
            <p:cNvSpPr txBox="1">
              <a:spLocks noChangeArrowheads="1"/>
            </p:cNvSpPr>
            <p:nvPr/>
          </p:nvSpPr>
          <p:spPr bwMode="auto">
            <a:xfrm>
              <a:off x="4097" y="2875"/>
              <a:ext cx="1527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A </a:t>
              </a:r>
              <a:r>
                <a:rPr lang="en-US" altLang="en-US" sz="2400">
                  <a:solidFill>
                    <a:schemeClr val="tx2"/>
                  </a:solidFill>
                  <a:latin typeface="AmeriGarmnd BT" pitchFamily="18" charset="0"/>
                </a:rPr>
                <a:t>block</a:t>
              </a: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 is a</a:t>
              </a:r>
              <a:b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</a:b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logical unit</a:t>
              </a:r>
              <a:b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</a:b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of transfer</a:t>
              </a:r>
              <a:b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</a:b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consisting of</a:t>
              </a:r>
              <a:b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</a:br>
              <a:r>
                <a:rPr lang="en-US" altLang="en-US" sz="2400">
                  <a:solidFill>
                    <a:schemeClr val="tx1"/>
                  </a:solidFill>
                  <a:latin typeface="AmeriGarmnd BT" pitchFamily="18" charset="0"/>
                </a:rPr>
                <a:t>one or more sectors</a:t>
              </a:r>
            </a:p>
          </p:txBody>
        </p:sp>
        <p:sp>
          <p:nvSpPr>
            <p:cNvPr id="8202" name="Freeform 23"/>
            <p:cNvSpPr>
              <a:spLocks/>
            </p:cNvSpPr>
            <p:nvPr/>
          </p:nvSpPr>
          <p:spPr bwMode="auto">
            <a:xfrm>
              <a:off x="3560" y="1824"/>
              <a:ext cx="432" cy="1392"/>
            </a:xfrm>
            <a:custGeom>
              <a:avLst/>
              <a:gdLst>
                <a:gd name="T0" fmla="*/ 0 w 432"/>
                <a:gd name="T1" fmla="*/ 192 h 1392"/>
                <a:gd name="T2" fmla="*/ 192 w 432"/>
                <a:gd name="T3" fmla="*/ 0 h 1392"/>
                <a:gd name="T4" fmla="*/ 336 w 432"/>
                <a:gd name="T5" fmla="*/ 288 h 1392"/>
                <a:gd name="T6" fmla="*/ 432 w 432"/>
                <a:gd name="T7" fmla="*/ 480 h 1392"/>
                <a:gd name="T8" fmla="*/ 384 w 432"/>
                <a:gd name="T9" fmla="*/ 960 h 1392"/>
                <a:gd name="T10" fmla="*/ 192 w 432"/>
                <a:gd name="T11" fmla="*/ 1392 h 1392"/>
                <a:gd name="T12" fmla="*/ 0 w 432"/>
                <a:gd name="T13" fmla="*/ 1248 h 1392"/>
                <a:gd name="T14" fmla="*/ 192 w 432"/>
                <a:gd name="T15" fmla="*/ 912 h 1392"/>
                <a:gd name="T16" fmla="*/ 192 w 432"/>
                <a:gd name="T17" fmla="*/ 528 h 1392"/>
                <a:gd name="T18" fmla="*/ 0 w 432"/>
                <a:gd name="T19" fmla="*/ 192 h 13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32"/>
                <a:gd name="T31" fmla="*/ 0 h 1392"/>
                <a:gd name="T32" fmla="*/ 432 w 432"/>
                <a:gd name="T33" fmla="*/ 1392 h 139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32" h="1392">
                  <a:moveTo>
                    <a:pt x="0" y="192"/>
                  </a:moveTo>
                  <a:lnTo>
                    <a:pt x="192" y="0"/>
                  </a:lnTo>
                  <a:lnTo>
                    <a:pt x="336" y="288"/>
                  </a:lnTo>
                  <a:lnTo>
                    <a:pt x="432" y="480"/>
                  </a:lnTo>
                  <a:lnTo>
                    <a:pt x="384" y="960"/>
                  </a:lnTo>
                  <a:lnTo>
                    <a:pt x="192" y="1392"/>
                  </a:lnTo>
                  <a:lnTo>
                    <a:pt x="0" y="1248"/>
                  </a:lnTo>
                  <a:lnTo>
                    <a:pt x="192" y="912"/>
                  </a:lnTo>
                  <a:lnTo>
                    <a:pt x="192" y="528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Line 24"/>
            <p:cNvSpPr>
              <a:spLocks noChangeShapeType="1"/>
            </p:cNvSpPr>
            <p:nvPr/>
          </p:nvSpPr>
          <p:spPr bwMode="auto">
            <a:xfrm flipH="1" flipV="1">
              <a:off x="3888" y="2680"/>
              <a:ext cx="720" cy="33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0EF89D-97E9-43DF-AE0D-838DF3F72BA0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EC540F-CF80-4DA6-92AC-AA894E8B33E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Disk access time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Sum of: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Seek time</a:t>
            </a:r>
            <a:r>
              <a:rPr lang="en-US" altLang="en-US" smtClean="0"/>
              <a:t>: time for disk heads to move to the correct cylinder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Rotational delay</a:t>
            </a:r>
            <a:r>
              <a:rPr lang="en-US" altLang="en-US" smtClean="0"/>
              <a:t>: time for the desired block to rotate under the disk head</a:t>
            </a:r>
          </a:p>
          <a:p>
            <a:pPr eaLnBrk="1" hangingPunct="1"/>
            <a:r>
              <a:rPr lang="en-US" altLang="en-US" smtClean="0">
                <a:solidFill>
                  <a:schemeClr val="tx2"/>
                </a:solidFill>
              </a:rPr>
              <a:t>Transfer time</a:t>
            </a:r>
            <a:r>
              <a:rPr lang="en-US" altLang="en-US" smtClean="0"/>
              <a:t>: time to read/write data in the block (= time for disk to rotate over the block)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E5F7E12-25BF-4F2C-8097-9AC48127D2CF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357F81-5FB7-4742-8F72-1E890E73645C}" type="slidenum">
              <a:rPr lang="en-US" altLang="en-US" sz="100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Random disk access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Seek time + rotational delay + transfer time</a:t>
            </a:r>
          </a:p>
          <a:p>
            <a:pPr eaLnBrk="1" hangingPunct="1"/>
            <a:r>
              <a:rPr lang="en-US" altLang="en-US" smtClean="0"/>
              <a:t>Average seek time</a:t>
            </a:r>
          </a:p>
          <a:p>
            <a:pPr lvl="1" eaLnBrk="1" hangingPunct="1"/>
            <a:r>
              <a:rPr lang="en-US" altLang="en-US" smtClean="0"/>
              <a:t>Time to skip one half of the cylinders?</a:t>
            </a:r>
          </a:p>
          <a:p>
            <a:pPr lvl="1" eaLnBrk="1" hangingPunct="1"/>
            <a:r>
              <a:rPr lang="en-US" altLang="en-US" smtClean="0"/>
              <a:t>Not quite; should be time to skip a third of them </a:t>
            </a:r>
            <a:r>
              <a:rPr lang="en-US" altLang="en-US" sz="2000" smtClean="0"/>
              <a:t>(why?)</a:t>
            </a:r>
          </a:p>
          <a:p>
            <a:pPr lvl="1" eaLnBrk="1" hangingPunct="1"/>
            <a:r>
              <a:rPr lang="en-US" altLang="en-US" smtClean="0"/>
              <a:t>“Typical” value: 5 ms </a:t>
            </a:r>
          </a:p>
          <a:p>
            <a:pPr eaLnBrk="1" hangingPunct="1"/>
            <a:r>
              <a:rPr lang="en-US" altLang="en-US" smtClean="0"/>
              <a:t>Average rotational delay</a:t>
            </a:r>
          </a:p>
          <a:p>
            <a:pPr lvl="1" eaLnBrk="1" hangingPunct="1"/>
            <a:r>
              <a:rPr lang="en-US" altLang="en-US" smtClean="0"/>
              <a:t>Time for a half rotation (a function of RPM)</a:t>
            </a:r>
          </a:p>
          <a:p>
            <a:pPr lvl="1" eaLnBrk="1" hangingPunct="1"/>
            <a:r>
              <a:rPr lang="en-US" altLang="en-US" smtClean="0"/>
              <a:t>“Typical” value: 4.2 ms (7200 RPM)</a:t>
            </a:r>
          </a:p>
          <a:p>
            <a:pPr eaLnBrk="1" hangingPunct="1"/>
            <a:r>
              <a:rPr lang="en-US" altLang="en-US" smtClean="0"/>
              <a:t>Typical transfer time</a:t>
            </a:r>
          </a:p>
          <a:p>
            <a:pPr lvl="1" eaLnBrk="1" hangingPunct="1"/>
            <a:r>
              <a:rPr lang="en-US" altLang="en-US" smtClean="0"/>
              <a:t>.08msec per 8K block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7F4B9F2-06C5-4A15-94D9-BD0230C8825E}" type="datetime1">
              <a:rPr lang="en-US" altLang="en-US" sz="1000" smtClean="0">
                <a:solidFill>
                  <a:schemeClr val="tx1"/>
                </a:solidFill>
              </a:rPr>
              <a:pPr eaLnBrk="1" hangingPunct="1"/>
              <a:t>11/10/2017</a:t>
            </a:fld>
            <a:endParaRPr lang="en-US" altLang="en-US" sz="1000" smtClean="0">
              <a:solidFill>
                <a:schemeClr val="tx1"/>
              </a:solidFill>
            </a:endParaRP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 smtClean="0">
                <a:solidFill>
                  <a:schemeClr val="tx1"/>
                </a:solidFill>
              </a:rPr>
              <a:t>Jinze Liu @ University of Kentucky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80E95C-92D5-4D85-B111-11D78C860AD3}" type="slidenum">
              <a:rPr lang="en-US" altLang="en-US" sz="100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763000" cy="639763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Sequential Disk Access Improves Performance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/>
              <a:t>Seek time + rotational delay + transfer time</a:t>
            </a:r>
          </a:p>
          <a:p>
            <a:pPr eaLnBrk="1" hangingPunct="1"/>
            <a:r>
              <a:rPr lang="en-US" altLang="en-US" smtClean="0"/>
              <a:t>Seek time</a:t>
            </a:r>
          </a:p>
          <a:p>
            <a:pPr lvl="1" eaLnBrk="1" hangingPunct="1"/>
            <a:r>
              <a:rPr lang="en-US" altLang="en-US" smtClean="0"/>
              <a:t>0 (assuming data is on the same track)</a:t>
            </a:r>
          </a:p>
          <a:p>
            <a:pPr eaLnBrk="1" hangingPunct="1"/>
            <a:r>
              <a:rPr lang="en-US" altLang="en-US" smtClean="0"/>
              <a:t>Rotational delay</a:t>
            </a:r>
          </a:p>
          <a:p>
            <a:pPr lvl="1" eaLnBrk="1" hangingPunct="1"/>
            <a:r>
              <a:rPr lang="en-US" altLang="en-US" smtClean="0"/>
              <a:t>0 (assuming data is in the next block on the track)</a:t>
            </a:r>
          </a:p>
          <a:p>
            <a:pPr eaLnBrk="1" hangingPunct="1"/>
            <a:r>
              <a:rPr lang="en-US" altLang="en-US" smtClean="0"/>
              <a:t>Easily an order of magnitude faster than random disk access!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355600" algn="l"/>
            <a:tab pos="711200" algn="l"/>
            <a:tab pos="1066800" algn="l"/>
            <a:tab pos="1422400" algn="l"/>
            <a:tab pos="1778000" algn="l"/>
            <a:tab pos="2133600" algn="l"/>
            <a:tab pos="2489200" algn="l"/>
            <a:tab pos="2844800" algn="l"/>
            <a:tab pos="3200400" algn="l"/>
            <a:tab pos="3556000" algn="l"/>
            <a:tab pos="3911600" algn="l"/>
            <a:tab pos="4267200" algn="l"/>
          </a:tabLst>
          <a:defRPr kumimoji="0" lang="en-US" sz="1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12781</TotalTime>
  <Pages>0</Pages>
  <Words>1821</Words>
  <Characters>0</Characters>
  <Application>Microsoft Office PowerPoint</Application>
  <PresentationFormat>On-screen Show (4:3)</PresentationFormat>
  <Lines>0</Lines>
  <Paragraphs>447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Times New Roman</vt:lpstr>
      <vt:lpstr>Wingdings</vt:lpstr>
      <vt:lpstr>Tahoma</vt:lpstr>
      <vt:lpstr>Century Gothic</vt:lpstr>
      <vt:lpstr>AmeriGarmnd BT</vt:lpstr>
      <vt:lpstr>Book Antiqua</vt:lpstr>
      <vt:lpstr>Courier New</vt:lpstr>
      <vt:lpstr>LettrGoth12 BT</vt:lpstr>
      <vt:lpstr>Monotype Sorts</vt:lpstr>
      <vt:lpstr>Network</vt:lpstr>
      <vt:lpstr>CS 405G: Introduction to Database Systems</vt:lpstr>
      <vt:lpstr>Outline</vt:lpstr>
      <vt:lpstr>The Storage Hierarchy</vt:lpstr>
      <vt:lpstr>Jim Gray’s Storage Latency Analogy:    How Far Away is the Data?</vt:lpstr>
      <vt:lpstr>A typical disk</vt:lpstr>
      <vt:lpstr>Top view</vt:lpstr>
      <vt:lpstr>Disk access time</vt:lpstr>
      <vt:lpstr>Random disk access</vt:lpstr>
      <vt:lpstr>Sequential Disk Access Improves Performance</vt:lpstr>
      <vt:lpstr>Performance tricks</vt:lpstr>
      <vt:lpstr>Files</vt:lpstr>
      <vt:lpstr>Unordered (Heap) Files</vt:lpstr>
      <vt:lpstr>Heap File Implemented as a List </vt:lpstr>
      <vt:lpstr>Heap File Using a Page Directory</vt:lpstr>
      <vt:lpstr>Record layout</vt:lpstr>
      <vt:lpstr>Record Formats:  Fixed Length</vt:lpstr>
      <vt:lpstr>Fixed-length fields</vt:lpstr>
      <vt:lpstr>Record Formats: Variable Length</vt:lpstr>
      <vt:lpstr>LOB fields</vt:lpstr>
      <vt:lpstr>Block layout</vt:lpstr>
      <vt:lpstr>Page Formats: Fixed Length Records</vt:lpstr>
      <vt:lpstr>NSM</vt:lpstr>
      <vt:lpstr>Options</vt:lpstr>
      <vt:lpstr>System Catalogs</vt:lpstr>
      <vt:lpstr>Attr_Cat(attr_name, rel_name, type, position)</vt:lpstr>
      <vt:lpstr>Indexes (a sneak preview)</vt:lpstr>
      <vt:lpstr>Summary</vt:lpstr>
      <vt:lpstr>Summary (Contd.)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CS186: Introduction to Database Systems</dc:title>
  <dc:subject/>
  <dc:creator>liuj</dc:creator>
  <cp:keywords/>
  <dc:description/>
  <cp:lastModifiedBy>liuj</cp:lastModifiedBy>
  <cp:revision>1710</cp:revision>
  <dcterms:modified xsi:type="dcterms:W3CDTF">2017-11-10T13:12:49Z</dcterms:modified>
</cp:coreProperties>
</file>