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9" r:id="rId1"/>
    <p:sldMasterId id="2147483821" r:id="rId2"/>
    <p:sldMasterId id="2147483833" r:id="rId3"/>
    <p:sldMasterId id="2147483845" r:id="rId4"/>
    <p:sldMasterId id="2147483857" r:id="rId5"/>
    <p:sldMasterId id="2147483869" r:id="rId6"/>
    <p:sldMasterId id="2147483881" r:id="rId7"/>
    <p:sldMasterId id="2147483893" r:id="rId8"/>
    <p:sldMasterId id="2147483964" r:id="rId9"/>
  </p:sldMasterIdLst>
  <p:notesMasterIdLst>
    <p:notesMasterId r:id="rId49"/>
  </p:notesMasterIdLst>
  <p:handoutMasterIdLst>
    <p:handoutMasterId r:id="rId50"/>
  </p:handoutMasterIdLst>
  <p:sldIdLst>
    <p:sldId id="285" r:id="rId10"/>
    <p:sldId id="256" r:id="rId11"/>
    <p:sldId id="257" r:id="rId12"/>
    <p:sldId id="258" r:id="rId13"/>
    <p:sldId id="259" r:id="rId14"/>
    <p:sldId id="296" r:id="rId15"/>
    <p:sldId id="297" r:id="rId16"/>
    <p:sldId id="298" r:id="rId17"/>
    <p:sldId id="299" r:id="rId18"/>
    <p:sldId id="286" r:id="rId19"/>
    <p:sldId id="261" r:id="rId20"/>
    <p:sldId id="262" r:id="rId21"/>
    <p:sldId id="263" r:id="rId22"/>
    <p:sldId id="282" r:id="rId23"/>
    <p:sldId id="264" r:id="rId24"/>
    <p:sldId id="265" r:id="rId25"/>
    <p:sldId id="266" r:id="rId26"/>
    <p:sldId id="272" r:id="rId27"/>
    <p:sldId id="274" r:id="rId28"/>
    <p:sldId id="278" r:id="rId29"/>
    <p:sldId id="275" r:id="rId30"/>
    <p:sldId id="276" r:id="rId31"/>
    <p:sldId id="277" r:id="rId32"/>
    <p:sldId id="303" r:id="rId33"/>
    <p:sldId id="304" r:id="rId34"/>
    <p:sldId id="301" r:id="rId35"/>
    <p:sldId id="305" r:id="rId36"/>
    <p:sldId id="302" r:id="rId37"/>
    <p:sldId id="306" r:id="rId38"/>
    <p:sldId id="281" r:id="rId39"/>
    <p:sldId id="307" r:id="rId40"/>
    <p:sldId id="284" r:id="rId41"/>
    <p:sldId id="287" r:id="rId42"/>
    <p:sldId id="288" r:id="rId43"/>
    <p:sldId id="290" r:id="rId44"/>
    <p:sldId id="292" r:id="rId45"/>
    <p:sldId id="293" r:id="rId46"/>
    <p:sldId id="294" r:id="rId47"/>
    <p:sldId id="295" r:id="rId48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E9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2" autoAdjust="0"/>
    <p:restoredTop sz="74858" autoAdjust="0"/>
  </p:normalViewPr>
  <p:slideViewPr>
    <p:cSldViewPr>
      <p:cViewPr varScale="1">
        <p:scale>
          <a:sx n="88" d="100"/>
          <a:sy n="88" d="100"/>
        </p:scale>
        <p:origin x="24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8" Type="http://schemas.openxmlformats.org/officeDocument/2006/relationships/slideMaster" Target="slideMasters/slideMaster8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7.xml"/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98A503AE-E5E4-44FE-B08B-7EBB80EC53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01205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4838"/>
            <a:ext cx="5046663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A1F02F4E-BD44-4C48-9B54-94635D5D92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68245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C7F8A80-3C84-4BA2-B3BF-8271E85B221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301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152688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EAE47A7-29FF-4EC1-86E4-B78EBE08B148}" type="slidenum">
              <a:rPr lang="en-US" altLang="en-US" sz="1200"/>
              <a:pPr/>
              <a:t>38</a:t>
            </a:fld>
            <a:endParaRPr lang="en-US" altLang="en-US" sz="120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r>
              <a:rPr lang="en-US" altLang="en-US" smtClean="0"/>
              <a:t>2NF : There is no </a:t>
            </a:r>
            <a:r>
              <a:rPr lang="en-US" altLang="en-US" smtClean="0">
                <a:solidFill>
                  <a:schemeClr val="tx2"/>
                </a:solidFill>
              </a:rPr>
              <a:t>partial</a:t>
            </a:r>
            <a:r>
              <a:rPr lang="en-US" altLang="en-US" smtClean="0"/>
              <a:t> functional dependency (a non-trivial FD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!</a:t>
            </a:r>
            <a:r>
              <a:rPr lang="en-US" altLang="en-US" smtClean="0"/>
              <a:t> </a:t>
            </a:r>
            <a:r>
              <a:rPr lang="en-US" altLang="en-US" i="1" smtClean="0"/>
              <a:t>A</a:t>
            </a:r>
            <a:r>
              <a:rPr lang="en-US" altLang="en-US" smtClean="0"/>
              <a:t> where </a:t>
            </a:r>
            <a:r>
              <a:rPr lang="en-US" altLang="en-US" i="1" smtClean="0"/>
              <a:t>X</a:t>
            </a:r>
            <a:r>
              <a:rPr lang="en-US" altLang="en-US" smtClean="0"/>
              <a:t> is a proper subset of some key and A is not prime --- I.e. not part of some key)</a:t>
            </a:r>
          </a:p>
          <a:p>
            <a:r>
              <a:rPr lang="en-US" altLang="en-US" smtClean="0"/>
              <a:t>2NF: example: A-&gt;B-&gt;C is okay</a:t>
            </a:r>
          </a:p>
          <a:p>
            <a:r>
              <a:rPr lang="en-US" altLang="en-US" smtClean="0"/>
              <a:t>Consider b-&gt;c, b is not a proper subset of a key</a:t>
            </a:r>
          </a:p>
          <a:p>
            <a:r>
              <a:rPr lang="en-US" altLang="en-US" smtClean="0"/>
              <a:t>http://www.dcs.bbk.ac.uk/~mark/download/optdb_normal_forms.pdf</a:t>
            </a:r>
          </a:p>
          <a:p>
            <a:endParaRPr lang="en-US" altLang="en-US" smtClean="0"/>
          </a:p>
        </p:txBody>
      </p:sp>
      <p:sp>
        <p:nvSpPr>
          <p:cNvPr id="4403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55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95581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3F1B1-96ED-4049-B356-906D9253F76E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A90E2-03B6-4E35-BF8B-0752BC385B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62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1AAA61-103D-45C9-AA7F-84EAF770E8E9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A27D-36A2-416E-8C11-D85C227555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08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DE1FEB-4CA8-46EC-B762-B838F3E5B298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45F6-3309-42A7-9EE9-411936770F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085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01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4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929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809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468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55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89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38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AA5996-AB23-4693-8256-25DCC17BBBB1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FBE0-738C-4B5A-AD24-A7AABC5DD76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921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433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547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0201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28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134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52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929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44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10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F52C76-55BA-453C-8374-10923BA84405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DBF9-65DC-47DC-8F73-53F31C686FD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38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130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63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290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31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29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704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395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41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133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7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F8B32-5667-4595-B376-E3A469155EC4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4198-39F2-4A78-B4F9-41D9CF17EA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7047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890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671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517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126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892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12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116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028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595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3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017658-6429-4ABB-9B88-26C5C6906785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1A129-9D4A-4E39-94F8-0FA1B145A09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08635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8852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278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5238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617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9066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964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9119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2622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94601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28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6F6C31-5BE4-4E17-8FD2-1ECDEED2F453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8B6D-B81F-4EAA-B2F7-74FB82CF6EF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5426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21531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5386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531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8546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6486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50773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0136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7758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317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5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5B58BE-0256-4C91-9915-FE822357C32E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04D1-1953-4C74-8F96-91D6015478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7862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9699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3045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9432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6073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244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0771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3709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986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1434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1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A5DF15-9304-4EEE-9313-8C861AB72B66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3DD-92BD-46C2-B259-D2CA5FF9A3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291340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361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1965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286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167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2435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4244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8944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713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9186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9901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070678-5DBC-4EFB-BF8B-00837A688289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0E40-D30F-4653-ABFD-A2D494CFB4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26078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798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61136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3983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8794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0834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341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086985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28685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217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4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E67790-6FFB-4435-BC7B-D72BD64A2E6E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5C981-7330-4DB5-BF61-0FDCBD89AC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50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58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3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E67790-6FFB-4435-BC7B-D72BD64A2E6E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5C981-7330-4DB5-BF61-0FDCBD89AC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02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2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3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13293-095C-49C0-A3DA-6E472397C385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4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BE67790-6FFB-4435-BC7B-D72BD64A2E6E}" type="datetime1">
              <a:rPr lang="en-US" smtClean="0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B795C981-7330-4DB5-BF61-0FDCBD89ACF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758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hf hdr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5184">
          <p15:clr>
            <a:srgbClr val="F26B43"/>
          </p15:clr>
        </p15:guide>
        <p15:guide id="4294967295" pos="702">
          <p15:clr>
            <a:srgbClr val="F26B43"/>
          </p15:clr>
        </p15:guide>
        <p15:guide id="4294967295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5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CS405G</a:t>
            </a:r>
            <a:r>
              <a:rPr lang="en-US" dirty="0" smtClean="0"/>
              <a:t>: Introduction to Database Systems</a:t>
            </a:r>
          </a:p>
        </p:txBody>
      </p:sp>
      <p:sp>
        <p:nvSpPr>
          <p:cNvPr id="2051" name="Subtitle 6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Jinze Liu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D523AF-F3E5-4DC4-908A-6680A9F2A45C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90A59B-5714-4BBC-B03C-D15712263846}" type="slidenum">
              <a:rPr lang="en-US" altLang="en-US" sz="1200">
                <a:solidFill>
                  <a:srgbClr val="898989"/>
                </a:solidFill>
              </a:rPr>
              <a:pPr/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Functional dependencies</a:t>
            </a:r>
          </a:p>
          <a:p>
            <a:pPr lvl="1" eaLnBrk="1" hangingPunct="1"/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r>
              <a:rPr lang="en-US" altLang="en-US" smtClean="0"/>
              <a:t>:  </a:t>
            </a:r>
            <a:r>
              <a:rPr lang="en-US" altLang="en-US" i="1" smtClean="0"/>
              <a:t>X</a:t>
            </a:r>
            <a:r>
              <a:rPr lang="en-US" altLang="en-US" smtClean="0"/>
              <a:t> “determines” </a:t>
            </a:r>
            <a:r>
              <a:rPr lang="en-US" altLang="en-US" i="1" smtClean="0"/>
              <a:t>Y</a:t>
            </a:r>
          </a:p>
          <a:p>
            <a:pPr lvl="2" eaLnBrk="1" hangingPunct="1"/>
            <a:r>
              <a:rPr lang="en-US" altLang="en-US" smtClean="0"/>
              <a:t>If two rows agree on </a:t>
            </a:r>
            <a:r>
              <a:rPr lang="en-US" altLang="en-US" i="1" smtClean="0"/>
              <a:t>X</a:t>
            </a:r>
            <a:r>
              <a:rPr lang="en-US" altLang="en-US" smtClean="0"/>
              <a:t>, they must agree on </a:t>
            </a:r>
            <a:r>
              <a:rPr lang="en-US" altLang="en-US" i="1" smtClean="0"/>
              <a:t>Y</a:t>
            </a:r>
          </a:p>
          <a:p>
            <a:pPr lvl="1" eaLnBrk="1" hangingPunct="1">
              <a:buFont typeface="Wingdings" panose="05000000000000000000" pitchFamily="2" charset="2"/>
              <a:buChar char="F"/>
            </a:pPr>
            <a:r>
              <a:rPr lang="en-US" altLang="en-US" smtClean="0"/>
              <a:t>A generalization of the key concepts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379A11-FC72-42FB-AAD9-5080872ACEFF}" type="datetime1">
              <a:rPr lang="en-US"/>
              <a:pPr>
                <a:defRPr/>
              </a:pPr>
              <a:t>11/8/2017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FFEFBE-9D42-41A5-BF4C-5A0170362801}" type="slidenum">
              <a:rPr lang="en-US" altLang="en-US" sz="1200">
                <a:solidFill>
                  <a:srgbClr val="898989"/>
                </a:solidFill>
              </a:rPr>
              <a:pPr/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169472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81560"/>
              </p:ext>
            </p:extLst>
          </p:nvPr>
        </p:nvGraphicFramePr>
        <p:xfrm>
          <a:off x="2743200" y="3810000"/>
          <a:ext cx="2455863" cy="1676400"/>
        </p:xfrm>
        <a:graphic>
          <a:graphicData uri="http://schemas.openxmlformats.org/drawingml/2006/table">
            <a:tbl>
              <a:tblPr/>
              <a:tblGrid>
                <a:gridCol w="819150"/>
                <a:gridCol w="817563"/>
                <a:gridCol w="8191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94762" name="Text Box 42"/>
          <p:cNvSpPr txBox="1">
            <a:spLocks/>
          </p:cNvSpPr>
          <p:nvPr/>
        </p:nvSpPr>
        <p:spPr bwMode="auto">
          <a:xfrm>
            <a:off x="3733800" y="49530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y1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47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b="1" smtClean="0">
                <a:latin typeface="Arial" panose="020B0604020202020204" pitchFamily="34" charset="0"/>
              </a:rPr>
              <a:t>Functional Dependencies</a:t>
            </a:r>
            <a:endParaRPr lang="en-US" altLang="en-US" b="1" smtClean="0">
              <a:latin typeface="Arial" panose="020B0604020202020204" pitchFamily="34" charset="0"/>
            </a:endParaRPr>
          </a:p>
        </p:txBody>
      </p:sp>
      <p:sp>
        <p:nvSpPr>
          <p:cNvPr id="228" name="Date Placeholder 2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B4F093-68EE-48B4-AF69-8BDD7C42A36B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30" name="Footer Placeholder 2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9" name="Slide Number Placeholder 2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939524F-0AC9-4A7F-BCCE-15A21111C375}" type="slidenum">
              <a:rPr lang="en-US" altLang="en-US" sz="1200">
                <a:solidFill>
                  <a:srgbClr val="898989"/>
                </a:solidFill>
              </a:rPr>
              <a:pPr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2294" name="Rectangle 296"/>
          <p:cNvSpPr>
            <a:spLocks noChangeArrowheads="1"/>
          </p:cNvSpPr>
          <p:nvPr/>
        </p:nvSpPr>
        <p:spPr bwMode="auto">
          <a:xfrm>
            <a:off x="6621463" y="1371600"/>
            <a:ext cx="11112" cy="11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5" name="Rectangle 313"/>
          <p:cNvSpPr>
            <a:spLocks noChangeArrowheads="1"/>
          </p:cNvSpPr>
          <p:nvPr/>
        </p:nvSpPr>
        <p:spPr bwMode="auto">
          <a:xfrm>
            <a:off x="6621463" y="1382713"/>
            <a:ext cx="11112" cy="312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6" name="Rectangle 350"/>
          <p:cNvSpPr>
            <a:spLocks noChangeArrowheads="1"/>
          </p:cNvSpPr>
          <p:nvPr/>
        </p:nvSpPr>
        <p:spPr bwMode="auto">
          <a:xfrm>
            <a:off x="6621463" y="1706563"/>
            <a:ext cx="11112" cy="312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7" name="Rectangle 373"/>
          <p:cNvSpPr>
            <a:spLocks noChangeArrowheads="1"/>
          </p:cNvSpPr>
          <p:nvPr/>
        </p:nvSpPr>
        <p:spPr bwMode="auto">
          <a:xfrm>
            <a:off x="6621463" y="2995613"/>
            <a:ext cx="11112" cy="111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8" name="Rectangle 387"/>
          <p:cNvSpPr>
            <a:spLocks noChangeArrowheads="1"/>
          </p:cNvSpPr>
          <p:nvPr/>
        </p:nvSpPr>
        <p:spPr bwMode="auto">
          <a:xfrm>
            <a:off x="6621463" y="2030413"/>
            <a:ext cx="11112" cy="312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9" name="Rectangle 424"/>
          <p:cNvSpPr>
            <a:spLocks noChangeArrowheads="1"/>
          </p:cNvSpPr>
          <p:nvPr/>
        </p:nvSpPr>
        <p:spPr bwMode="auto">
          <a:xfrm>
            <a:off x="6621463" y="2347913"/>
            <a:ext cx="11112" cy="312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300" name="Rectangle 447"/>
          <p:cNvSpPr>
            <a:spLocks noChangeArrowheads="1"/>
          </p:cNvSpPr>
          <p:nvPr/>
        </p:nvSpPr>
        <p:spPr bwMode="auto">
          <a:xfrm>
            <a:off x="6621463" y="2660650"/>
            <a:ext cx="11112" cy="11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301" name="Rectangle 461"/>
          <p:cNvSpPr>
            <a:spLocks noChangeArrowheads="1"/>
          </p:cNvSpPr>
          <p:nvPr/>
        </p:nvSpPr>
        <p:spPr bwMode="auto">
          <a:xfrm>
            <a:off x="6621463" y="2671763"/>
            <a:ext cx="11112" cy="312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302" name="Rectangle 485"/>
          <p:cNvSpPr>
            <a:spLocks noChangeArrowheads="1"/>
          </p:cNvSpPr>
          <p:nvPr/>
        </p:nvSpPr>
        <p:spPr bwMode="auto">
          <a:xfrm>
            <a:off x="6621463" y="2979738"/>
            <a:ext cx="11112" cy="111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303" name="Rectangle 517"/>
          <p:cNvSpPr>
            <a:spLocks noChangeArrowheads="1"/>
          </p:cNvSpPr>
          <p:nvPr/>
        </p:nvSpPr>
        <p:spPr bwMode="auto">
          <a:xfrm>
            <a:off x="6621463" y="2990850"/>
            <a:ext cx="11112" cy="3127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12304" name="Group 534"/>
          <p:cNvGrpSpPr>
            <a:grpSpLocks/>
          </p:cNvGrpSpPr>
          <p:nvPr/>
        </p:nvGrpSpPr>
        <p:grpSpPr bwMode="auto">
          <a:xfrm>
            <a:off x="762000" y="1371600"/>
            <a:ext cx="7620000" cy="1944688"/>
            <a:chOff x="249" y="864"/>
            <a:chExt cx="5236" cy="1225"/>
          </a:xfrm>
        </p:grpSpPr>
        <p:sp>
          <p:nvSpPr>
            <p:cNvPr id="12307" name="Rectangle 269"/>
            <p:cNvSpPr>
              <a:spLocks noChangeArrowheads="1"/>
            </p:cNvSpPr>
            <p:nvPr/>
          </p:nvSpPr>
          <p:spPr bwMode="auto">
            <a:xfrm>
              <a:off x="256" y="871"/>
              <a:ext cx="1201" cy="197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8" name="Rectangle 270"/>
            <p:cNvSpPr>
              <a:spLocks noChangeArrowheads="1"/>
            </p:cNvSpPr>
            <p:nvPr/>
          </p:nvSpPr>
          <p:spPr bwMode="auto">
            <a:xfrm>
              <a:off x="552" y="874"/>
              <a:ext cx="76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 b="1" u="sng">
                  <a:solidFill>
                    <a:srgbClr val="010000"/>
                  </a:solidFill>
                </a:rPr>
                <a:t>EmpNum</a:t>
              </a:r>
              <a:endParaRPr lang="en-US" altLang="en-US" u="sng"/>
            </a:p>
          </p:txBody>
        </p:sp>
        <p:sp>
          <p:nvSpPr>
            <p:cNvPr id="12309" name="Rectangle 272"/>
            <p:cNvSpPr>
              <a:spLocks noChangeArrowheads="1"/>
            </p:cNvSpPr>
            <p:nvPr/>
          </p:nvSpPr>
          <p:spPr bwMode="auto">
            <a:xfrm>
              <a:off x="1464" y="871"/>
              <a:ext cx="1301" cy="197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0" name="Rectangle 273"/>
            <p:cNvSpPr>
              <a:spLocks noChangeArrowheads="1"/>
            </p:cNvSpPr>
            <p:nvPr/>
          </p:nvSpPr>
          <p:spPr bwMode="auto">
            <a:xfrm>
              <a:off x="1760" y="874"/>
              <a:ext cx="84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 b="1">
                  <a:solidFill>
                    <a:srgbClr val="010000"/>
                  </a:solidFill>
                </a:rPr>
                <a:t>EmpEmail</a:t>
              </a:r>
              <a:endParaRPr lang="en-US" altLang="en-US"/>
            </a:p>
          </p:txBody>
        </p:sp>
        <p:sp>
          <p:nvSpPr>
            <p:cNvPr id="12311" name="Rectangle 274"/>
            <p:cNvSpPr>
              <a:spLocks noChangeArrowheads="1"/>
            </p:cNvSpPr>
            <p:nvPr/>
          </p:nvSpPr>
          <p:spPr bwMode="auto">
            <a:xfrm>
              <a:off x="2772" y="871"/>
              <a:ext cx="1399" cy="197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2" name="Rectangle 275"/>
            <p:cNvSpPr>
              <a:spLocks noChangeArrowheads="1"/>
            </p:cNvSpPr>
            <p:nvPr/>
          </p:nvSpPr>
          <p:spPr bwMode="auto">
            <a:xfrm>
              <a:off x="3095" y="874"/>
              <a:ext cx="91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 b="1">
                  <a:solidFill>
                    <a:srgbClr val="010000"/>
                  </a:solidFill>
                </a:rPr>
                <a:t>EmpFname</a:t>
              </a:r>
              <a:endParaRPr lang="en-US" altLang="en-US"/>
            </a:p>
          </p:txBody>
        </p:sp>
        <p:sp>
          <p:nvSpPr>
            <p:cNvPr id="12313" name="Rectangle 276"/>
            <p:cNvSpPr>
              <a:spLocks noChangeArrowheads="1"/>
            </p:cNvSpPr>
            <p:nvPr/>
          </p:nvSpPr>
          <p:spPr bwMode="auto">
            <a:xfrm>
              <a:off x="4178" y="871"/>
              <a:ext cx="1300" cy="197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4" name="Rectangle 277"/>
            <p:cNvSpPr>
              <a:spLocks noChangeArrowheads="1"/>
            </p:cNvSpPr>
            <p:nvPr/>
          </p:nvSpPr>
          <p:spPr bwMode="auto">
            <a:xfrm>
              <a:off x="4447" y="874"/>
              <a:ext cx="92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 b="1">
                  <a:solidFill>
                    <a:srgbClr val="010000"/>
                  </a:solidFill>
                </a:rPr>
                <a:t>EmpLname</a:t>
              </a:r>
              <a:endParaRPr lang="en-US" altLang="en-US"/>
            </a:p>
          </p:txBody>
        </p:sp>
        <p:sp>
          <p:nvSpPr>
            <p:cNvPr id="12315" name="Rectangle 278"/>
            <p:cNvSpPr>
              <a:spLocks noChangeArrowheads="1"/>
            </p:cNvSpPr>
            <p:nvPr/>
          </p:nvSpPr>
          <p:spPr bwMode="auto">
            <a:xfrm>
              <a:off x="249" y="864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6" name="Line 279"/>
            <p:cNvSpPr>
              <a:spLocks noChangeShapeType="1"/>
            </p:cNvSpPr>
            <p:nvPr/>
          </p:nvSpPr>
          <p:spPr bwMode="auto">
            <a:xfrm>
              <a:off x="249" y="864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280"/>
            <p:cNvSpPr>
              <a:spLocks noChangeShapeType="1"/>
            </p:cNvSpPr>
            <p:nvPr/>
          </p:nvSpPr>
          <p:spPr bwMode="auto">
            <a:xfrm>
              <a:off x="249" y="864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Rectangle 281"/>
            <p:cNvSpPr>
              <a:spLocks noChangeArrowheads="1"/>
            </p:cNvSpPr>
            <p:nvPr/>
          </p:nvSpPr>
          <p:spPr bwMode="auto">
            <a:xfrm>
              <a:off x="249" y="864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9" name="Line 282"/>
            <p:cNvSpPr>
              <a:spLocks noChangeShapeType="1"/>
            </p:cNvSpPr>
            <p:nvPr/>
          </p:nvSpPr>
          <p:spPr bwMode="auto">
            <a:xfrm>
              <a:off x="249" y="864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Line 283"/>
            <p:cNvSpPr>
              <a:spLocks noChangeShapeType="1"/>
            </p:cNvSpPr>
            <p:nvPr/>
          </p:nvSpPr>
          <p:spPr bwMode="auto">
            <a:xfrm>
              <a:off x="249" y="864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Rectangle 284"/>
            <p:cNvSpPr>
              <a:spLocks noChangeArrowheads="1"/>
            </p:cNvSpPr>
            <p:nvPr/>
          </p:nvSpPr>
          <p:spPr bwMode="auto">
            <a:xfrm>
              <a:off x="256" y="864"/>
              <a:ext cx="120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2" name="Line 285"/>
            <p:cNvSpPr>
              <a:spLocks noChangeShapeType="1"/>
            </p:cNvSpPr>
            <p:nvPr/>
          </p:nvSpPr>
          <p:spPr bwMode="auto">
            <a:xfrm>
              <a:off x="256" y="864"/>
              <a:ext cx="12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Rectangle 286"/>
            <p:cNvSpPr>
              <a:spLocks noChangeArrowheads="1"/>
            </p:cNvSpPr>
            <p:nvPr/>
          </p:nvSpPr>
          <p:spPr bwMode="auto">
            <a:xfrm>
              <a:off x="1457" y="864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4" name="Line 287"/>
            <p:cNvSpPr>
              <a:spLocks noChangeShapeType="1"/>
            </p:cNvSpPr>
            <p:nvPr/>
          </p:nvSpPr>
          <p:spPr bwMode="auto">
            <a:xfrm>
              <a:off x="1457" y="864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Line 288"/>
            <p:cNvSpPr>
              <a:spLocks noChangeShapeType="1"/>
            </p:cNvSpPr>
            <p:nvPr/>
          </p:nvSpPr>
          <p:spPr bwMode="auto">
            <a:xfrm>
              <a:off x="1457" y="864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Rectangle 289"/>
            <p:cNvSpPr>
              <a:spLocks noChangeArrowheads="1"/>
            </p:cNvSpPr>
            <p:nvPr/>
          </p:nvSpPr>
          <p:spPr bwMode="auto">
            <a:xfrm>
              <a:off x="1464" y="864"/>
              <a:ext cx="130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7" name="Line 290"/>
            <p:cNvSpPr>
              <a:spLocks noChangeShapeType="1"/>
            </p:cNvSpPr>
            <p:nvPr/>
          </p:nvSpPr>
          <p:spPr bwMode="auto">
            <a:xfrm>
              <a:off x="1464" y="864"/>
              <a:ext cx="13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Line 292"/>
            <p:cNvSpPr>
              <a:spLocks noChangeShapeType="1"/>
            </p:cNvSpPr>
            <p:nvPr/>
          </p:nvSpPr>
          <p:spPr bwMode="auto">
            <a:xfrm>
              <a:off x="2765" y="864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Line 293"/>
            <p:cNvSpPr>
              <a:spLocks noChangeShapeType="1"/>
            </p:cNvSpPr>
            <p:nvPr/>
          </p:nvSpPr>
          <p:spPr bwMode="auto">
            <a:xfrm>
              <a:off x="2765" y="864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Rectangle 294"/>
            <p:cNvSpPr>
              <a:spLocks noChangeArrowheads="1"/>
            </p:cNvSpPr>
            <p:nvPr/>
          </p:nvSpPr>
          <p:spPr bwMode="auto">
            <a:xfrm>
              <a:off x="2772" y="864"/>
              <a:ext cx="1399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31" name="Line 295"/>
            <p:cNvSpPr>
              <a:spLocks noChangeShapeType="1"/>
            </p:cNvSpPr>
            <p:nvPr/>
          </p:nvSpPr>
          <p:spPr bwMode="auto">
            <a:xfrm>
              <a:off x="2772" y="864"/>
              <a:ext cx="139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2" name="Line 297"/>
            <p:cNvSpPr>
              <a:spLocks noChangeShapeType="1"/>
            </p:cNvSpPr>
            <p:nvPr/>
          </p:nvSpPr>
          <p:spPr bwMode="auto">
            <a:xfrm>
              <a:off x="4171" y="864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3" name="Line 298"/>
            <p:cNvSpPr>
              <a:spLocks noChangeShapeType="1"/>
            </p:cNvSpPr>
            <p:nvPr/>
          </p:nvSpPr>
          <p:spPr bwMode="auto">
            <a:xfrm>
              <a:off x="4171" y="864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Rectangle 299"/>
            <p:cNvSpPr>
              <a:spLocks noChangeArrowheads="1"/>
            </p:cNvSpPr>
            <p:nvPr/>
          </p:nvSpPr>
          <p:spPr bwMode="auto">
            <a:xfrm>
              <a:off x="4178" y="864"/>
              <a:ext cx="130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35" name="Line 300"/>
            <p:cNvSpPr>
              <a:spLocks noChangeShapeType="1"/>
            </p:cNvSpPr>
            <p:nvPr/>
          </p:nvSpPr>
          <p:spPr bwMode="auto">
            <a:xfrm>
              <a:off x="4178" y="864"/>
              <a:ext cx="13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6" name="Rectangle 301"/>
            <p:cNvSpPr>
              <a:spLocks noChangeArrowheads="1"/>
            </p:cNvSpPr>
            <p:nvPr/>
          </p:nvSpPr>
          <p:spPr bwMode="auto">
            <a:xfrm>
              <a:off x="5478" y="864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37" name="Line 302"/>
            <p:cNvSpPr>
              <a:spLocks noChangeShapeType="1"/>
            </p:cNvSpPr>
            <p:nvPr/>
          </p:nvSpPr>
          <p:spPr bwMode="auto">
            <a:xfrm>
              <a:off x="5478" y="864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8" name="Line 303"/>
            <p:cNvSpPr>
              <a:spLocks noChangeShapeType="1"/>
            </p:cNvSpPr>
            <p:nvPr/>
          </p:nvSpPr>
          <p:spPr bwMode="auto">
            <a:xfrm>
              <a:off x="5478" y="864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9" name="Rectangle 304"/>
            <p:cNvSpPr>
              <a:spLocks noChangeArrowheads="1"/>
            </p:cNvSpPr>
            <p:nvPr/>
          </p:nvSpPr>
          <p:spPr bwMode="auto">
            <a:xfrm>
              <a:off x="5478" y="864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40" name="Line 305"/>
            <p:cNvSpPr>
              <a:spLocks noChangeShapeType="1"/>
            </p:cNvSpPr>
            <p:nvPr/>
          </p:nvSpPr>
          <p:spPr bwMode="auto">
            <a:xfrm>
              <a:off x="5478" y="864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1" name="Line 306"/>
            <p:cNvSpPr>
              <a:spLocks noChangeShapeType="1"/>
            </p:cNvSpPr>
            <p:nvPr/>
          </p:nvSpPr>
          <p:spPr bwMode="auto">
            <a:xfrm>
              <a:off x="5478" y="864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2" name="Rectangle 307"/>
            <p:cNvSpPr>
              <a:spLocks noChangeArrowheads="1"/>
            </p:cNvSpPr>
            <p:nvPr/>
          </p:nvSpPr>
          <p:spPr bwMode="auto">
            <a:xfrm>
              <a:off x="249" y="871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43" name="Line 308"/>
            <p:cNvSpPr>
              <a:spLocks noChangeShapeType="1"/>
            </p:cNvSpPr>
            <p:nvPr/>
          </p:nvSpPr>
          <p:spPr bwMode="auto">
            <a:xfrm>
              <a:off x="249" y="871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4" name="Rectangle 309"/>
            <p:cNvSpPr>
              <a:spLocks noChangeArrowheads="1"/>
            </p:cNvSpPr>
            <p:nvPr/>
          </p:nvSpPr>
          <p:spPr bwMode="auto">
            <a:xfrm>
              <a:off x="1457" y="871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45" name="Line 310"/>
            <p:cNvSpPr>
              <a:spLocks noChangeShapeType="1"/>
            </p:cNvSpPr>
            <p:nvPr/>
          </p:nvSpPr>
          <p:spPr bwMode="auto">
            <a:xfrm>
              <a:off x="1457" y="871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6" name="Line 312"/>
            <p:cNvSpPr>
              <a:spLocks noChangeShapeType="1"/>
            </p:cNvSpPr>
            <p:nvPr/>
          </p:nvSpPr>
          <p:spPr bwMode="auto">
            <a:xfrm>
              <a:off x="2765" y="871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7" name="Line 314"/>
            <p:cNvSpPr>
              <a:spLocks noChangeShapeType="1"/>
            </p:cNvSpPr>
            <p:nvPr/>
          </p:nvSpPr>
          <p:spPr bwMode="auto">
            <a:xfrm>
              <a:off x="4171" y="871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8" name="Rectangle 315"/>
            <p:cNvSpPr>
              <a:spLocks noChangeArrowheads="1"/>
            </p:cNvSpPr>
            <p:nvPr/>
          </p:nvSpPr>
          <p:spPr bwMode="auto">
            <a:xfrm>
              <a:off x="5478" y="871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49" name="Line 316"/>
            <p:cNvSpPr>
              <a:spLocks noChangeShapeType="1"/>
            </p:cNvSpPr>
            <p:nvPr/>
          </p:nvSpPr>
          <p:spPr bwMode="auto">
            <a:xfrm>
              <a:off x="5478" y="871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0" name="Rectangle 317"/>
            <p:cNvSpPr>
              <a:spLocks noChangeArrowheads="1"/>
            </p:cNvSpPr>
            <p:nvPr/>
          </p:nvSpPr>
          <p:spPr bwMode="auto">
            <a:xfrm>
              <a:off x="729" y="1078"/>
              <a:ext cx="27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123</a:t>
              </a:r>
              <a:endParaRPr lang="en-US" altLang="en-US"/>
            </a:p>
          </p:txBody>
        </p:sp>
        <p:sp>
          <p:nvSpPr>
            <p:cNvPr id="12351" name="Rectangle 318"/>
            <p:cNvSpPr>
              <a:spLocks noChangeArrowheads="1"/>
            </p:cNvSpPr>
            <p:nvPr/>
          </p:nvSpPr>
          <p:spPr bwMode="auto">
            <a:xfrm>
              <a:off x="1536" y="1078"/>
              <a:ext cx="110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jdoe@abc.com</a:t>
              </a:r>
              <a:endParaRPr lang="en-US" altLang="en-US"/>
            </a:p>
          </p:txBody>
        </p:sp>
        <p:sp>
          <p:nvSpPr>
            <p:cNvPr id="12352" name="Rectangle 319"/>
            <p:cNvSpPr>
              <a:spLocks noChangeArrowheads="1"/>
            </p:cNvSpPr>
            <p:nvPr/>
          </p:nvSpPr>
          <p:spPr bwMode="auto">
            <a:xfrm>
              <a:off x="3309" y="1078"/>
              <a:ext cx="34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John</a:t>
              </a:r>
              <a:endParaRPr lang="en-US" altLang="en-US"/>
            </a:p>
          </p:txBody>
        </p:sp>
        <p:sp>
          <p:nvSpPr>
            <p:cNvPr id="12353" name="Rectangle 320"/>
            <p:cNvSpPr>
              <a:spLocks noChangeArrowheads="1"/>
            </p:cNvSpPr>
            <p:nvPr/>
          </p:nvSpPr>
          <p:spPr bwMode="auto">
            <a:xfrm>
              <a:off x="4681" y="1078"/>
              <a:ext cx="30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Doe</a:t>
              </a:r>
              <a:endParaRPr lang="en-US" altLang="en-US"/>
            </a:p>
          </p:txBody>
        </p:sp>
        <p:sp>
          <p:nvSpPr>
            <p:cNvPr id="12354" name="Line 322"/>
            <p:cNvSpPr>
              <a:spLocks noChangeShapeType="1"/>
            </p:cNvSpPr>
            <p:nvPr/>
          </p:nvSpPr>
          <p:spPr bwMode="auto">
            <a:xfrm>
              <a:off x="249" y="1068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5" name="Line 323"/>
            <p:cNvSpPr>
              <a:spLocks noChangeShapeType="1"/>
            </p:cNvSpPr>
            <p:nvPr/>
          </p:nvSpPr>
          <p:spPr bwMode="auto">
            <a:xfrm>
              <a:off x="249" y="1068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6" name="Line 325"/>
            <p:cNvSpPr>
              <a:spLocks noChangeShapeType="1"/>
            </p:cNvSpPr>
            <p:nvPr/>
          </p:nvSpPr>
          <p:spPr bwMode="auto">
            <a:xfrm>
              <a:off x="256" y="1068"/>
              <a:ext cx="12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7" name="Line 327"/>
            <p:cNvSpPr>
              <a:spLocks noChangeShapeType="1"/>
            </p:cNvSpPr>
            <p:nvPr/>
          </p:nvSpPr>
          <p:spPr bwMode="auto">
            <a:xfrm>
              <a:off x="1457" y="1068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8" name="Line 328"/>
            <p:cNvSpPr>
              <a:spLocks noChangeShapeType="1"/>
            </p:cNvSpPr>
            <p:nvPr/>
          </p:nvSpPr>
          <p:spPr bwMode="auto">
            <a:xfrm>
              <a:off x="1457" y="1068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9" name="Line 330"/>
            <p:cNvSpPr>
              <a:spLocks noChangeShapeType="1"/>
            </p:cNvSpPr>
            <p:nvPr/>
          </p:nvSpPr>
          <p:spPr bwMode="auto">
            <a:xfrm>
              <a:off x="1464" y="1068"/>
              <a:ext cx="13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0" name="Line 332"/>
            <p:cNvSpPr>
              <a:spLocks noChangeShapeType="1"/>
            </p:cNvSpPr>
            <p:nvPr/>
          </p:nvSpPr>
          <p:spPr bwMode="auto">
            <a:xfrm>
              <a:off x="2765" y="1068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1" name="Line 333"/>
            <p:cNvSpPr>
              <a:spLocks noChangeShapeType="1"/>
            </p:cNvSpPr>
            <p:nvPr/>
          </p:nvSpPr>
          <p:spPr bwMode="auto">
            <a:xfrm>
              <a:off x="2765" y="1068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2" name="Line 335"/>
            <p:cNvSpPr>
              <a:spLocks noChangeShapeType="1"/>
            </p:cNvSpPr>
            <p:nvPr/>
          </p:nvSpPr>
          <p:spPr bwMode="auto">
            <a:xfrm>
              <a:off x="2772" y="1068"/>
              <a:ext cx="139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3" name="Line 337"/>
            <p:cNvSpPr>
              <a:spLocks noChangeShapeType="1"/>
            </p:cNvSpPr>
            <p:nvPr/>
          </p:nvSpPr>
          <p:spPr bwMode="auto">
            <a:xfrm>
              <a:off x="4171" y="1068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4" name="Line 338"/>
            <p:cNvSpPr>
              <a:spLocks noChangeShapeType="1"/>
            </p:cNvSpPr>
            <p:nvPr/>
          </p:nvSpPr>
          <p:spPr bwMode="auto">
            <a:xfrm>
              <a:off x="4171" y="1068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5" name="Line 340"/>
            <p:cNvSpPr>
              <a:spLocks noChangeShapeType="1"/>
            </p:cNvSpPr>
            <p:nvPr/>
          </p:nvSpPr>
          <p:spPr bwMode="auto">
            <a:xfrm>
              <a:off x="4178" y="1068"/>
              <a:ext cx="13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6" name="Line 342"/>
            <p:cNvSpPr>
              <a:spLocks noChangeShapeType="1"/>
            </p:cNvSpPr>
            <p:nvPr/>
          </p:nvSpPr>
          <p:spPr bwMode="auto">
            <a:xfrm>
              <a:off x="5478" y="1068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7" name="Line 343"/>
            <p:cNvSpPr>
              <a:spLocks noChangeShapeType="1"/>
            </p:cNvSpPr>
            <p:nvPr/>
          </p:nvSpPr>
          <p:spPr bwMode="auto">
            <a:xfrm>
              <a:off x="5478" y="1068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8" name="Rectangle 344"/>
            <p:cNvSpPr>
              <a:spLocks noChangeArrowheads="1"/>
            </p:cNvSpPr>
            <p:nvPr/>
          </p:nvSpPr>
          <p:spPr bwMode="auto">
            <a:xfrm>
              <a:off x="249" y="1075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69" name="Line 345"/>
            <p:cNvSpPr>
              <a:spLocks noChangeShapeType="1"/>
            </p:cNvSpPr>
            <p:nvPr/>
          </p:nvSpPr>
          <p:spPr bwMode="auto">
            <a:xfrm>
              <a:off x="249" y="1075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0" name="Rectangle 346"/>
            <p:cNvSpPr>
              <a:spLocks noChangeArrowheads="1"/>
            </p:cNvSpPr>
            <p:nvPr/>
          </p:nvSpPr>
          <p:spPr bwMode="auto">
            <a:xfrm>
              <a:off x="1457" y="1075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71" name="Line 347"/>
            <p:cNvSpPr>
              <a:spLocks noChangeShapeType="1"/>
            </p:cNvSpPr>
            <p:nvPr/>
          </p:nvSpPr>
          <p:spPr bwMode="auto">
            <a:xfrm>
              <a:off x="1457" y="1075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2" name="Line 349"/>
            <p:cNvSpPr>
              <a:spLocks noChangeShapeType="1"/>
            </p:cNvSpPr>
            <p:nvPr/>
          </p:nvSpPr>
          <p:spPr bwMode="auto">
            <a:xfrm>
              <a:off x="2765" y="1075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3" name="Line 351"/>
            <p:cNvSpPr>
              <a:spLocks noChangeShapeType="1"/>
            </p:cNvSpPr>
            <p:nvPr/>
          </p:nvSpPr>
          <p:spPr bwMode="auto">
            <a:xfrm>
              <a:off x="4171" y="1075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4" name="Rectangle 352"/>
            <p:cNvSpPr>
              <a:spLocks noChangeArrowheads="1"/>
            </p:cNvSpPr>
            <p:nvPr/>
          </p:nvSpPr>
          <p:spPr bwMode="auto">
            <a:xfrm>
              <a:off x="5478" y="1075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75" name="Line 353"/>
            <p:cNvSpPr>
              <a:spLocks noChangeShapeType="1"/>
            </p:cNvSpPr>
            <p:nvPr/>
          </p:nvSpPr>
          <p:spPr bwMode="auto">
            <a:xfrm>
              <a:off x="5478" y="1075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6" name="Rectangle 354"/>
            <p:cNvSpPr>
              <a:spLocks noChangeArrowheads="1"/>
            </p:cNvSpPr>
            <p:nvPr/>
          </p:nvSpPr>
          <p:spPr bwMode="auto">
            <a:xfrm>
              <a:off x="729" y="1279"/>
              <a:ext cx="27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456</a:t>
              </a:r>
              <a:endParaRPr lang="en-US" altLang="en-US"/>
            </a:p>
          </p:txBody>
        </p:sp>
        <p:sp>
          <p:nvSpPr>
            <p:cNvPr id="12377" name="Rectangle 355"/>
            <p:cNvSpPr>
              <a:spLocks noChangeArrowheads="1"/>
            </p:cNvSpPr>
            <p:nvPr/>
          </p:nvSpPr>
          <p:spPr bwMode="auto">
            <a:xfrm>
              <a:off x="1536" y="1279"/>
              <a:ext cx="128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psmith@abc.com</a:t>
              </a:r>
            </a:p>
          </p:txBody>
        </p:sp>
        <p:sp>
          <p:nvSpPr>
            <p:cNvPr id="12378" name="Rectangle 356"/>
            <p:cNvSpPr>
              <a:spLocks noChangeArrowheads="1"/>
            </p:cNvSpPr>
            <p:nvPr/>
          </p:nvSpPr>
          <p:spPr bwMode="auto">
            <a:xfrm>
              <a:off x="3292" y="1279"/>
              <a:ext cx="37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Peter</a:t>
              </a:r>
              <a:endParaRPr lang="en-US" altLang="en-US"/>
            </a:p>
          </p:txBody>
        </p:sp>
        <p:sp>
          <p:nvSpPr>
            <p:cNvPr id="12379" name="Rectangle 357"/>
            <p:cNvSpPr>
              <a:spLocks noChangeArrowheads="1"/>
            </p:cNvSpPr>
            <p:nvPr/>
          </p:nvSpPr>
          <p:spPr bwMode="auto">
            <a:xfrm>
              <a:off x="4624" y="1279"/>
              <a:ext cx="439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Smith</a:t>
              </a:r>
              <a:endParaRPr lang="en-US" altLang="en-US"/>
            </a:p>
          </p:txBody>
        </p:sp>
        <p:sp>
          <p:nvSpPr>
            <p:cNvPr id="12380" name="Rectangle 358"/>
            <p:cNvSpPr>
              <a:spLocks noChangeArrowheads="1"/>
            </p:cNvSpPr>
            <p:nvPr/>
          </p:nvSpPr>
          <p:spPr bwMode="auto">
            <a:xfrm>
              <a:off x="249" y="1887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81" name="Line 359"/>
            <p:cNvSpPr>
              <a:spLocks noChangeShapeType="1"/>
            </p:cNvSpPr>
            <p:nvPr/>
          </p:nvSpPr>
          <p:spPr bwMode="auto">
            <a:xfrm>
              <a:off x="249" y="1272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2" name="Line 360"/>
            <p:cNvSpPr>
              <a:spLocks noChangeShapeType="1"/>
            </p:cNvSpPr>
            <p:nvPr/>
          </p:nvSpPr>
          <p:spPr bwMode="auto">
            <a:xfrm>
              <a:off x="249" y="1272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3" name="Rectangle 361"/>
            <p:cNvSpPr>
              <a:spLocks noChangeArrowheads="1"/>
            </p:cNvSpPr>
            <p:nvPr/>
          </p:nvSpPr>
          <p:spPr bwMode="auto">
            <a:xfrm>
              <a:off x="256" y="1887"/>
              <a:ext cx="120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84" name="Line 362"/>
            <p:cNvSpPr>
              <a:spLocks noChangeShapeType="1"/>
            </p:cNvSpPr>
            <p:nvPr/>
          </p:nvSpPr>
          <p:spPr bwMode="auto">
            <a:xfrm>
              <a:off x="256" y="1272"/>
              <a:ext cx="12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5" name="Rectangle 363"/>
            <p:cNvSpPr>
              <a:spLocks noChangeArrowheads="1"/>
            </p:cNvSpPr>
            <p:nvPr/>
          </p:nvSpPr>
          <p:spPr bwMode="auto">
            <a:xfrm>
              <a:off x="1457" y="1887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86" name="Line 364"/>
            <p:cNvSpPr>
              <a:spLocks noChangeShapeType="1"/>
            </p:cNvSpPr>
            <p:nvPr/>
          </p:nvSpPr>
          <p:spPr bwMode="auto">
            <a:xfrm>
              <a:off x="1457" y="1272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7" name="Line 365"/>
            <p:cNvSpPr>
              <a:spLocks noChangeShapeType="1"/>
            </p:cNvSpPr>
            <p:nvPr/>
          </p:nvSpPr>
          <p:spPr bwMode="auto">
            <a:xfrm>
              <a:off x="1457" y="1272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8" name="Rectangle 366"/>
            <p:cNvSpPr>
              <a:spLocks noChangeArrowheads="1"/>
            </p:cNvSpPr>
            <p:nvPr/>
          </p:nvSpPr>
          <p:spPr bwMode="auto">
            <a:xfrm>
              <a:off x="1464" y="1887"/>
              <a:ext cx="130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89" name="Line 367"/>
            <p:cNvSpPr>
              <a:spLocks noChangeShapeType="1"/>
            </p:cNvSpPr>
            <p:nvPr/>
          </p:nvSpPr>
          <p:spPr bwMode="auto">
            <a:xfrm>
              <a:off x="1464" y="1272"/>
              <a:ext cx="13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0" name="Line 369"/>
            <p:cNvSpPr>
              <a:spLocks noChangeShapeType="1"/>
            </p:cNvSpPr>
            <p:nvPr/>
          </p:nvSpPr>
          <p:spPr bwMode="auto">
            <a:xfrm>
              <a:off x="2765" y="1272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" name="Line 370"/>
            <p:cNvSpPr>
              <a:spLocks noChangeShapeType="1"/>
            </p:cNvSpPr>
            <p:nvPr/>
          </p:nvSpPr>
          <p:spPr bwMode="auto">
            <a:xfrm>
              <a:off x="2765" y="1272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Rectangle 371"/>
            <p:cNvSpPr>
              <a:spLocks noChangeArrowheads="1"/>
            </p:cNvSpPr>
            <p:nvPr/>
          </p:nvSpPr>
          <p:spPr bwMode="auto">
            <a:xfrm>
              <a:off x="2772" y="1887"/>
              <a:ext cx="1399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93" name="Line 372"/>
            <p:cNvSpPr>
              <a:spLocks noChangeShapeType="1"/>
            </p:cNvSpPr>
            <p:nvPr/>
          </p:nvSpPr>
          <p:spPr bwMode="auto">
            <a:xfrm>
              <a:off x="2772" y="1272"/>
              <a:ext cx="139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4" name="Line 374"/>
            <p:cNvSpPr>
              <a:spLocks noChangeShapeType="1"/>
            </p:cNvSpPr>
            <p:nvPr/>
          </p:nvSpPr>
          <p:spPr bwMode="auto">
            <a:xfrm>
              <a:off x="4171" y="1272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5" name="Line 375"/>
            <p:cNvSpPr>
              <a:spLocks noChangeShapeType="1"/>
            </p:cNvSpPr>
            <p:nvPr/>
          </p:nvSpPr>
          <p:spPr bwMode="auto">
            <a:xfrm>
              <a:off x="4171" y="1272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6" name="Rectangle 376"/>
            <p:cNvSpPr>
              <a:spLocks noChangeArrowheads="1"/>
            </p:cNvSpPr>
            <p:nvPr/>
          </p:nvSpPr>
          <p:spPr bwMode="auto">
            <a:xfrm>
              <a:off x="4178" y="1887"/>
              <a:ext cx="130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97" name="Line 377"/>
            <p:cNvSpPr>
              <a:spLocks noChangeShapeType="1"/>
            </p:cNvSpPr>
            <p:nvPr/>
          </p:nvSpPr>
          <p:spPr bwMode="auto">
            <a:xfrm>
              <a:off x="4178" y="1272"/>
              <a:ext cx="13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8" name="Rectangle 378"/>
            <p:cNvSpPr>
              <a:spLocks noChangeArrowheads="1"/>
            </p:cNvSpPr>
            <p:nvPr/>
          </p:nvSpPr>
          <p:spPr bwMode="auto">
            <a:xfrm>
              <a:off x="5478" y="1887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99" name="Line 379"/>
            <p:cNvSpPr>
              <a:spLocks noChangeShapeType="1"/>
            </p:cNvSpPr>
            <p:nvPr/>
          </p:nvSpPr>
          <p:spPr bwMode="auto">
            <a:xfrm>
              <a:off x="5478" y="1272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0" name="Line 380"/>
            <p:cNvSpPr>
              <a:spLocks noChangeShapeType="1"/>
            </p:cNvSpPr>
            <p:nvPr/>
          </p:nvSpPr>
          <p:spPr bwMode="auto">
            <a:xfrm>
              <a:off x="5478" y="1272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Rectangle 381"/>
            <p:cNvSpPr>
              <a:spLocks noChangeArrowheads="1"/>
            </p:cNvSpPr>
            <p:nvPr/>
          </p:nvSpPr>
          <p:spPr bwMode="auto">
            <a:xfrm>
              <a:off x="249" y="1279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02" name="Line 382"/>
            <p:cNvSpPr>
              <a:spLocks noChangeShapeType="1"/>
            </p:cNvSpPr>
            <p:nvPr/>
          </p:nvSpPr>
          <p:spPr bwMode="auto">
            <a:xfrm>
              <a:off x="249" y="1279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383"/>
            <p:cNvSpPr>
              <a:spLocks noChangeArrowheads="1"/>
            </p:cNvSpPr>
            <p:nvPr/>
          </p:nvSpPr>
          <p:spPr bwMode="auto">
            <a:xfrm>
              <a:off x="1457" y="1279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04" name="Line 384"/>
            <p:cNvSpPr>
              <a:spLocks noChangeShapeType="1"/>
            </p:cNvSpPr>
            <p:nvPr/>
          </p:nvSpPr>
          <p:spPr bwMode="auto">
            <a:xfrm>
              <a:off x="1457" y="1279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5" name="Line 386"/>
            <p:cNvSpPr>
              <a:spLocks noChangeShapeType="1"/>
            </p:cNvSpPr>
            <p:nvPr/>
          </p:nvSpPr>
          <p:spPr bwMode="auto">
            <a:xfrm>
              <a:off x="2765" y="1279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6" name="Line 388"/>
            <p:cNvSpPr>
              <a:spLocks noChangeShapeType="1"/>
            </p:cNvSpPr>
            <p:nvPr/>
          </p:nvSpPr>
          <p:spPr bwMode="auto">
            <a:xfrm>
              <a:off x="4171" y="1279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7" name="Rectangle 389"/>
            <p:cNvSpPr>
              <a:spLocks noChangeArrowheads="1"/>
            </p:cNvSpPr>
            <p:nvPr/>
          </p:nvSpPr>
          <p:spPr bwMode="auto">
            <a:xfrm>
              <a:off x="5478" y="1279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08" name="Line 390"/>
            <p:cNvSpPr>
              <a:spLocks noChangeShapeType="1"/>
            </p:cNvSpPr>
            <p:nvPr/>
          </p:nvSpPr>
          <p:spPr bwMode="auto">
            <a:xfrm>
              <a:off x="5478" y="1279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9" name="Rectangle 391"/>
            <p:cNvSpPr>
              <a:spLocks noChangeArrowheads="1"/>
            </p:cNvSpPr>
            <p:nvPr/>
          </p:nvSpPr>
          <p:spPr bwMode="auto">
            <a:xfrm>
              <a:off x="729" y="1483"/>
              <a:ext cx="27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555</a:t>
              </a:r>
              <a:endParaRPr lang="en-US" altLang="en-US"/>
            </a:p>
          </p:txBody>
        </p:sp>
        <p:sp>
          <p:nvSpPr>
            <p:cNvPr id="12410" name="Rectangle 392"/>
            <p:cNvSpPr>
              <a:spLocks noChangeArrowheads="1"/>
            </p:cNvSpPr>
            <p:nvPr/>
          </p:nvSpPr>
          <p:spPr bwMode="auto">
            <a:xfrm>
              <a:off x="1536" y="1483"/>
              <a:ext cx="117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alee1@abc.com</a:t>
              </a:r>
            </a:p>
          </p:txBody>
        </p:sp>
        <p:sp>
          <p:nvSpPr>
            <p:cNvPr id="12411" name="Rectangle 393"/>
            <p:cNvSpPr>
              <a:spLocks noChangeArrowheads="1"/>
            </p:cNvSpPr>
            <p:nvPr/>
          </p:nvSpPr>
          <p:spPr bwMode="auto">
            <a:xfrm>
              <a:off x="3306" y="1483"/>
              <a:ext cx="35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Alan</a:t>
              </a:r>
              <a:endParaRPr lang="en-US" altLang="en-US"/>
            </a:p>
          </p:txBody>
        </p:sp>
        <p:sp>
          <p:nvSpPr>
            <p:cNvPr id="12412" name="Rectangle 394"/>
            <p:cNvSpPr>
              <a:spLocks noChangeArrowheads="1"/>
            </p:cNvSpPr>
            <p:nvPr/>
          </p:nvSpPr>
          <p:spPr bwMode="auto">
            <a:xfrm>
              <a:off x="4699" y="1483"/>
              <a:ext cx="27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Lee</a:t>
              </a:r>
              <a:endParaRPr lang="en-US" altLang="en-US"/>
            </a:p>
          </p:txBody>
        </p:sp>
        <p:sp>
          <p:nvSpPr>
            <p:cNvPr id="12413" name="Line 396"/>
            <p:cNvSpPr>
              <a:spLocks noChangeShapeType="1"/>
            </p:cNvSpPr>
            <p:nvPr/>
          </p:nvSpPr>
          <p:spPr bwMode="auto">
            <a:xfrm>
              <a:off x="249" y="1472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4" name="Line 397"/>
            <p:cNvSpPr>
              <a:spLocks noChangeShapeType="1"/>
            </p:cNvSpPr>
            <p:nvPr/>
          </p:nvSpPr>
          <p:spPr bwMode="auto">
            <a:xfrm>
              <a:off x="249" y="1472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5" name="Line 399"/>
            <p:cNvSpPr>
              <a:spLocks noChangeShapeType="1"/>
            </p:cNvSpPr>
            <p:nvPr/>
          </p:nvSpPr>
          <p:spPr bwMode="auto">
            <a:xfrm>
              <a:off x="256" y="1472"/>
              <a:ext cx="12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6" name="Line 401"/>
            <p:cNvSpPr>
              <a:spLocks noChangeShapeType="1"/>
            </p:cNvSpPr>
            <p:nvPr/>
          </p:nvSpPr>
          <p:spPr bwMode="auto">
            <a:xfrm>
              <a:off x="1457" y="1472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7" name="Line 402"/>
            <p:cNvSpPr>
              <a:spLocks noChangeShapeType="1"/>
            </p:cNvSpPr>
            <p:nvPr/>
          </p:nvSpPr>
          <p:spPr bwMode="auto">
            <a:xfrm>
              <a:off x="1457" y="1472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8" name="Line 404"/>
            <p:cNvSpPr>
              <a:spLocks noChangeShapeType="1"/>
            </p:cNvSpPr>
            <p:nvPr/>
          </p:nvSpPr>
          <p:spPr bwMode="auto">
            <a:xfrm>
              <a:off x="1464" y="1472"/>
              <a:ext cx="13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9" name="Line 406"/>
            <p:cNvSpPr>
              <a:spLocks noChangeShapeType="1"/>
            </p:cNvSpPr>
            <p:nvPr/>
          </p:nvSpPr>
          <p:spPr bwMode="auto">
            <a:xfrm>
              <a:off x="2765" y="1472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0" name="Line 407"/>
            <p:cNvSpPr>
              <a:spLocks noChangeShapeType="1"/>
            </p:cNvSpPr>
            <p:nvPr/>
          </p:nvSpPr>
          <p:spPr bwMode="auto">
            <a:xfrm>
              <a:off x="2765" y="1472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1" name="Line 409"/>
            <p:cNvSpPr>
              <a:spLocks noChangeShapeType="1"/>
            </p:cNvSpPr>
            <p:nvPr/>
          </p:nvSpPr>
          <p:spPr bwMode="auto">
            <a:xfrm>
              <a:off x="2772" y="1472"/>
              <a:ext cx="139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2" name="Line 411"/>
            <p:cNvSpPr>
              <a:spLocks noChangeShapeType="1"/>
            </p:cNvSpPr>
            <p:nvPr/>
          </p:nvSpPr>
          <p:spPr bwMode="auto">
            <a:xfrm>
              <a:off x="4171" y="1472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3" name="Line 412"/>
            <p:cNvSpPr>
              <a:spLocks noChangeShapeType="1"/>
            </p:cNvSpPr>
            <p:nvPr/>
          </p:nvSpPr>
          <p:spPr bwMode="auto">
            <a:xfrm>
              <a:off x="4171" y="1472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4" name="Line 414"/>
            <p:cNvSpPr>
              <a:spLocks noChangeShapeType="1"/>
            </p:cNvSpPr>
            <p:nvPr/>
          </p:nvSpPr>
          <p:spPr bwMode="auto">
            <a:xfrm>
              <a:off x="4178" y="1472"/>
              <a:ext cx="13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5" name="Line 416"/>
            <p:cNvSpPr>
              <a:spLocks noChangeShapeType="1"/>
            </p:cNvSpPr>
            <p:nvPr/>
          </p:nvSpPr>
          <p:spPr bwMode="auto">
            <a:xfrm>
              <a:off x="5478" y="1472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6" name="Line 417"/>
            <p:cNvSpPr>
              <a:spLocks noChangeShapeType="1"/>
            </p:cNvSpPr>
            <p:nvPr/>
          </p:nvSpPr>
          <p:spPr bwMode="auto">
            <a:xfrm>
              <a:off x="5478" y="1472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7" name="Rectangle 418"/>
            <p:cNvSpPr>
              <a:spLocks noChangeArrowheads="1"/>
            </p:cNvSpPr>
            <p:nvPr/>
          </p:nvSpPr>
          <p:spPr bwMode="auto">
            <a:xfrm>
              <a:off x="249" y="1479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28" name="Line 419"/>
            <p:cNvSpPr>
              <a:spLocks noChangeShapeType="1"/>
            </p:cNvSpPr>
            <p:nvPr/>
          </p:nvSpPr>
          <p:spPr bwMode="auto">
            <a:xfrm>
              <a:off x="249" y="1479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9" name="Rectangle 420"/>
            <p:cNvSpPr>
              <a:spLocks noChangeArrowheads="1"/>
            </p:cNvSpPr>
            <p:nvPr/>
          </p:nvSpPr>
          <p:spPr bwMode="auto">
            <a:xfrm>
              <a:off x="1457" y="1479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30" name="Line 421"/>
            <p:cNvSpPr>
              <a:spLocks noChangeShapeType="1"/>
            </p:cNvSpPr>
            <p:nvPr/>
          </p:nvSpPr>
          <p:spPr bwMode="auto">
            <a:xfrm>
              <a:off x="1457" y="1479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1" name="Line 423"/>
            <p:cNvSpPr>
              <a:spLocks noChangeShapeType="1"/>
            </p:cNvSpPr>
            <p:nvPr/>
          </p:nvSpPr>
          <p:spPr bwMode="auto">
            <a:xfrm>
              <a:off x="2765" y="1479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2" name="Line 425"/>
            <p:cNvSpPr>
              <a:spLocks noChangeShapeType="1"/>
            </p:cNvSpPr>
            <p:nvPr/>
          </p:nvSpPr>
          <p:spPr bwMode="auto">
            <a:xfrm>
              <a:off x="4171" y="1479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3" name="Rectangle 426"/>
            <p:cNvSpPr>
              <a:spLocks noChangeArrowheads="1"/>
            </p:cNvSpPr>
            <p:nvPr/>
          </p:nvSpPr>
          <p:spPr bwMode="auto">
            <a:xfrm>
              <a:off x="5478" y="1479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34" name="Line 427"/>
            <p:cNvSpPr>
              <a:spLocks noChangeShapeType="1"/>
            </p:cNvSpPr>
            <p:nvPr/>
          </p:nvSpPr>
          <p:spPr bwMode="auto">
            <a:xfrm>
              <a:off x="5478" y="1479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5" name="Rectangle 428"/>
            <p:cNvSpPr>
              <a:spLocks noChangeArrowheads="1"/>
            </p:cNvSpPr>
            <p:nvPr/>
          </p:nvSpPr>
          <p:spPr bwMode="auto">
            <a:xfrm>
              <a:off x="729" y="1683"/>
              <a:ext cx="27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633</a:t>
              </a:r>
              <a:endParaRPr lang="en-US" altLang="en-US"/>
            </a:p>
          </p:txBody>
        </p:sp>
        <p:sp>
          <p:nvSpPr>
            <p:cNvPr id="12436" name="Rectangle 429"/>
            <p:cNvSpPr>
              <a:spLocks noChangeArrowheads="1"/>
            </p:cNvSpPr>
            <p:nvPr/>
          </p:nvSpPr>
          <p:spPr bwMode="auto">
            <a:xfrm>
              <a:off x="1536" y="1683"/>
              <a:ext cx="114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pdoe@abc.com</a:t>
              </a:r>
            </a:p>
          </p:txBody>
        </p:sp>
        <p:sp>
          <p:nvSpPr>
            <p:cNvPr id="12437" name="Rectangle 430"/>
            <p:cNvSpPr>
              <a:spLocks noChangeArrowheads="1"/>
            </p:cNvSpPr>
            <p:nvPr/>
          </p:nvSpPr>
          <p:spPr bwMode="auto">
            <a:xfrm>
              <a:off x="3292" y="1683"/>
              <a:ext cx="37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Peter</a:t>
              </a:r>
              <a:endParaRPr lang="en-US" altLang="en-US"/>
            </a:p>
          </p:txBody>
        </p:sp>
        <p:sp>
          <p:nvSpPr>
            <p:cNvPr id="12438" name="Rectangle 431"/>
            <p:cNvSpPr>
              <a:spLocks noChangeArrowheads="1"/>
            </p:cNvSpPr>
            <p:nvPr/>
          </p:nvSpPr>
          <p:spPr bwMode="auto">
            <a:xfrm>
              <a:off x="4681" y="1683"/>
              <a:ext cx="30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Doe</a:t>
              </a:r>
              <a:endParaRPr lang="en-US" altLang="en-US"/>
            </a:p>
          </p:txBody>
        </p:sp>
        <p:sp>
          <p:nvSpPr>
            <p:cNvPr id="12439" name="Rectangle 432"/>
            <p:cNvSpPr>
              <a:spLocks noChangeArrowheads="1"/>
            </p:cNvSpPr>
            <p:nvPr/>
          </p:nvSpPr>
          <p:spPr bwMode="auto">
            <a:xfrm>
              <a:off x="249" y="1676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40" name="Line 433"/>
            <p:cNvSpPr>
              <a:spLocks noChangeShapeType="1"/>
            </p:cNvSpPr>
            <p:nvPr/>
          </p:nvSpPr>
          <p:spPr bwMode="auto">
            <a:xfrm>
              <a:off x="249" y="1676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1" name="Line 434"/>
            <p:cNvSpPr>
              <a:spLocks noChangeShapeType="1"/>
            </p:cNvSpPr>
            <p:nvPr/>
          </p:nvSpPr>
          <p:spPr bwMode="auto">
            <a:xfrm>
              <a:off x="249" y="1676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2" name="Rectangle 435"/>
            <p:cNvSpPr>
              <a:spLocks noChangeArrowheads="1"/>
            </p:cNvSpPr>
            <p:nvPr/>
          </p:nvSpPr>
          <p:spPr bwMode="auto">
            <a:xfrm>
              <a:off x="256" y="1676"/>
              <a:ext cx="120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43" name="Line 436"/>
            <p:cNvSpPr>
              <a:spLocks noChangeShapeType="1"/>
            </p:cNvSpPr>
            <p:nvPr/>
          </p:nvSpPr>
          <p:spPr bwMode="auto">
            <a:xfrm>
              <a:off x="256" y="1676"/>
              <a:ext cx="12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4" name="Rectangle 437"/>
            <p:cNvSpPr>
              <a:spLocks noChangeArrowheads="1"/>
            </p:cNvSpPr>
            <p:nvPr/>
          </p:nvSpPr>
          <p:spPr bwMode="auto">
            <a:xfrm>
              <a:off x="1457" y="1676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45" name="Line 438"/>
            <p:cNvSpPr>
              <a:spLocks noChangeShapeType="1"/>
            </p:cNvSpPr>
            <p:nvPr/>
          </p:nvSpPr>
          <p:spPr bwMode="auto">
            <a:xfrm>
              <a:off x="1457" y="1676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6" name="Line 439"/>
            <p:cNvSpPr>
              <a:spLocks noChangeShapeType="1"/>
            </p:cNvSpPr>
            <p:nvPr/>
          </p:nvSpPr>
          <p:spPr bwMode="auto">
            <a:xfrm>
              <a:off x="1457" y="1676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7" name="Rectangle 440"/>
            <p:cNvSpPr>
              <a:spLocks noChangeArrowheads="1"/>
            </p:cNvSpPr>
            <p:nvPr/>
          </p:nvSpPr>
          <p:spPr bwMode="auto">
            <a:xfrm>
              <a:off x="1464" y="1676"/>
              <a:ext cx="130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48" name="Line 441"/>
            <p:cNvSpPr>
              <a:spLocks noChangeShapeType="1"/>
            </p:cNvSpPr>
            <p:nvPr/>
          </p:nvSpPr>
          <p:spPr bwMode="auto">
            <a:xfrm>
              <a:off x="1464" y="1676"/>
              <a:ext cx="13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9" name="Line 443"/>
            <p:cNvSpPr>
              <a:spLocks noChangeShapeType="1"/>
            </p:cNvSpPr>
            <p:nvPr/>
          </p:nvSpPr>
          <p:spPr bwMode="auto">
            <a:xfrm>
              <a:off x="2765" y="1676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0" name="Line 444"/>
            <p:cNvSpPr>
              <a:spLocks noChangeShapeType="1"/>
            </p:cNvSpPr>
            <p:nvPr/>
          </p:nvSpPr>
          <p:spPr bwMode="auto">
            <a:xfrm>
              <a:off x="2765" y="1676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1" name="Rectangle 445"/>
            <p:cNvSpPr>
              <a:spLocks noChangeArrowheads="1"/>
            </p:cNvSpPr>
            <p:nvPr/>
          </p:nvSpPr>
          <p:spPr bwMode="auto">
            <a:xfrm>
              <a:off x="2772" y="1676"/>
              <a:ext cx="1399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52" name="Line 446"/>
            <p:cNvSpPr>
              <a:spLocks noChangeShapeType="1"/>
            </p:cNvSpPr>
            <p:nvPr/>
          </p:nvSpPr>
          <p:spPr bwMode="auto">
            <a:xfrm>
              <a:off x="2772" y="1676"/>
              <a:ext cx="139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3" name="Line 448"/>
            <p:cNvSpPr>
              <a:spLocks noChangeShapeType="1"/>
            </p:cNvSpPr>
            <p:nvPr/>
          </p:nvSpPr>
          <p:spPr bwMode="auto">
            <a:xfrm>
              <a:off x="4171" y="1676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4" name="Line 449"/>
            <p:cNvSpPr>
              <a:spLocks noChangeShapeType="1"/>
            </p:cNvSpPr>
            <p:nvPr/>
          </p:nvSpPr>
          <p:spPr bwMode="auto">
            <a:xfrm>
              <a:off x="4171" y="1676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5" name="Rectangle 450"/>
            <p:cNvSpPr>
              <a:spLocks noChangeArrowheads="1"/>
            </p:cNvSpPr>
            <p:nvPr/>
          </p:nvSpPr>
          <p:spPr bwMode="auto">
            <a:xfrm>
              <a:off x="4178" y="1676"/>
              <a:ext cx="130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56" name="Line 451"/>
            <p:cNvSpPr>
              <a:spLocks noChangeShapeType="1"/>
            </p:cNvSpPr>
            <p:nvPr/>
          </p:nvSpPr>
          <p:spPr bwMode="auto">
            <a:xfrm>
              <a:off x="4178" y="1676"/>
              <a:ext cx="13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7" name="Rectangle 452"/>
            <p:cNvSpPr>
              <a:spLocks noChangeArrowheads="1"/>
            </p:cNvSpPr>
            <p:nvPr/>
          </p:nvSpPr>
          <p:spPr bwMode="auto">
            <a:xfrm>
              <a:off x="5478" y="1676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58" name="Line 453"/>
            <p:cNvSpPr>
              <a:spLocks noChangeShapeType="1"/>
            </p:cNvSpPr>
            <p:nvPr/>
          </p:nvSpPr>
          <p:spPr bwMode="auto">
            <a:xfrm>
              <a:off x="5478" y="1676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9" name="Line 454"/>
            <p:cNvSpPr>
              <a:spLocks noChangeShapeType="1"/>
            </p:cNvSpPr>
            <p:nvPr/>
          </p:nvSpPr>
          <p:spPr bwMode="auto">
            <a:xfrm>
              <a:off x="5478" y="1676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0" name="Rectangle 455"/>
            <p:cNvSpPr>
              <a:spLocks noChangeArrowheads="1"/>
            </p:cNvSpPr>
            <p:nvPr/>
          </p:nvSpPr>
          <p:spPr bwMode="auto">
            <a:xfrm>
              <a:off x="249" y="1683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61" name="Line 456"/>
            <p:cNvSpPr>
              <a:spLocks noChangeShapeType="1"/>
            </p:cNvSpPr>
            <p:nvPr/>
          </p:nvSpPr>
          <p:spPr bwMode="auto">
            <a:xfrm>
              <a:off x="249" y="1683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2" name="Rectangle 457"/>
            <p:cNvSpPr>
              <a:spLocks noChangeArrowheads="1"/>
            </p:cNvSpPr>
            <p:nvPr/>
          </p:nvSpPr>
          <p:spPr bwMode="auto">
            <a:xfrm>
              <a:off x="1457" y="1683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63" name="Line 458"/>
            <p:cNvSpPr>
              <a:spLocks noChangeShapeType="1"/>
            </p:cNvSpPr>
            <p:nvPr/>
          </p:nvSpPr>
          <p:spPr bwMode="auto">
            <a:xfrm>
              <a:off x="1457" y="1683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4" name="Line 460"/>
            <p:cNvSpPr>
              <a:spLocks noChangeShapeType="1"/>
            </p:cNvSpPr>
            <p:nvPr/>
          </p:nvSpPr>
          <p:spPr bwMode="auto">
            <a:xfrm>
              <a:off x="2765" y="1683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5" name="Line 462"/>
            <p:cNvSpPr>
              <a:spLocks noChangeShapeType="1"/>
            </p:cNvSpPr>
            <p:nvPr/>
          </p:nvSpPr>
          <p:spPr bwMode="auto">
            <a:xfrm>
              <a:off x="4171" y="1683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6" name="Rectangle 463"/>
            <p:cNvSpPr>
              <a:spLocks noChangeArrowheads="1"/>
            </p:cNvSpPr>
            <p:nvPr/>
          </p:nvSpPr>
          <p:spPr bwMode="auto">
            <a:xfrm>
              <a:off x="5478" y="1683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67" name="Line 464"/>
            <p:cNvSpPr>
              <a:spLocks noChangeShapeType="1"/>
            </p:cNvSpPr>
            <p:nvPr/>
          </p:nvSpPr>
          <p:spPr bwMode="auto">
            <a:xfrm>
              <a:off x="5478" y="1683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8" name="Rectangle 465"/>
            <p:cNvSpPr>
              <a:spLocks noChangeArrowheads="1"/>
            </p:cNvSpPr>
            <p:nvPr/>
          </p:nvSpPr>
          <p:spPr bwMode="auto">
            <a:xfrm>
              <a:off x="729" y="1887"/>
              <a:ext cx="27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787</a:t>
              </a:r>
              <a:endParaRPr lang="en-US" altLang="en-US"/>
            </a:p>
          </p:txBody>
        </p:sp>
        <p:sp>
          <p:nvSpPr>
            <p:cNvPr id="12469" name="Rectangle 466"/>
            <p:cNvSpPr>
              <a:spLocks noChangeArrowheads="1"/>
            </p:cNvSpPr>
            <p:nvPr/>
          </p:nvSpPr>
          <p:spPr bwMode="auto">
            <a:xfrm>
              <a:off x="1536" y="1887"/>
              <a:ext cx="117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alee2@abc.com</a:t>
              </a:r>
            </a:p>
          </p:txBody>
        </p:sp>
        <p:sp>
          <p:nvSpPr>
            <p:cNvPr id="12470" name="Rectangle 467"/>
            <p:cNvSpPr>
              <a:spLocks noChangeArrowheads="1"/>
            </p:cNvSpPr>
            <p:nvPr/>
          </p:nvSpPr>
          <p:spPr bwMode="auto">
            <a:xfrm>
              <a:off x="3306" y="1887"/>
              <a:ext cx="35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Alan</a:t>
              </a:r>
              <a:endParaRPr lang="en-US" altLang="en-US"/>
            </a:p>
          </p:txBody>
        </p:sp>
        <p:sp>
          <p:nvSpPr>
            <p:cNvPr id="12471" name="Rectangle 468"/>
            <p:cNvSpPr>
              <a:spLocks noChangeArrowheads="1"/>
            </p:cNvSpPr>
            <p:nvPr/>
          </p:nvSpPr>
          <p:spPr bwMode="auto">
            <a:xfrm>
              <a:off x="4699" y="1887"/>
              <a:ext cx="27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100">
                  <a:solidFill>
                    <a:srgbClr val="010000"/>
                  </a:solidFill>
                </a:rPr>
                <a:t>Lee</a:t>
              </a:r>
              <a:endParaRPr lang="en-US" altLang="en-US"/>
            </a:p>
          </p:txBody>
        </p:sp>
        <p:sp>
          <p:nvSpPr>
            <p:cNvPr id="12472" name="Rectangle 470"/>
            <p:cNvSpPr>
              <a:spLocks noChangeArrowheads="1"/>
            </p:cNvSpPr>
            <p:nvPr/>
          </p:nvSpPr>
          <p:spPr bwMode="auto">
            <a:xfrm>
              <a:off x="249" y="1877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73" name="Line 471"/>
            <p:cNvSpPr>
              <a:spLocks noChangeShapeType="1"/>
            </p:cNvSpPr>
            <p:nvPr/>
          </p:nvSpPr>
          <p:spPr bwMode="auto">
            <a:xfrm>
              <a:off x="249" y="1877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4" name="Line 472"/>
            <p:cNvSpPr>
              <a:spLocks noChangeShapeType="1"/>
            </p:cNvSpPr>
            <p:nvPr/>
          </p:nvSpPr>
          <p:spPr bwMode="auto">
            <a:xfrm>
              <a:off x="249" y="1877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5" name="Rectangle 473"/>
            <p:cNvSpPr>
              <a:spLocks noChangeArrowheads="1"/>
            </p:cNvSpPr>
            <p:nvPr/>
          </p:nvSpPr>
          <p:spPr bwMode="auto">
            <a:xfrm>
              <a:off x="256" y="1877"/>
              <a:ext cx="120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76" name="Line 474"/>
            <p:cNvSpPr>
              <a:spLocks noChangeShapeType="1"/>
            </p:cNvSpPr>
            <p:nvPr/>
          </p:nvSpPr>
          <p:spPr bwMode="auto">
            <a:xfrm>
              <a:off x="256" y="1877"/>
              <a:ext cx="12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7" name="Rectangle 475"/>
            <p:cNvSpPr>
              <a:spLocks noChangeArrowheads="1"/>
            </p:cNvSpPr>
            <p:nvPr/>
          </p:nvSpPr>
          <p:spPr bwMode="auto">
            <a:xfrm>
              <a:off x="1457" y="1877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78" name="Line 476"/>
            <p:cNvSpPr>
              <a:spLocks noChangeShapeType="1"/>
            </p:cNvSpPr>
            <p:nvPr/>
          </p:nvSpPr>
          <p:spPr bwMode="auto">
            <a:xfrm>
              <a:off x="1457" y="1877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9" name="Line 477"/>
            <p:cNvSpPr>
              <a:spLocks noChangeShapeType="1"/>
            </p:cNvSpPr>
            <p:nvPr/>
          </p:nvSpPr>
          <p:spPr bwMode="auto">
            <a:xfrm>
              <a:off x="1457" y="1877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0" name="Rectangle 478"/>
            <p:cNvSpPr>
              <a:spLocks noChangeArrowheads="1"/>
            </p:cNvSpPr>
            <p:nvPr/>
          </p:nvSpPr>
          <p:spPr bwMode="auto">
            <a:xfrm>
              <a:off x="1464" y="1877"/>
              <a:ext cx="130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81" name="Line 479"/>
            <p:cNvSpPr>
              <a:spLocks noChangeShapeType="1"/>
            </p:cNvSpPr>
            <p:nvPr/>
          </p:nvSpPr>
          <p:spPr bwMode="auto">
            <a:xfrm>
              <a:off x="1464" y="1877"/>
              <a:ext cx="13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2" name="Line 481"/>
            <p:cNvSpPr>
              <a:spLocks noChangeShapeType="1"/>
            </p:cNvSpPr>
            <p:nvPr/>
          </p:nvSpPr>
          <p:spPr bwMode="auto">
            <a:xfrm>
              <a:off x="2765" y="1877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3" name="Line 482"/>
            <p:cNvSpPr>
              <a:spLocks noChangeShapeType="1"/>
            </p:cNvSpPr>
            <p:nvPr/>
          </p:nvSpPr>
          <p:spPr bwMode="auto">
            <a:xfrm>
              <a:off x="2765" y="1877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4" name="Rectangle 483"/>
            <p:cNvSpPr>
              <a:spLocks noChangeArrowheads="1"/>
            </p:cNvSpPr>
            <p:nvPr/>
          </p:nvSpPr>
          <p:spPr bwMode="auto">
            <a:xfrm>
              <a:off x="2772" y="1877"/>
              <a:ext cx="1399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85" name="Line 484"/>
            <p:cNvSpPr>
              <a:spLocks noChangeShapeType="1"/>
            </p:cNvSpPr>
            <p:nvPr/>
          </p:nvSpPr>
          <p:spPr bwMode="auto">
            <a:xfrm>
              <a:off x="2772" y="1877"/>
              <a:ext cx="139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6" name="Line 486"/>
            <p:cNvSpPr>
              <a:spLocks noChangeShapeType="1"/>
            </p:cNvSpPr>
            <p:nvPr/>
          </p:nvSpPr>
          <p:spPr bwMode="auto">
            <a:xfrm>
              <a:off x="4171" y="1877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7" name="Line 487"/>
            <p:cNvSpPr>
              <a:spLocks noChangeShapeType="1"/>
            </p:cNvSpPr>
            <p:nvPr/>
          </p:nvSpPr>
          <p:spPr bwMode="auto">
            <a:xfrm>
              <a:off x="4171" y="1877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8" name="Rectangle 488"/>
            <p:cNvSpPr>
              <a:spLocks noChangeArrowheads="1"/>
            </p:cNvSpPr>
            <p:nvPr/>
          </p:nvSpPr>
          <p:spPr bwMode="auto">
            <a:xfrm>
              <a:off x="4178" y="1877"/>
              <a:ext cx="130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89" name="Line 489"/>
            <p:cNvSpPr>
              <a:spLocks noChangeShapeType="1"/>
            </p:cNvSpPr>
            <p:nvPr/>
          </p:nvSpPr>
          <p:spPr bwMode="auto">
            <a:xfrm>
              <a:off x="4178" y="1877"/>
              <a:ext cx="13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0" name="Rectangle 490"/>
            <p:cNvSpPr>
              <a:spLocks noChangeArrowheads="1"/>
            </p:cNvSpPr>
            <p:nvPr/>
          </p:nvSpPr>
          <p:spPr bwMode="auto">
            <a:xfrm>
              <a:off x="5478" y="1877"/>
              <a:ext cx="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91" name="Line 491"/>
            <p:cNvSpPr>
              <a:spLocks noChangeShapeType="1"/>
            </p:cNvSpPr>
            <p:nvPr/>
          </p:nvSpPr>
          <p:spPr bwMode="auto">
            <a:xfrm>
              <a:off x="5478" y="1877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2" name="Line 492"/>
            <p:cNvSpPr>
              <a:spLocks noChangeShapeType="1"/>
            </p:cNvSpPr>
            <p:nvPr/>
          </p:nvSpPr>
          <p:spPr bwMode="auto">
            <a:xfrm>
              <a:off x="5478" y="1877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3" name="Rectangle 493"/>
            <p:cNvSpPr>
              <a:spLocks noChangeArrowheads="1"/>
            </p:cNvSpPr>
            <p:nvPr/>
          </p:nvSpPr>
          <p:spPr bwMode="auto">
            <a:xfrm>
              <a:off x="249" y="1884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94" name="Line 494"/>
            <p:cNvSpPr>
              <a:spLocks noChangeShapeType="1"/>
            </p:cNvSpPr>
            <p:nvPr/>
          </p:nvSpPr>
          <p:spPr bwMode="auto">
            <a:xfrm>
              <a:off x="249" y="1884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5" name="Line 496"/>
            <p:cNvSpPr>
              <a:spLocks noChangeShapeType="1"/>
            </p:cNvSpPr>
            <p:nvPr/>
          </p:nvSpPr>
          <p:spPr bwMode="auto">
            <a:xfrm>
              <a:off x="249" y="2081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6" name="Line 497"/>
            <p:cNvSpPr>
              <a:spLocks noChangeShapeType="1"/>
            </p:cNvSpPr>
            <p:nvPr/>
          </p:nvSpPr>
          <p:spPr bwMode="auto">
            <a:xfrm>
              <a:off x="249" y="2081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7" name="Line 499"/>
            <p:cNvSpPr>
              <a:spLocks noChangeShapeType="1"/>
            </p:cNvSpPr>
            <p:nvPr/>
          </p:nvSpPr>
          <p:spPr bwMode="auto">
            <a:xfrm>
              <a:off x="249" y="2081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8" name="Line 500"/>
            <p:cNvSpPr>
              <a:spLocks noChangeShapeType="1"/>
            </p:cNvSpPr>
            <p:nvPr/>
          </p:nvSpPr>
          <p:spPr bwMode="auto">
            <a:xfrm>
              <a:off x="249" y="2081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9" name="Line 502"/>
            <p:cNvSpPr>
              <a:spLocks noChangeShapeType="1"/>
            </p:cNvSpPr>
            <p:nvPr/>
          </p:nvSpPr>
          <p:spPr bwMode="auto">
            <a:xfrm>
              <a:off x="256" y="2081"/>
              <a:ext cx="12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0" name="Rectangle 503"/>
            <p:cNvSpPr>
              <a:spLocks noChangeArrowheads="1"/>
            </p:cNvSpPr>
            <p:nvPr/>
          </p:nvSpPr>
          <p:spPr bwMode="auto">
            <a:xfrm>
              <a:off x="1457" y="1884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501" name="Line 504"/>
            <p:cNvSpPr>
              <a:spLocks noChangeShapeType="1"/>
            </p:cNvSpPr>
            <p:nvPr/>
          </p:nvSpPr>
          <p:spPr bwMode="auto">
            <a:xfrm>
              <a:off x="1457" y="1884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2" name="Line 506"/>
            <p:cNvSpPr>
              <a:spLocks noChangeShapeType="1"/>
            </p:cNvSpPr>
            <p:nvPr/>
          </p:nvSpPr>
          <p:spPr bwMode="auto">
            <a:xfrm>
              <a:off x="1457" y="2081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" name="Line 507"/>
            <p:cNvSpPr>
              <a:spLocks noChangeShapeType="1"/>
            </p:cNvSpPr>
            <p:nvPr/>
          </p:nvSpPr>
          <p:spPr bwMode="auto">
            <a:xfrm>
              <a:off x="1457" y="2081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4" name="Line 509"/>
            <p:cNvSpPr>
              <a:spLocks noChangeShapeType="1"/>
            </p:cNvSpPr>
            <p:nvPr/>
          </p:nvSpPr>
          <p:spPr bwMode="auto">
            <a:xfrm>
              <a:off x="1464" y="2081"/>
              <a:ext cx="13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5" name="Line 511"/>
            <p:cNvSpPr>
              <a:spLocks noChangeShapeType="1"/>
            </p:cNvSpPr>
            <p:nvPr/>
          </p:nvSpPr>
          <p:spPr bwMode="auto">
            <a:xfrm>
              <a:off x="2765" y="1884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6" name="Line 513"/>
            <p:cNvSpPr>
              <a:spLocks noChangeShapeType="1"/>
            </p:cNvSpPr>
            <p:nvPr/>
          </p:nvSpPr>
          <p:spPr bwMode="auto">
            <a:xfrm>
              <a:off x="2765" y="2081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7" name="Line 514"/>
            <p:cNvSpPr>
              <a:spLocks noChangeShapeType="1"/>
            </p:cNvSpPr>
            <p:nvPr/>
          </p:nvSpPr>
          <p:spPr bwMode="auto">
            <a:xfrm>
              <a:off x="2765" y="2081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8" name="Line 516"/>
            <p:cNvSpPr>
              <a:spLocks noChangeShapeType="1"/>
            </p:cNvSpPr>
            <p:nvPr/>
          </p:nvSpPr>
          <p:spPr bwMode="auto">
            <a:xfrm>
              <a:off x="2772" y="2081"/>
              <a:ext cx="139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9" name="Line 518"/>
            <p:cNvSpPr>
              <a:spLocks noChangeShapeType="1"/>
            </p:cNvSpPr>
            <p:nvPr/>
          </p:nvSpPr>
          <p:spPr bwMode="auto">
            <a:xfrm>
              <a:off x="4171" y="1884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0" name="Line 520"/>
            <p:cNvSpPr>
              <a:spLocks noChangeShapeType="1"/>
            </p:cNvSpPr>
            <p:nvPr/>
          </p:nvSpPr>
          <p:spPr bwMode="auto">
            <a:xfrm>
              <a:off x="4171" y="2081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1" name="Line 521"/>
            <p:cNvSpPr>
              <a:spLocks noChangeShapeType="1"/>
            </p:cNvSpPr>
            <p:nvPr/>
          </p:nvSpPr>
          <p:spPr bwMode="auto">
            <a:xfrm>
              <a:off x="4171" y="2081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2" name="Line 523"/>
            <p:cNvSpPr>
              <a:spLocks noChangeShapeType="1"/>
            </p:cNvSpPr>
            <p:nvPr/>
          </p:nvSpPr>
          <p:spPr bwMode="auto">
            <a:xfrm>
              <a:off x="4178" y="2081"/>
              <a:ext cx="13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3" name="Rectangle 524"/>
            <p:cNvSpPr>
              <a:spLocks noChangeArrowheads="1"/>
            </p:cNvSpPr>
            <p:nvPr/>
          </p:nvSpPr>
          <p:spPr bwMode="auto">
            <a:xfrm>
              <a:off x="5478" y="1884"/>
              <a:ext cx="7" cy="1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514" name="Line 525"/>
            <p:cNvSpPr>
              <a:spLocks noChangeShapeType="1"/>
            </p:cNvSpPr>
            <p:nvPr/>
          </p:nvSpPr>
          <p:spPr bwMode="auto">
            <a:xfrm>
              <a:off x="5478" y="1884"/>
              <a:ext cx="1" cy="1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5" name="Line 527"/>
            <p:cNvSpPr>
              <a:spLocks noChangeShapeType="1"/>
            </p:cNvSpPr>
            <p:nvPr/>
          </p:nvSpPr>
          <p:spPr bwMode="auto">
            <a:xfrm>
              <a:off x="5478" y="2081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6" name="Line 528"/>
            <p:cNvSpPr>
              <a:spLocks noChangeShapeType="1"/>
            </p:cNvSpPr>
            <p:nvPr/>
          </p:nvSpPr>
          <p:spPr bwMode="auto">
            <a:xfrm>
              <a:off x="5478" y="2081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7" name="Line 530"/>
            <p:cNvSpPr>
              <a:spLocks noChangeShapeType="1"/>
            </p:cNvSpPr>
            <p:nvPr/>
          </p:nvSpPr>
          <p:spPr bwMode="auto">
            <a:xfrm>
              <a:off x="5478" y="2081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8" name="Line 531"/>
            <p:cNvSpPr>
              <a:spLocks noChangeShapeType="1"/>
            </p:cNvSpPr>
            <p:nvPr/>
          </p:nvSpPr>
          <p:spPr bwMode="auto">
            <a:xfrm>
              <a:off x="5478" y="2081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05" name="Rectangle 532"/>
          <p:cNvSpPr>
            <a:spLocks noChangeArrowheads="1"/>
          </p:cNvSpPr>
          <p:nvPr/>
        </p:nvSpPr>
        <p:spPr bwMode="auto">
          <a:xfrm>
            <a:off x="609600" y="3581400"/>
            <a:ext cx="45593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If EmpNum is the PK then the FDs:</a:t>
            </a:r>
          </a:p>
          <a:p>
            <a:r>
              <a:rPr lang="en-CA" altLang="en-US"/>
              <a:t>	 EmpNum </a:t>
            </a:r>
            <a:r>
              <a:rPr lang="en-CA" altLang="en-US" noProof="1"/>
              <a:t> </a:t>
            </a:r>
            <a:r>
              <a:rPr lang="en-CA" altLang="en-US" noProof="1">
                <a:sym typeface="Wingdings" panose="05000000000000000000" pitchFamily="2" charset="2"/>
              </a:rPr>
              <a:t></a:t>
            </a:r>
            <a:r>
              <a:rPr lang="en-CA" altLang="en-US" noProof="1"/>
              <a:t> </a:t>
            </a:r>
            <a:r>
              <a:rPr lang="en-CA" altLang="en-US"/>
              <a:t>EmpEmail</a:t>
            </a:r>
          </a:p>
          <a:p>
            <a:r>
              <a:rPr lang="en-CA" altLang="en-US"/>
              <a:t>	 EmpNum </a:t>
            </a:r>
            <a:r>
              <a:rPr lang="en-CA" altLang="en-US" noProof="1">
                <a:sym typeface="Wingdings" panose="05000000000000000000" pitchFamily="2" charset="2"/>
              </a:rPr>
              <a:t></a:t>
            </a:r>
            <a:r>
              <a:rPr lang="en-CA" altLang="en-US" noProof="1"/>
              <a:t> </a:t>
            </a:r>
            <a:r>
              <a:rPr lang="en-CA" altLang="en-US"/>
              <a:t>EmpFname</a:t>
            </a:r>
          </a:p>
          <a:p>
            <a:r>
              <a:rPr lang="en-CA" altLang="en-US"/>
              <a:t>	 EmpNum </a:t>
            </a:r>
            <a:r>
              <a:rPr lang="en-CA" altLang="en-US" noProof="1">
                <a:sym typeface="Wingdings" panose="05000000000000000000" pitchFamily="2" charset="2"/>
              </a:rPr>
              <a:t></a:t>
            </a:r>
            <a:r>
              <a:rPr lang="en-CA" altLang="en-US" noProof="1"/>
              <a:t> </a:t>
            </a:r>
            <a:r>
              <a:rPr lang="en-CA" altLang="en-US"/>
              <a:t>EmpLname </a:t>
            </a:r>
            <a:endParaRPr lang="en-US" altLang="en-US"/>
          </a:p>
        </p:txBody>
      </p:sp>
      <p:sp>
        <p:nvSpPr>
          <p:cNvPr id="12306" name="Rectangle 533"/>
          <p:cNvSpPr>
            <a:spLocks noChangeArrowheads="1"/>
          </p:cNvSpPr>
          <p:nvPr/>
        </p:nvSpPr>
        <p:spPr bwMode="auto">
          <a:xfrm>
            <a:off x="685800" y="5105400"/>
            <a:ext cx="1503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must exist.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8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CA" altLang="en-US" b="1" smtClean="0">
                <a:latin typeface="Arial" panose="020B0604020202020204" pitchFamily="34" charset="0"/>
              </a:rPr>
              <a:t>Functional Dependencies</a:t>
            </a:r>
            <a:endParaRPr lang="en-US" altLang="en-US" b="1" smtClean="0">
              <a:latin typeface="Arial" panose="020B0604020202020204" pitchFamily="34" charset="0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B8D134-8B80-4540-8FB9-6B1A8DC5ACF8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3D0C58-3A54-4C02-BBD6-BBF8A20433CA}" type="slidenum">
              <a:rPr lang="en-US" altLang="en-US" sz="1200">
                <a:solidFill>
                  <a:srgbClr val="898989"/>
                </a:solidFill>
              </a:rPr>
              <a:pPr/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3318" name="Rectangle 288"/>
          <p:cNvSpPr>
            <a:spLocks noChangeArrowheads="1"/>
          </p:cNvSpPr>
          <p:nvPr/>
        </p:nvSpPr>
        <p:spPr bwMode="auto">
          <a:xfrm>
            <a:off x="685800" y="1447800"/>
            <a:ext cx="43053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	 EmpNum </a:t>
            </a:r>
            <a:r>
              <a:rPr lang="en-CA" altLang="en-US" noProof="1"/>
              <a:t> </a:t>
            </a:r>
            <a:r>
              <a:rPr lang="en-CA" altLang="en-US" noProof="1">
                <a:sym typeface="Wingdings" panose="05000000000000000000" pitchFamily="2" charset="2"/>
              </a:rPr>
              <a:t></a:t>
            </a:r>
            <a:r>
              <a:rPr lang="en-CA" altLang="en-US" noProof="1"/>
              <a:t> </a:t>
            </a:r>
            <a:r>
              <a:rPr lang="en-CA" altLang="en-US"/>
              <a:t>EmpEmail</a:t>
            </a:r>
          </a:p>
          <a:p>
            <a:r>
              <a:rPr lang="en-CA" altLang="en-US"/>
              <a:t>	 EmpNum </a:t>
            </a:r>
            <a:r>
              <a:rPr lang="en-CA" altLang="en-US" noProof="1">
                <a:sym typeface="Wingdings" panose="05000000000000000000" pitchFamily="2" charset="2"/>
              </a:rPr>
              <a:t></a:t>
            </a:r>
            <a:r>
              <a:rPr lang="en-CA" altLang="en-US" noProof="1"/>
              <a:t> </a:t>
            </a:r>
            <a:r>
              <a:rPr lang="en-CA" altLang="en-US"/>
              <a:t>EmpFname</a:t>
            </a:r>
          </a:p>
          <a:p>
            <a:r>
              <a:rPr lang="en-CA" altLang="en-US"/>
              <a:t>	 EmpNum </a:t>
            </a:r>
            <a:r>
              <a:rPr lang="en-CA" altLang="en-US" noProof="1">
                <a:sym typeface="Wingdings" panose="05000000000000000000" pitchFamily="2" charset="2"/>
              </a:rPr>
              <a:t></a:t>
            </a:r>
            <a:r>
              <a:rPr lang="en-CA" altLang="en-US" noProof="1"/>
              <a:t> </a:t>
            </a:r>
            <a:r>
              <a:rPr lang="en-CA" altLang="en-US"/>
              <a:t>EmpLname </a:t>
            </a:r>
            <a:endParaRPr lang="en-US" altLang="en-US"/>
          </a:p>
        </p:txBody>
      </p:sp>
      <p:sp>
        <p:nvSpPr>
          <p:cNvPr id="13319" name="Rectangle 289"/>
          <p:cNvSpPr>
            <a:spLocks noChangeArrowheads="1"/>
          </p:cNvSpPr>
          <p:nvPr/>
        </p:nvSpPr>
        <p:spPr bwMode="auto">
          <a:xfrm>
            <a:off x="1066800" y="3505200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EmpNum</a:t>
            </a:r>
            <a:endParaRPr lang="en-US" altLang="en-US"/>
          </a:p>
        </p:txBody>
      </p:sp>
      <p:sp>
        <p:nvSpPr>
          <p:cNvPr id="13320" name="Rectangle 290"/>
          <p:cNvSpPr>
            <a:spLocks noChangeArrowheads="1"/>
          </p:cNvSpPr>
          <p:nvPr/>
        </p:nvSpPr>
        <p:spPr bwMode="auto">
          <a:xfrm>
            <a:off x="3621087" y="3132966"/>
            <a:ext cx="1484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dirty="0" err="1"/>
              <a:t>EmpEmail</a:t>
            </a:r>
            <a:endParaRPr lang="en-US" altLang="en-US" dirty="0"/>
          </a:p>
        </p:txBody>
      </p:sp>
      <p:sp>
        <p:nvSpPr>
          <p:cNvPr id="13321" name="Rectangle 291"/>
          <p:cNvSpPr>
            <a:spLocks noChangeArrowheads="1"/>
          </p:cNvSpPr>
          <p:nvPr/>
        </p:nvSpPr>
        <p:spPr bwMode="auto">
          <a:xfrm>
            <a:off x="3621088" y="3605014"/>
            <a:ext cx="16017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dirty="0" err="1" smtClean="0"/>
              <a:t>EmpFname</a:t>
            </a:r>
            <a:endParaRPr lang="en-US" altLang="en-US" dirty="0"/>
          </a:p>
        </p:txBody>
      </p:sp>
      <p:sp>
        <p:nvSpPr>
          <p:cNvPr id="13322" name="Rectangle 292"/>
          <p:cNvSpPr>
            <a:spLocks noChangeArrowheads="1"/>
          </p:cNvSpPr>
          <p:nvPr/>
        </p:nvSpPr>
        <p:spPr bwMode="auto">
          <a:xfrm>
            <a:off x="3621088" y="4191000"/>
            <a:ext cx="1617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dirty="0" err="1" smtClean="0"/>
              <a:t>EmpLname</a:t>
            </a:r>
            <a:endParaRPr lang="en-US" altLang="en-US" dirty="0"/>
          </a:p>
        </p:txBody>
      </p:sp>
      <p:sp>
        <p:nvSpPr>
          <p:cNvPr id="13323" name="Line 293"/>
          <p:cNvSpPr>
            <a:spLocks noChangeShapeType="1"/>
          </p:cNvSpPr>
          <p:nvPr/>
        </p:nvSpPr>
        <p:spPr bwMode="auto">
          <a:xfrm flipV="1">
            <a:off x="2438400" y="3443288"/>
            <a:ext cx="1258888" cy="290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294"/>
          <p:cNvSpPr>
            <a:spLocks noChangeShapeType="1"/>
          </p:cNvSpPr>
          <p:nvPr/>
        </p:nvSpPr>
        <p:spPr bwMode="auto">
          <a:xfrm>
            <a:off x="2438399" y="3733800"/>
            <a:ext cx="1179513" cy="998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295"/>
          <p:cNvSpPr>
            <a:spLocks noChangeShapeType="1"/>
          </p:cNvSpPr>
          <p:nvPr/>
        </p:nvSpPr>
        <p:spPr bwMode="auto">
          <a:xfrm>
            <a:off x="2438400" y="3733800"/>
            <a:ext cx="1179512" cy="7263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Text Box 296"/>
          <p:cNvSpPr txBox="1">
            <a:spLocks noChangeArrowheads="1"/>
          </p:cNvSpPr>
          <p:nvPr/>
        </p:nvSpPr>
        <p:spPr bwMode="auto">
          <a:xfrm>
            <a:off x="947738" y="5195888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EmpNum   </a:t>
            </a:r>
            <a:r>
              <a:rPr lang="en-CA" altLang="en-US" noProof="1"/>
              <a:t> </a:t>
            </a:r>
            <a:r>
              <a:rPr lang="en-CA" altLang="en-US"/>
              <a:t>EmpEmail  </a:t>
            </a:r>
            <a:r>
              <a:rPr lang="en-CA" altLang="en-US" noProof="1"/>
              <a:t>  </a:t>
            </a:r>
            <a:r>
              <a:rPr lang="en-CA" altLang="en-US"/>
              <a:t>EmpFname    </a:t>
            </a:r>
            <a:r>
              <a:rPr lang="en-CA" altLang="en-US" noProof="1"/>
              <a:t> </a:t>
            </a:r>
            <a:r>
              <a:rPr lang="en-CA" altLang="en-US"/>
              <a:t>EmpLname</a:t>
            </a:r>
            <a:endParaRPr lang="en-US" altLang="en-US"/>
          </a:p>
        </p:txBody>
      </p:sp>
      <p:sp>
        <p:nvSpPr>
          <p:cNvPr id="13327" name="Rectangle 297"/>
          <p:cNvSpPr>
            <a:spLocks noChangeArrowheads="1"/>
          </p:cNvSpPr>
          <p:nvPr/>
        </p:nvSpPr>
        <p:spPr bwMode="auto">
          <a:xfrm>
            <a:off x="933450" y="5181600"/>
            <a:ext cx="1447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8" name="Rectangle 298"/>
          <p:cNvSpPr>
            <a:spLocks noChangeArrowheads="1"/>
          </p:cNvSpPr>
          <p:nvPr/>
        </p:nvSpPr>
        <p:spPr bwMode="auto">
          <a:xfrm>
            <a:off x="2381250" y="5181600"/>
            <a:ext cx="1600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9" name="Rectangle 299"/>
          <p:cNvSpPr>
            <a:spLocks noChangeArrowheads="1"/>
          </p:cNvSpPr>
          <p:nvPr/>
        </p:nvSpPr>
        <p:spPr bwMode="auto">
          <a:xfrm>
            <a:off x="3981450" y="51816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0" name="Rectangle 300"/>
          <p:cNvSpPr>
            <a:spLocks noChangeArrowheads="1"/>
          </p:cNvSpPr>
          <p:nvPr/>
        </p:nvSpPr>
        <p:spPr bwMode="auto">
          <a:xfrm>
            <a:off x="5734050" y="5181600"/>
            <a:ext cx="1828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1" name="Freeform 301"/>
          <p:cNvSpPr>
            <a:spLocks/>
          </p:cNvSpPr>
          <p:nvPr/>
        </p:nvSpPr>
        <p:spPr bwMode="auto">
          <a:xfrm>
            <a:off x="1771650" y="5715000"/>
            <a:ext cx="1524000" cy="381000"/>
          </a:xfrm>
          <a:custGeom>
            <a:avLst/>
            <a:gdLst>
              <a:gd name="T0" fmla="*/ 0 w 960"/>
              <a:gd name="T1" fmla="*/ 0 h 240"/>
              <a:gd name="T2" fmla="*/ 0 w 960"/>
              <a:gd name="T3" fmla="*/ 2147483647 h 240"/>
              <a:gd name="T4" fmla="*/ 2147483647 w 960"/>
              <a:gd name="T5" fmla="*/ 2147483647 h 240"/>
              <a:gd name="T6" fmla="*/ 2147483647 w 960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240"/>
              <a:gd name="T14" fmla="*/ 960 w 960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240">
                <a:moveTo>
                  <a:pt x="0" y="0"/>
                </a:moveTo>
                <a:lnTo>
                  <a:pt x="0" y="240"/>
                </a:lnTo>
                <a:lnTo>
                  <a:pt x="960" y="240"/>
                </a:lnTo>
                <a:lnTo>
                  <a:pt x="96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Freeform 302"/>
          <p:cNvSpPr>
            <a:spLocks/>
          </p:cNvSpPr>
          <p:nvPr/>
        </p:nvSpPr>
        <p:spPr bwMode="auto">
          <a:xfrm>
            <a:off x="3295650" y="5715000"/>
            <a:ext cx="1524000" cy="381000"/>
          </a:xfrm>
          <a:custGeom>
            <a:avLst/>
            <a:gdLst>
              <a:gd name="T0" fmla="*/ 0 w 960"/>
              <a:gd name="T1" fmla="*/ 0 h 240"/>
              <a:gd name="T2" fmla="*/ 0 w 960"/>
              <a:gd name="T3" fmla="*/ 2147483647 h 240"/>
              <a:gd name="T4" fmla="*/ 2147483647 w 960"/>
              <a:gd name="T5" fmla="*/ 2147483647 h 240"/>
              <a:gd name="T6" fmla="*/ 2147483647 w 960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240"/>
              <a:gd name="T14" fmla="*/ 960 w 960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240">
                <a:moveTo>
                  <a:pt x="0" y="0"/>
                </a:moveTo>
                <a:lnTo>
                  <a:pt x="0" y="240"/>
                </a:lnTo>
                <a:lnTo>
                  <a:pt x="960" y="240"/>
                </a:lnTo>
                <a:lnTo>
                  <a:pt x="96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Freeform 303"/>
          <p:cNvSpPr>
            <a:spLocks/>
          </p:cNvSpPr>
          <p:nvPr/>
        </p:nvSpPr>
        <p:spPr bwMode="auto">
          <a:xfrm>
            <a:off x="4819650" y="5715000"/>
            <a:ext cx="1524000" cy="381000"/>
          </a:xfrm>
          <a:custGeom>
            <a:avLst/>
            <a:gdLst>
              <a:gd name="T0" fmla="*/ 0 w 960"/>
              <a:gd name="T1" fmla="*/ 0 h 240"/>
              <a:gd name="T2" fmla="*/ 0 w 960"/>
              <a:gd name="T3" fmla="*/ 2147483647 h 240"/>
              <a:gd name="T4" fmla="*/ 2147483647 w 960"/>
              <a:gd name="T5" fmla="*/ 2147483647 h 240"/>
              <a:gd name="T6" fmla="*/ 2147483647 w 960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240"/>
              <a:gd name="T14" fmla="*/ 960 w 960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240">
                <a:moveTo>
                  <a:pt x="0" y="0"/>
                </a:moveTo>
                <a:lnTo>
                  <a:pt x="0" y="240"/>
                </a:lnTo>
                <a:lnTo>
                  <a:pt x="960" y="240"/>
                </a:lnTo>
                <a:lnTo>
                  <a:pt x="96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Text Box 304"/>
          <p:cNvSpPr txBox="1">
            <a:spLocks noChangeArrowheads="1"/>
          </p:cNvSpPr>
          <p:nvPr/>
        </p:nvSpPr>
        <p:spPr bwMode="auto">
          <a:xfrm>
            <a:off x="5791200" y="1828800"/>
            <a:ext cx="2514600" cy="11969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i="1"/>
              <a:t>3 different ways you might see FDs depicted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CA" altLang="en-US" b="1" smtClean="0">
                <a:latin typeface="Arial" panose="020B0604020202020204" pitchFamily="34" charset="0"/>
              </a:rPr>
              <a:t>Determinant</a:t>
            </a:r>
            <a:endParaRPr lang="en-US" altLang="en-US" b="1" smtClean="0">
              <a:latin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5EAD6B-C196-408B-B115-39751C0A38F5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A789D8-5287-4055-B8E7-0C86203F104B}" type="slidenum">
              <a:rPr lang="en-US" altLang="en-US" sz="1200">
                <a:solidFill>
                  <a:srgbClr val="898989"/>
                </a:solidFill>
              </a:rPr>
              <a:pPr/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4342" name="Rectangle 82"/>
          <p:cNvSpPr>
            <a:spLocks noChangeArrowheads="1"/>
          </p:cNvSpPr>
          <p:nvPr/>
        </p:nvSpPr>
        <p:spPr bwMode="auto">
          <a:xfrm>
            <a:off x="990600" y="1447800"/>
            <a:ext cx="41100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Functional Dependency</a:t>
            </a:r>
          </a:p>
          <a:p>
            <a:endParaRPr lang="en-CA" altLang="en-US"/>
          </a:p>
          <a:p>
            <a:r>
              <a:rPr lang="en-CA" altLang="en-US"/>
              <a:t>	EmpNum </a:t>
            </a:r>
            <a:r>
              <a:rPr lang="en-CA" altLang="en-US" noProof="1"/>
              <a:t> </a:t>
            </a:r>
            <a:r>
              <a:rPr lang="en-CA" altLang="en-US" noProof="1">
                <a:sym typeface="Wingdings" panose="05000000000000000000" pitchFamily="2" charset="2"/>
              </a:rPr>
              <a:t></a:t>
            </a:r>
            <a:r>
              <a:rPr lang="en-CA" altLang="en-US" noProof="1"/>
              <a:t> </a:t>
            </a:r>
            <a:r>
              <a:rPr lang="en-CA" altLang="en-US"/>
              <a:t>EmpEmail</a:t>
            </a:r>
            <a:endParaRPr lang="en-US" altLang="en-US"/>
          </a:p>
        </p:txBody>
      </p:sp>
      <p:sp>
        <p:nvSpPr>
          <p:cNvPr id="14343" name="Text Box 83"/>
          <p:cNvSpPr txBox="1">
            <a:spLocks noChangeArrowheads="1"/>
          </p:cNvSpPr>
          <p:nvPr/>
        </p:nvSpPr>
        <p:spPr bwMode="auto">
          <a:xfrm>
            <a:off x="1143000" y="3200400"/>
            <a:ext cx="6934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Attribute on the LHS is known as the </a:t>
            </a:r>
            <a:r>
              <a:rPr lang="en-US" altLang="en-US" b="1" i="1" dirty="0"/>
              <a:t>determinant</a:t>
            </a:r>
            <a:endParaRPr lang="en-US" altLang="en-US" dirty="0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 </a:t>
            </a:r>
            <a:r>
              <a:rPr lang="en-US" altLang="en-US" dirty="0" err="1"/>
              <a:t>EmpNum</a:t>
            </a:r>
            <a:r>
              <a:rPr lang="en-US" altLang="en-US" dirty="0"/>
              <a:t> is a determinant of </a:t>
            </a:r>
            <a:r>
              <a:rPr lang="en-US" altLang="en-US" dirty="0" err="1"/>
              <a:t>EmpEmail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26"/>
          <p:cNvSpPr txBox="1">
            <a:spLocks noChangeArrowheads="1"/>
          </p:cNvSpPr>
          <p:nvPr/>
        </p:nvSpPr>
        <p:spPr bwMode="auto">
          <a:xfrm>
            <a:off x="742950" y="18288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EmployeeProject</a:t>
            </a:r>
            <a:endParaRPr lang="en-US" altLang="en-US"/>
          </a:p>
        </p:txBody>
      </p:sp>
      <p:grpSp>
        <p:nvGrpSpPr>
          <p:cNvPr id="15363" name="Group 1027"/>
          <p:cNvGrpSpPr>
            <a:grpSpLocks/>
          </p:cNvGrpSpPr>
          <p:nvPr/>
        </p:nvGrpSpPr>
        <p:grpSpPr bwMode="auto">
          <a:xfrm>
            <a:off x="990600" y="2362200"/>
            <a:ext cx="6324600" cy="457200"/>
            <a:chOff x="624" y="1488"/>
            <a:chExt cx="3984" cy="288"/>
          </a:xfrm>
        </p:grpSpPr>
        <p:sp>
          <p:nvSpPr>
            <p:cNvPr id="15372" name="Rectangle 1028"/>
            <p:cNvSpPr>
              <a:spLocks noChangeArrowheads="1"/>
            </p:cNvSpPr>
            <p:nvPr/>
          </p:nvSpPr>
          <p:spPr bwMode="auto">
            <a:xfrm>
              <a:off x="624" y="1488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b="1" u="sng"/>
                <a:t>ssn</a:t>
              </a:r>
              <a:endParaRPr lang="en-US" altLang="en-US"/>
            </a:p>
          </p:txBody>
        </p:sp>
        <p:sp>
          <p:nvSpPr>
            <p:cNvPr id="15373" name="Rectangle 1029"/>
            <p:cNvSpPr>
              <a:spLocks noChangeArrowheads="1"/>
            </p:cNvSpPr>
            <p:nvPr/>
          </p:nvSpPr>
          <p:spPr bwMode="auto">
            <a:xfrm>
              <a:off x="1248" y="1488"/>
              <a:ext cx="81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b="1" u="sng"/>
                <a:t>pnumber</a:t>
              </a:r>
              <a:endParaRPr lang="en-US" altLang="en-US"/>
            </a:p>
          </p:txBody>
        </p:sp>
        <p:sp>
          <p:nvSpPr>
            <p:cNvPr id="15374" name="Rectangle 1030"/>
            <p:cNvSpPr>
              <a:spLocks noChangeArrowheads="1"/>
            </p:cNvSpPr>
            <p:nvPr/>
          </p:nvSpPr>
          <p:spPr bwMode="auto">
            <a:xfrm>
              <a:off x="2064" y="1488"/>
              <a:ext cx="91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hours</a:t>
              </a:r>
            </a:p>
          </p:txBody>
        </p:sp>
        <p:sp>
          <p:nvSpPr>
            <p:cNvPr id="15375" name="Rectangle 1031"/>
            <p:cNvSpPr>
              <a:spLocks noChangeArrowheads="1"/>
            </p:cNvSpPr>
            <p:nvPr/>
          </p:nvSpPr>
          <p:spPr bwMode="auto">
            <a:xfrm>
              <a:off x="2976" y="1488"/>
              <a:ext cx="81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ename</a:t>
              </a:r>
            </a:p>
          </p:txBody>
        </p:sp>
        <p:sp>
          <p:nvSpPr>
            <p:cNvPr id="15376" name="Rectangle 1032"/>
            <p:cNvSpPr>
              <a:spLocks noChangeArrowheads="1"/>
            </p:cNvSpPr>
            <p:nvPr/>
          </p:nvSpPr>
          <p:spPr bwMode="auto">
            <a:xfrm>
              <a:off x="3792" y="1488"/>
              <a:ext cx="81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plocation</a:t>
              </a:r>
            </a:p>
          </p:txBody>
        </p:sp>
      </p:grpSp>
      <p:sp>
        <p:nvSpPr>
          <p:cNvPr id="15364" name="Rectangle 1033"/>
          <p:cNvSpPr>
            <a:spLocks noChangeArrowheads="1"/>
          </p:cNvSpPr>
          <p:nvPr/>
        </p:nvSpPr>
        <p:spPr bwMode="auto">
          <a:xfrm>
            <a:off x="1066800" y="4243388"/>
            <a:ext cx="2438400" cy="533400"/>
          </a:xfrm>
          <a:prstGeom prst="rect">
            <a:avLst/>
          </a:prstGeom>
          <a:solidFill>
            <a:schemeClr val="accent1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Essn  pno</a:t>
            </a:r>
            <a:r>
              <a:rPr lang="en-US" altLang="en-US"/>
              <a:t>  hours</a:t>
            </a:r>
          </a:p>
        </p:txBody>
      </p:sp>
      <p:sp>
        <p:nvSpPr>
          <p:cNvPr id="15365" name="Text Box 1034"/>
          <p:cNvSpPr txBox="1">
            <a:spLocks noChangeArrowheads="1"/>
          </p:cNvSpPr>
          <p:nvPr/>
        </p:nvSpPr>
        <p:spPr bwMode="auto">
          <a:xfrm>
            <a:off x="762000" y="38100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WORKS ON</a:t>
            </a:r>
          </a:p>
        </p:txBody>
      </p:sp>
      <p:sp>
        <p:nvSpPr>
          <p:cNvPr id="15366" name="Text Box 1035"/>
          <p:cNvSpPr txBox="1">
            <a:spLocks noChangeArrowheads="1"/>
          </p:cNvSpPr>
          <p:nvPr/>
        </p:nvSpPr>
        <p:spPr bwMode="auto">
          <a:xfrm>
            <a:off x="820738" y="83820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What functional dependencies?</a:t>
            </a:r>
          </a:p>
        </p:txBody>
      </p:sp>
      <p:sp>
        <p:nvSpPr>
          <p:cNvPr id="15367" name="Line 1037"/>
          <p:cNvSpPr>
            <a:spLocks noChangeShapeType="1"/>
          </p:cNvSpPr>
          <p:nvPr/>
        </p:nvSpPr>
        <p:spPr bwMode="auto">
          <a:xfrm>
            <a:off x="1905000" y="4267200"/>
            <a:ext cx="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1038"/>
          <p:cNvSpPr>
            <a:spLocks noChangeShapeType="1"/>
          </p:cNvSpPr>
          <p:nvPr/>
        </p:nvSpPr>
        <p:spPr bwMode="auto">
          <a:xfrm>
            <a:off x="2546350" y="4262438"/>
            <a:ext cx="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DE498D-D362-48A8-8EAE-49ED18576593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9409E3-296C-43E0-BC51-7BAC94611392}" type="slidenum">
              <a:rPr lang="en-US" altLang="en-US" sz="1200">
                <a:solidFill>
                  <a:srgbClr val="898989"/>
                </a:solidFill>
              </a:rPr>
              <a:pPr/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200900" cy="1485900"/>
          </a:xfrm>
        </p:spPr>
        <p:txBody>
          <a:bodyPr/>
          <a:lstStyle/>
          <a:p>
            <a:pPr eaLnBrk="1" hangingPunct="1"/>
            <a:r>
              <a:rPr lang="en-CA" altLang="en-US" b="1" dirty="0" smtClean="0"/>
              <a:t>Transitive dependency</a:t>
            </a:r>
            <a:endParaRPr lang="en-US" alt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B132EF-6360-458D-B270-5C16B9A3567B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7E867E-E908-4053-9B28-88EB8467C103}" type="slidenum">
              <a:rPr lang="en-US" altLang="en-US" sz="1200">
                <a:solidFill>
                  <a:srgbClr val="898989"/>
                </a:solidFill>
              </a:rPr>
              <a:pPr/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6390" name="Rectangle 60"/>
          <p:cNvSpPr>
            <a:spLocks noChangeArrowheads="1"/>
          </p:cNvSpPr>
          <p:nvPr/>
        </p:nvSpPr>
        <p:spPr bwMode="auto">
          <a:xfrm>
            <a:off x="990600" y="1447800"/>
            <a:ext cx="7239000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altLang="en-US" b="1" dirty="0"/>
              <a:t>Transitive dependency</a:t>
            </a:r>
          </a:p>
          <a:p>
            <a:pPr>
              <a:lnSpc>
                <a:spcPct val="140000"/>
              </a:lnSpc>
            </a:pPr>
            <a:r>
              <a:rPr lang="en-CA" altLang="en-US" dirty="0">
                <a:latin typeface="Arial" panose="020B0604020202020204" pitchFamily="34" charset="0"/>
              </a:rPr>
              <a:t>Consider attributes A, B, and C, and where</a:t>
            </a:r>
          </a:p>
          <a:p>
            <a:pPr>
              <a:lnSpc>
                <a:spcPct val="150000"/>
              </a:lnSpc>
            </a:pPr>
            <a:r>
              <a:rPr lang="en-CA" altLang="en-US" dirty="0">
                <a:latin typeface="Arial" panose="020B0604020202020204" pitchFamily="34" charset="0"/>
              </a:rPr>
              <a:t>	A </a:t>
            </a:r>
            <a:r>
              <a:rPr lang="en-CA" altLang="en-US" noProof="1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CA" altLang="en-US" dirty="0">
                <a:latin typeface="Arial" panose="020B0604020202020204" pitchFamily="34" charset="0"/>
              </a:rPr>
              <a:t> B and B </a:t>
            </a:r>
            <a:r>
              <a:rPr lang="en-CA" altLang="en-US" noProof="1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CA" altLang="en-US" dirty="0">
                <a:latin typeface="Arial" panose="020B0604020202020204" pitchFamily="34" charset="0"/>
              </a:rPr>
              <a:t> C. </a:t>
            </a:r>
          </a:p>
          <a:p>
            <a:pPr>
              <a:lnSpc>
                <a:spcPct val="150000"/>
              </a:lnSpc>
            </a:pPr>
            <a:r>
              <a:rPr lang="en-CA" altLang="en-US" dirty="0">
                <a:latin typeface="Arial" panose="020B0604020202020204" pitchFamily="34" charset="0"/>
              </a:rPr>
              <a:t>Functional dependencies are transitive, which means that we also have the functional dependency 	A </a:t>
            </a:r>
            <a:r>
              <a:rPr lang="en-CA" altLang="en-US" noProof="1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CA" altLang="en-US" dirty="0">
                <a:latin typeface="Arial" panose="020B0604020202020204" pitchFamily="34" charset="0"/>
              </a:rPr>
              <a:t> C</a:t>
            </a:r>
          </a:p>
          <a:p>
            <a:pPr>
              <a:lnSpc>
                <a:spcPct val="150000"/>
              </a:lnSpc>
            </a:pPr>
            <a:r>
              <a:rPr lang="en-CA" altLang="en-US" dirty="0">
                <a:latin typeface="Arial" panose="020B0604020202020204" pitchFamily="34" charset="0"/>
              </a:rPr>
              <a:t>We say that C is transitively dependent on A through B.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8188" y="305643"/>
            <a:ext cx="7200900" cy="1485900"/>
          </a:xfrm>
        </p:spPr>
        <p:txBody>
          <a:bodyPr/>
          <a:lstStyle/>
          <a:p>
            <a:pPr eaLnBrk="1" hangingPunct="1"/>
            <a:r>
              <a:rPr lang="en-CA" altLang="en-US" b="1" dirty="0" smtClean="0"/>
              <a:t>Transitive dependency</a:t>
            </a:r>
            <a:endParaRPr lang="en-US" altLang="en-US" b="1" dirty="0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B0C23-5017-4938-9898-05F8DB45F565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A6F0A5-E49B-46C6-9205-68C0A060ABCC}" type="slidenum">
              <a:rPr lang="en-US" altLang="en-US" sz="1200">
                <a:solidFill>
                  <a:srgbClr val="898989"/>
                </a:solidFill>
              </a:rPr>
              <a:pPr/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7414" name="Freeform 66"/>
          <p:cNvSpPr>
            <a:spLocks/>
          </p:cNvSpPr>
          <p:nvPr/>
        </p:nvSpPr>
        <p:spPr bwMode="auto">
          <a:xfrm>
            <a:off x="1508125" y="2203450"/>
            <a:ext cx="1822450" cy="387350"/>
          </a:xfrm>
          <a:custGeom>
            <a:avLst/>
            <a:gdLst>
              <a:gd name="T0" fmla="*/ 0 w 4032"/>
              <a:gd name="T1" fmla="*/ 0 h 288"/>
              <a:gd name="T2" fmla="*/ 0 w 4032"/>
              <a:gd name="T3" fmla="*/ 2147483647 h 288"/>
              <a:gd name="T4" fmla="*/ 2147483647 w 4032"/>
              <a:gd name="T5" fmla="*/ 2147483647 h 288"/>
              <a:gd name="T6" fmla="*/ 2147483647 w 403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4032"/>
              <a:gd name="T13" fmla="*/ 0 h 288"/>
              <a:gd name="T14" fmla="*/ 4032 w 403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32" h="288">
                <a:moveTo>
                  <a:pt x="0" y="0"/>
                </a:moveTo>
                <a:lnTo>
                  <a:pt x="0" y="288"/>
                </a:lnTo>
                <a:lnTo>
                  <a:pt x="4032" y="288"/>
                </a:lnTo>
                <a:lnTo>
                  <a:pt x="4032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Freeform 67"/>
          <p:cNvSpPr>
            <a:spLocks/>
          </p:cNvSpPr>
          <p:nvPr/>
        </p:nvSpPr>
        <p:spPr bwMode="auto">
          <a:xfrm flipV="1">
            <a:off x="4702175" y="1295400"/>
            <a:ext cx="2298700" cy="387350"/>
          </a:xfrm>
          <a:custGeom>
            <a:avLst/>
            <a:gdLst>
              <a:gd name="T0" fmla="*/ 0 w 4032"/>
              <a:gd name="T1" fmla="*/ 0 h 288"/>
              <a:gd name="T2" fmla="*/ 0 w 4032"/>
              <a:gd name="T3" fmla="*/ 2147483647 h 288"/>
              <a:gd name="T4" fmla="*/ 2147483647 w 4032"/>
              <a:gd name="T5" fmla="*/ 2147483647 h 288"/>
              <a:gd name="T6" fmla="*/ 2147483647 w 403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4032"/>
              <a:gd name="T13" fmla="*/ 0 h 288"/>
              <a:gd name="T14" fmla="*/ 4032 w 403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32" h="288">
                <a:moveTo>
                  <a:pt x="0" y="0"/>
                </a:moveTo>
                <a:lnTo>
                  <a:pt x="0" y="288"/>
                </a:lnTo>
                <a:lnTo>
                  <a:pt x="4032" y="288"/>
                </a:lnTo>
                <a:lnTo>
                  <a:pt x="4032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69"/>
          <p:cNvSpPr txBox="1">
            <a:spLocks noChangeArrowheads="1"/>
          </p:cNvSpPr>
          <p:nvPr/>
        </p:nvSpPr>
        <p:spPr bwMode="auto">
          <a:xfrm>
            <a:off x="892175" y="17526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u="sng"/>
              <a:t>EmpNum</a:t>
            </a:r>
            <a:r>
              <a:rPr lang="en-CA" altLang="en-US" noProof="1"/>
              <a:t> </a:t>
            </a:r>
            <a:r>
              <a:rPr lang="en-US" altLang="en-US"/>
              <a:t>  </a:t>
            </a:r>
            <a:r>
              <a:rPr lang="en-CA" altLang="en-US"/>
              <a:t>EmpEmail     </a:t>
            </a:r>
            <a:r>
              <a:rPr lang="en-CA" altLang="en-US" noProof="1"/>
              <a:t>DeptNum       </a:t>
            </a:r>
            <a:r>
              <a:rPr lang="en-CA" altLang="en-US"/>
              <a:t>DeptNname</a:t>
            </a:r>
            <a:endParaRPr lang="en-US" altLang="en-US"/>
          </a:p>
        </p:txBody>
      </p:sp>
      <p:sp>
        <p:nvSpPr>
          <p:cNvPr id="17417" name="Rectangle 70"/>
          <p:cNvSpPr>
            <a:spLocks noChangeArrowheads="1"/>
          </p:cNvSpPr>
          <p:nvPr/>
        </p:nvSpPr>
        <p:spPr bwMode="auto">
          <a:xfrm>
            <a:off x="815975" y="1676400"/>
            <a:ext cx="1447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Rectangle 71"/>
          <p:cNvSpPr>
            <a:spLocks noChangeArrowheads="1"/>
          </p:cNvSpPr>
          <p:nvPr/>
        </p:nvSpPr>
        <p:spPr bwMode="auto">
          <a:xfrm>
            <a:off x="2263775" y="1676400"/>
            <a:ext cx="1600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9" name="Rectangle 72"/>
          <p:cNvSpPr>
            <a:spLocks noChangeArrowheads="1"/>
          </p:cNvSpPr>
          <p:nvPr/>
        </p:nvSpPr>
        <p:spPr bwMode="auto">
          <a:xfrm>
            <a:off x="3863975" y="1676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0" name="Rectangle 73"/>
          <p:cNvSpPr>
            <a:spLocks noChangeArrowheads="1"/>
          </p:cNvSpPr>
          <p:nvPr/>
        </p:nvSpPr>
        <p:spPr bwMode="auto">
          <a:xfrm>
            <a:off x="5616575" y="1676400"/>
            <a:ext cx="1981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1" name="Freeform 76"/>
          <p:cNvSpPr>
            <a:spLocks/>
          </p:cNvSpPr>
          <p:nvPr/>
        </p:nvSpPr>
        <p:spPr bwMode="auto">
          <a:xfrm>
            <a:off x="3330575" y="2209800"/>
            <a:ext cx="1143000" cy="381000"/>
          </a:xfrm>
          <a:custGeom>
            <a:avLst/>
            <a:gdLst>
              <a:gd name="T0" fmla="*/ 0 w 720"/>
              <a:gd name="T1" fmla="*/ 2147483647 h 240"/>
              <a:gd name="T2" fmla="*/ 2147483647 w 720"/>
              <a:gd name="T3" fmla="*/ 2147483647 h 240"/>
              <a:gd name="T4" fmla="*/ 2147483647 w 720"/>
              <a:gd name="T5" fmla="*/ 0 h 240"/>
              <a:gd name="T6" fmla="*/ 0 60000 65536"/>
              <a:gd name="T7" fmla="*/ 0 60000 65536"/>
              <a:gd name="T8" fmla="*/ 0 60000 65536"/>
              <a:gd name="T9" fmla="*/ 0 w 720"/>
              <a:gd name="T10" fmla="*/ 0 h 240"/>
              <a:gd name="T11" fmla="*/ 720 w 72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240">
                <a:moveTo>
                  <a:pt x="0" y="240"/>
                </a:moveTo>
                <a:lnTo>
                  <a:pt x="720" y="24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AutoShape 77"/>
          <p:cNvSpPr>
            <a:spLocks noChangeArrowheads="1"/>
          </p:cNvSpPr>
          <p:nvPr/>
        </p:nvSpPr>
        <p:spPr bwMode="auto">
          <a:xfrm rot="-821456">
            <a:off x="2286000" y="2971800"/>
            <a:ext cx="1143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3" name="Freeform 78"/>
          <p:cNvSpPr>
            <a:spLocks/>
          </p:cNvSpPr>
          <p:nvPr/>
        </p:nvSpPr>
        <p:spPr bwMode="auto">
          <a:xfrm>
            <a:off x="1835150" y="4489450"/>
            <a:ext cx="1822450" cy="387350"/>
          </a:xfrm>
          <a:custGeom>
            <a:avLst/>
            <a:gdLst>
              <a:gd name="T0" fmla="*/ 0 w 4032"/>
              <a:gd name="T1" fmla="*/ 0 h 288"/>
              <a:gd name="T2" fmla="*/ 0 w 4032"/>
              <a:gd name="T3" fmla="*/ 2147483647 h 288"/>
              <a:gd name="T4" fmla="*/ 2147483647 w 4032"/>
              <a:gd name="T5" fmla="*/ 2147483647 h 288"/>
              <a:gd name="T6" fmla="*/ 2147483647 w 403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4032"/>
              <a:gd name="T13" fmla="*/ 0 h 288"/>
              <a:gd name="T14" fmla="*/ 4032 w 403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32" h="288">
                <a:moveTo>
                  <a:pt x="0" y="0"/>
                </a:moveTo>
                <a:lnTo>
                  <a:pt x="0" y="288"/>
                </a:lnTo>
                <a:lnTo>
                  <a:pt x="4032" y="288"/>
                </a:lnTo>
                <a:lnTo>
                  <a:pt x="4032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Freeform 79"/>
          <p:cNvSpPr>
            <a:spLocks/>
          </p:cNvSpPr>
          <p:nvPr/>
        </p:nvSpPr>
        <p:spPr bwMode="auto">
          <a:xfrm flipV="1">
            <a:off x="5029200" y="3581400"/>
            <a:ext cx="2298700" cy="387350"/>
          </a:xfrm>
          <a:custGeom>
            <a:avLst/>
            <a:gdLst>
              <a:gd name="T0" fmla="*/ 0 w 4032"/>
              <a:gd name="T1" fmla="*/ 0 h 288"/>
              <a:gd name="T2" fmla="*/ 0 w 4032"/>
              <a:gd name="T3" fmla="*/ 2147483647 h 288"/>
              <a:gd name="T4" fmla="*/ 2147483647 w 4032"/>
              <a:gd name="T5" fmla="*/ 2147483647 h 288"/>
              <a:gd name="T6" fmla="*/ 2147483647 w 403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4032"/>
              <a:gd name="T13" fmla="*/ 0 h 288"/>
              <a:gd name="T14" fmla="*/ 4032 w 403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32" h="288">
                <a:moveTo>
                  <a:pt x="0" y="0"/>
                </a:moveTo>
                <a:lnTo>
                  <a:pt x="0" y="288"/>
                </a:lnTo>
                <a:lnTo>
                  <a:pt x="4032" y="288"/>
                </a:lnTo>
                <a:lnTo>
                  <a:pt x="4032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Text Box 80"/>
          <p:cNvSpPr txBox="1">
            <a:spLocks noChangeArrowheads="1"/>
          </p:cNvSpPr>
          <p:nvPr/>
        </p:nvSpPr>
        <p:spPr bwMode="auto">
          <a:xfrm>
            <a:off x="1219200" y="40386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u="sng"/>
              <a:t>EmpNum</a:t>
            </a:r>
            <a:r>
              <a:rPr lang="en-CA" altLang="en-US"/>
              <a:t>   </a:t>
            </a:r>
            <a:r>
              <a:rPr lang="en-CA" altLang="en-US" noProof="1"/>
              <a:t> </a:t>
            </a:r>
            <a:r>
              <a:rPr lang="en-CA" altLang="en-US"/>
              <a:t>EmpEmail     </a:t>
            </a:r>
            <a:r>
              <a:rPr lang="en-CA" altLang="en-US" noProof="1"/>
              <a:t>DeptNum       </a:t>
            </a:r>
            <a:r>
              <a:rPr lang="en-CA" altLang="en-US"/>
              <a:t>DeptNname</a:t>
            </a:r>
            <a:endParaRPr lang="en-US" altLang="en-US"/>
          </a:p>
        </p:txBody>
      </p:sp>
      <p:sp>
        <p:nvSpPr>
          <p:cNvPr id="17426" name="Rectangle 81"/>
          <p:cNvSpPr>
            <a:spLocks noChangeArrowheads="1"/>
          </p:cNvSpPr>
          <p:nvPr/>
        </p:nvSpPr>
        <p:spPr bwMode="auto">
          <a:xfrm>
            <a:off x="1143000" y="3962400"/>
            <a:ext cx="1447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7" name="Rectangle 82"/>
          <p:cNvSpPr>
            <a:spLocks noChangeArrowheads="1"/>
          </p:cNvSpPr>
          <p:nvPr/>
        </p:nvSpPr>
        <p:spPr bwMode="auto">
          <a:xfrm>
            <a:off x="2590800" y="3962400"/>
            <a:ext cx="1600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8" name="Rectangle 83"/>
          <p:cNvSpPr>
            <a:spLocks noChangeArrowheads="1"/>
          </p:cNvSpPr>
          <p:nvPr/>
        </p:nvSpPr>
        <p:spPr bwMode="auto">
          <a:xfrm>
            <a:off x="4191000" y="3962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9" name="Rectangle 84"/>
          <p:cNvSpPr>
            <a:spLocks noChangeArrowheads="1"/>
          </p:cNvSpPr>
          <p:nvPr/>
        </p:nvSpPr>
        <p:spPr bwMode="auto">
          <a:xfrm>
            <a:off x="5943600" y="3962400"/>
            <a:ext cx="1981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30" name="Freeform 85"/>
          <p:cNvSpPr>
            <a:spLocks/>
          </p:cNvSpPr>
          <p:nvPr/>
        </p:nvSpPr>
        <p:spPr bwMode="auto">
          <a:xfrm>
            <a:off x="3657600" y="4495800"/>
            <a:ext cx="1143000" cy="381000"/>
          </a:xfrm>
          <a:custGeom>
            <a:avLst/>
            <a:gdLst>
              <a:gd name="T0" fmla="*/ 0 w 720"/>
              <a:gd name="T1" fmla="*/ 2147483647 h 240"/>
              <a:gd name="T2" fmla="*/ 2147483647 w 720"/>
              <a:gd name="T3" fmla="*/ 2147483647 h 240"/>
              <a:gd name="T4" fmla="*/ 2147483647 w 720"/>
              <a:gd name="T5" fmla="*/ 0 h 240"/>
              <a:gd name="T6" fmla="*/ 0 60000 65536"/>
              <a:gd name="T7" fmla="*/ 0 60000 65536"/>
              <a:gd name="T8" fmla="*/ 0 60000 65536"/>
              <a:gd name="T9" fmla="*/ 0 w 720"/>
              <a:gd name="T10" fmla="*/ 0 h 240"/>
              <a:gd name="T11" fmla="*/ 720 w 72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240">
                <a:moveTo>
                  <a:pt x="0" y="240"/>
                </a:moveTo>
                <a:lnTo>
                  <a:pt x="720" y="24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Freeform 86"/>
          <p:cNvSpPr>
            <a:spLocks/>
          </p:cNvSpPr>
          <p:nvPr/>
        </p:nvSpPr>
        <p:spPr bwMode="auto">
          <a:xfrm>
            <a:off x="4800600" y="4495800"/>
            <a:ext cx="2057400" cy="381000"/>
          </a:xfrm>
          <a:custGeom>
            <a:avLst/>
            <a:gdLst>
              <a:gd name="T0" fmla="*/ 0 w 720"/>
              <a:gd name="T1" fmla="*/ 2147483647 h 240"/>
              <a:gd name="T2" fmla="*/ 2147483647 w 720"/>
              <a:gd name="T3" fmla="*/ 2147483647 h 240"/>
              <a:gd name="T4" fmla="*/ 2147483647 w 720"/>
              <a:gd name="T5" fmla="*/ 0 h 240"/>
              <a:gd name="T6" fmla="*/ 0 60000 65536"/>
              <a:gd name="T7" fmla="*/ 0 60000 65536"/>
              <a:gd name="T8" fmla="*/ 0 60000 65536"/>
              <a:gd name="T9" fmla="*/ 0 w 720"/>
              <a:gd name="T10" fmla="*/ 0 h 240"/>
              <a:gd name="T11" fmla="*/ 720 w 72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240">
                <a:moveTo>
                  <a:pt x="0" y="240"/>
                </a:moveTo>
                <a:lnTo>
                  <a:pt x="720" y="24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Rectangle 87"/>
          <p:cNvSpPr>
            <a:spLocks noChangeArrowheads="1"/>
          </p:cNvSpPr>
          <p:nvPr/>
        </p:nvSpPr>
        <p:spPr bwMode="auto">
          <a:xfrm>
            <a:off x="685800" y="5105400"/>
            <a:ext cx="815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DeptName is </a:t>
            </a:r>
            <a:r>
              <a:rPr lang="en-CA" altLang="en-US" i="1"/>
              <a:t>transitively dependent</a:t>
            </a:r>
            <a:r>
              <a:rPr lang="en-CA" altLang="en-US"/>
              <a:t> on EmpNum via DeptNum</a:t>
            </a:r>
          </a:p>
          <a:p>
            <a:pPr lvl="2"/>
            <a:r>
              <a:rPr lang="en-CA" altLang="en-US"/>
              <a:t>EmpNum </a:t>
            </a:r>
            <a:r>
              <a:rPr lang="en-CA" altLang="en-US" noProof="1">
                <a:sym typeface="Wingdings" panose="05000000000000000000" pitchFamily="2" charset="2"/>
              </a:rPr>
              <a:t></a:t>
            </a:r>
            <a:r>
              <a:rPr lang="en-CA" altLang="en-US" noProof="1"/>
              <a:t> DeptN</a:t>
            </a:r>
            <a:r>
              <a:rPr lang="en-CA" altLang="en-US"/>
              <a:t>ame</a:t>
            </a:r>
            <a:endParaRPr lang="en-US" altLang="en-US"/>
          </a:p>
        </p:txBody>
      </p:sp>
      <p:sp>
        <p:nvSpPr>
          <p:cNvPr id="17433" name="Rectangle 88"/>
          <p:cNvSpPr>
            <a:spLocks noChangeArrowheads="1"/>
          </p:cNvSpPr>
          <p:nvPr/>
        </p:nvSpPr>
        <p:spPr bwMode="auto">
          <a:xfrm>
            <a:off x="815975" y="1066800"/>
            <a:ext cx="3021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EmpNum </a:t>
            </a:r>
            <a:r>
              <a:rPr lang="en-CA" altLang="en-US" noProof="1">
                <a:sym typeface="Wingdings" panose="05000000000000000000" pitchFamily="2" charset="2"/>
              </a:rPr>
              <a:t></a:t>
            </a:r>
            <a:r>
              <a:rPr lang="en-CA" altLang="en-US" noProof="1"/>
              <a:t> DeptNum</a:t>
            </a:r>
            <a:endParaRPr lang="en-US" altLang="en-US"/>
          </a:p>
        </p:txBody>
      </p:sp>
      <p:sp>
        <p:nvSpPr>
          <p:cNvPr id="17434" name="Rectangle 89"/>
          <p:cNvSpPr>
            <a:spLocks noChangeArrowheads="1"/>
          </p:cNvSpPr>
          <p:nvPr/>
        </p:nvSpPr>
        <p:spPr bwMode="auto">
          <a:xfrm>
            <a:off x="5181600" y="2438400"/>
            <a:ext cx="315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DeptNum </a:t>
            </a:r>
            <a:r>
              <a:rPr lang="en-CA" altLang="en-US" noProof="1">
                <a:sym typeface="Wingdings" panose="05000000000000000000" pitchFamily="2" charset="2"/>
              </a:rPr>
              <a:t></a:t>
            </a:r>
            <a:r>
              <a:rPr lang="en-CA" altLang="en-US" noProof="1"/>
              <a:t> DeptN</a:t>
            </a:r>
            <a:r>
              <a:rPr lang="en-CA" altLang="en-US"/>
              <a:t>ame</a:t>
            </a: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0200"/>
            <a:ext cx="7200900" cy="1485900"/>
          </a:xfrm>
        </p:spPr>
        <p:txBody>
          <a:bodyPr/>
          <a:lstStyle/>
          <a:p>
            <a:pPr eaLnBrk="1" hangingPunct="1"/>
            <a:r>
              <a:rPr lang="en-CA" altLang="en-US" b="1" dirty="0" smtClean="0"/>
              <a:t>Partial dependency</a:t>
            </a:r>
            <a:endParaRPr lang="en-US" altLang="en-US" b="1" dirty="0" smtClean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652DCB-BB19-41BD-B0A3-42C7D6688FAC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6395FD-EA7F-45D0-AFD5-64DE7664F8D5}" type="slidenum">
              <a:rPr lang="en-US" altLang="en-US" sz="1200">
                <a:solidFill>
                  <a:srgbClr val="898989"/>
                </a:solidFill>
              </a:rPr>
              <a:pPr/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8438" name="Text Box 88"/>
          <p:cNvSpPr txBox="1">
            <a:spLocks noChangeArrowheads="1"/>
          </p:cNvSpPr>
          <p:nvPr/>
        </p:nvSpPr>
        <p:spPr bwMode="auto">
          <a:xfrm>
            <a:off x="762000" y="1143000"/>
            <a:ext cx="7543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A </a:t>
            </a:r>
            <a:r>
              <a:rPr lang="en-CA" altLang="en-US" b="1"/>
              <a:t>partial dependency</a:t>
            </a:r>
            <a:r>
              <a:rPr lang="en-CA" altLang="en-US"/>
              <a:t> exists when an attribute B is functionally dependent on an attribute A, and A is a component of a multipart candidate key.</a:t>
            </a:r>
            <a:endParaRPr lang="en-US" altLang="en-US"/>
          </a:p>
        </p:txBody>
      </p:sp>
      <p:sp>
        <p:nvSpPr>
          <p:cNvPr id="18439" name="Text Box 89"/>
          <p:cNvSpPr txBox="1">
            <a:spLocks noChangeArrowheads="1"/>
          </p:cNvSpPr>
          <p:nvPr/>
        </p:nvSpPr>
        <p:spPr bwMode="auto">
          <a:xfrm>
            <a:off x="990600" y="3429000"/>
            <a:ext cx="1905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 u="sng"/>
              <a:t>InvNum</a:t>
            </a:r>
            <a:endParaRPr lang="en-US" altLang="en-US" u="sng"/>
          </a:p>
        </p:txBody>
      </p:sp>
      <p:sp>
        <p:nvSpPr>
          <p:cNvPr id="18440" name="Text Box 90"/>
          <p:cNvSpPr txBox="1">
            <a:spLocks noChangeArrowheads="1"/>
          </p:cNvSpPr>
          <p:nvPr/>
        </p:nvSpPr>
        <p:spPr bwMode="auto">
          <a:xfrm>
            <a:off x="2895600" y="3429000"/>
            <a:ext cx="1676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 u="sng"/>
              <a:t>LineNum</a:t>
            </a:r>
            <a:endParaRPr lang="en-US" altLang="en-US" u="sng"/>
          </a:p>
        </p:txBody>
      </p:sp>
      <p:sp>
        <p:nvSpPr>
          <p:cNvPr id="18441" name="Text Box 91"/>
          <p:cNvSpPr txBox="1">
            <a:spLocks noChangeArrowheads="1"/>
          </p:cNvSpPr>
          <p:nvPr/>
        </p:nvSpPr>
        <p:spPr bwMode="auto">
          <a:xfrm>
            <a:off x="4572000" y="3429000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Qty</a:t>
            </a:r>
            <a:endParaRPr lang="en-US" altLang="en-US"/>
          </a:p>
        </p:txBody>
      </p:sp>
      <p:sp>
        <p:nvSpPr>
          <p:cNvPr id="18442" name="Text Box 92"/>
          <p:cNvSpPr txBox="1">
            <a:spLocks noChangeArrowheads="1"/>
          </p:cNvSpPr>
          <p:nvPr/>
        </p:nvSpPr>
        <p:spPr bwMode="auto">
          <a:xfrm>
            <a:off x="5562600" y="3429000"/>
            <a:ext cx="1676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InvDate</a:t>
            </a:r>
            <a:endParaRPr lang="en-US" altLang="en-US"/>
          </a:p>
        </p:txBody>
      </p:sp>
      <p:sp>
        <p:nvSpPr>
          <p:cNvPr id="18443" name="Freeform 94"/>
          <p:cNvSpPr>
            <a:spLocks/>
          </p:cNvSpPr>
          <p:nvPr/>
        </p:nvSpPr>
        <p:spPr bwMode="auto">
          <a:xfrm>
            <a:off x="3581400" y="3886200"/>
            <a:ext cx="1676400" cy="533400"/>
          </a:xfrm>
          <a:custGeom>
            <a:avLst/>
            <a:gdLst>
              <a:gd name="T0" fmla="*/ 0 w 1056"/>
              <a:gd name="T1" fmla="*/ 0 h 336"/>
              <a:gd name="T2" fmla="*/ 0 w 1056"/>
              <a:gd name="T3" fmla="*/ 2147483647 h 336"/>
              <a:gd name="T4" fmla="*/ 2147483647 w 1056"/>
              <a:gd name="T5" fmla="*/ 2147483647 h 336"/>
              <a:gd name="T6" fmla="*/ 2147483647 w 1056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336"/>
              <a:gd name="T14" fmla="*/ 1056 w 1056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336">
                <a:moveTo>
                  <a:pt x="0" y="0"/>
                </a:moveTo>
                <a:lnTo>
                  <a:pt x="0" y="336"/>
                </a:lnTo>
                <a:lnTo>
                  <a:pt x="1056" y="336"/>
                </a:lnTo>
                <a:lnTo>
                  <a:pt x="10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Freeform 95"/>
          <p:cNvSpPr>
            <a:spLocks/>
          </p:cNvSpPr>
          <p:nvPr/>
        </p:nvSpPr>
        <p:spPr bwMode="auto">
          <a:xfrm>
            <a:off x="1905000" y="3886200"/>
            <a:ext cx="4495800" cy="533400"/>
          </a:xfrm>
          <a:custGeom>
            <a:avLst/>
            <a:gdLst>
              <a:gd name="T0" fmla="*/ 0 w 1056"/>
              <a:gd name="T1" fmla="*/ 0 h 336"/>
              <a:gd name="T2" fmla="*/ 0 w 1056"/>
              <a:gd name="T3" fmla="*/ 2147483647 h 336"/>
              <a:gd name="T4" fmla="*/ 2147483647 w 1056"/>
              <a:gd name="T5" fmla="*/ 2147483647 h 336"/>
              <a:gd name="T6" fmla="*/ 2147483647 w 1056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336"/>
              <a:gd name="T14" fmla="*/ 1056 w 1056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336">
                <a:moveTo>
                  <a:pt x="0" y="0"/>
                </a:moveTo>
                <a:lnTo>
                  <a:pt x="0" y="336"/>
                </a:lnTo>
                <a:lnTo>
                  <a:pt x="1056" y="336"/>
                </a:lnTo>
                <a:lnTo>
                  <a:pt x="10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Freeform 96"/>
          <p:cNvSpPr>
            <a:spLocks/>
          </p:cNvSpPr>
          <p:nvPr/>
        </p:nvSpPr>
        <p:spPr bwMode="auto">
          <a:xfrm flipV="1">
            <a:off x="2057400" y="2895600"/>
            <a:ext cx="4495800" cy="533400"/>
          </a:xfrm>
          <a:custGeom>
            <a:avLst/>
            <a:gdLst>
              <a:gd name="T0" fmla="*/ 0 w 1056"/>
              <a:gd name="T1" fmla="*/ 0 h 336"/>
              <a:gd name="T2" fmla="*/ 0 w 1056"/>
              <a:gd name="T3" fmla="*/ 2147483647 h 336"/>
              <a:gd name="T4" fmla="*/ 2147483647 w 1056"/>
              <a:gd name="T5" fmla="*/ 2147483647 h 336"/>
              <a:gd name="T6" fmla="*/ 2147483647 w 1056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336"/>
              <a:gd name="T14" fmla="*/ 1056 w 1056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336">
                <a:moveTo>
                  <a:pt x="0" y="0"/>
                </a:moveTo>
                <a:lnTo>
                  <a:pt x="0" y="336"/>
                </a:lnTo>
                <a:lnTo>
                  <a:pt x="1056" y="336"/>
                </a:lnTo>
                <a:lnTo>
                  <a:pt x="10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 Box 97"/>
          <p:cNvSpPr txBox="1">
            <a:spLocks noChangeArrowheads="1"/>
          </p:cNvSpPr>
          <p:nvPr/>
        </p:nvSpPr>
        <p:spPr bwMode="auto">
          <a:xfrm>
            <a:off x="990600" y="4648200"/>
            <a:ext cx="6934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/>
              <a:t>Candidate keys: {InvNum, LineNum} InvDate is </a:t>
            </a:r>
            <a:r>
              <a:rPr lang="en-CA" altLang="en-US" i="1"/>
              <a:t>partially dependent</a:t>
            </a:r>
            <a:r>
              <a:rPr lang="en-CA" altLang="en-US"/>
              <a:t> on {InvNum, LineNum} as InvNum is a determinant of InvDate and InvNum is part of a candidate key</a:t>
            </a: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09625" y="304800"/>
            <a:ext cx="7200900" cy="1485900"/>
          </a:xfrm>
        </p:spPr>
        <p:txBody>
          <a:bodyPr/>
          <a:lstStyle/>
          <a:p>
            <a:pPr eaLnBrk="1" hangingPunct="1"/>
            <a:r>
              <a:rPr lang="en-CA" altLang="en-US" b="1" dirty="0" smtClean="0">
                <a:latin typeface="Arial" panose="020B0604020202020204" pitchFamily="34" charset="0"/>
              </a:rPr>
              <a:t>Second Normal Form</a:t>
            </a:r>
            <a:endParaRPr lang="en-US" altLang="en-US" b="1" dirty="0" smtClean="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FA6130-9F3B-43E2-ADAF-D3381D4F09C0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CD3448-5F1A-4EF4-B62D-8C283FD34163}" type="slidenum">
              <a:rPr lang="en-US" altLang="en-US" sz="1200">
                <a:solidFill>
                  <a:srgbClr val="898989"/>
                </a:solidFill>
              </a:rPr>
              <a:pPr/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809625" y="1219200"/>
            <a:ext cx="8029575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2270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2270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2270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2270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2270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altLang="en-US" b="1" dirty="0">
                <a:latin typeface="Arial" panose="020B0604020202020204" pitchFamily="34" charset="0"/>
              </a:rPr>
              <a:t>Second Normal Form</a:t>
            </a:r>
          </a:p>
          <a:p>
            <a:r>
              <a:rPr lang="en-CA" altLang="en-US" dirty="0"/>
              <a:t>A relation is in </a:t>
            </a:r>
            <a:r>
              <a:rPr lang="en-CA" altLang="en-US" b="1" dirty="0"/>
              <a:t>2NF</a:t>
            </a:r>
            <a:r>
              <a:rPr lang="en-CA" altLang="en-US" dirty="0"/>
              <a:t> if it is in 1NF, and every non-key attribute is fully dependent on each candidate key. (That is, we don’t have any partial functional dependency.)</a:t>
            </a:r>
          </a:p>
          <a:p>
            <a:endParaRPr lang="en-CA" altLang="en-US" dirty="0"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en-CA" altLang="en-US" dirty="0">
                <a:latin typeface="Arial" panose="020B0604020202020204" pitchFamily="34" charset="0"/>
              </a:rPr>
              <a:t> </a:t>
            </a:r>
            <a:r>
              <a:rPr lang="en-CA" altLang="en-US" dirty="0">
                <a:latin typeface="Times" panose="02020603050405020304" pitchFamily="18" charset="0"/>
              </a:rPr>
              <a:t>2NF (and 3NF) both involve the concepts of key and 	non-key attributes. </a:t>
            </a:r>
          </a:p>
          <a:p>
            <a:pPr>
              <a:buFontTx/>
              <a:buChar char="•"/>
            </a:pPr>
            <a:r>
              <a:rPr lang="en-CA" altLang="en-US" dirty="0">
                <a:latin typeface="Times" panose="02020603050405020304" pitchFamily="18" charset="0"/>
              </a:rPr>
              <a:t> A </a:t>
            </a:r>
            <a:r>
              <a:rPr lang="en-CA" altLang="en-US" i="1" dirty="0">
                <a:latin typeface="Times" panose="02020603050405020304" pitchFamily="18" charset="0"/>
              </a:rPr>
              <a:t>key attribute</a:t>
            </a:r>
            <a:r>
              <a:rPr lang="en-CA" altLang="en-US" dirty="0">
                <a:latin typeface="Times" panose="02020603050405020304" pitchFamily="18" charset="0"/>
              </a:rPr>
              <a:t> is any attribute that is part of a key; </a:t>
            </a:r>
            <a:endParaRPr lang="en-CA" altLang="en-US" dirty="0" smtClean="0">
              <a:latin typeface="Times" panose="02020603050405020304" pitchFamily="18" charset="0"/>
            </a:endParaRPr>
          </a:p>
          <a:p>
            <a:pPr>
              <a:buFontTx/>
              <a:buChar char="•"/>
            </a:pPr>
            <a:r>
              <a:rPr lang="en-CA" altLang="en-US" dirty="0" smtClean="0">
                <a:latin typeface="Times" panose="02020603050405020304" pitchFamily="18" charset="0"/>
              </a:rPr>
              <a:t> Any </a:t>
            </a:r>
            <a:r>
              <a:rPr lang="en-CA" altLang="en-US" dirty="0">
                <a:latin typeface="Times" panose="02020603050405020304" pitchFamily="18" charset="0"/>
              </a:rPr>
              <a:t>attribute that is not a key attribute, is a </a:t>
            </a:r>
            <a:r>
              <a:rPr lang="en-CA" altLang="en-US" i="1" dirty="0">
                <a:latin typeface="Times" panose="02020603050405020304" pitchFamily="18" charset="0"/>
              </a:rPr>
              <a:t>non-key 	attribute</a:t>
            </a:r>
            <a:r>
              <a:rPr lang="en-CA" altLang="en-US" dirty="0">
                <a:latin typeface="Times" panose="02020603050405020304" pitchFamily="18" charset="0"/>
              </a:rPr>
              <a:t>. </a:t>
            </a:r>
            <a:endParaRPr lang="en-US" altLang="en-US" dirty="0">
              <a:latin typeface="Times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en-US" dirty="0">
                <a:latin typeface="Times" panose="02020603050405020304" pitchFamily="18" charset="0"/>
              </a:rPr>
              <a:t> Relations that are not in BCNF have data </a:t>
            </a:r>
            <a:r>
              <a:rPr lang="en-US" altLang="en-US" dirty="0" smtClean="0">
                <a:latin typeface="Times" panose="02020603050405020304" pitchFamily="18" charset="0"/>
              </a:rPr>
              <a:t>redundancies</a:t>
            </a:r>
            <a:endParaRPr lang="en-US" altLang="en-US" dirty="0">
              <a:latin typeface="Times" panose="02020603050405020304" pitchFamily="18" charset="0"/>
            </a:endParaRPr>
          </a:p>
          <a:p>
            <a:pPr>
              <a:buFontTx/>
              <a:buChar char="•"/>
            </a:pPr>
            <a:r>
              <a:rPr lang="en-CA" altLang="en-US" dirty="0">
                <a:latin typeface="Times" panose="02020603050405020304" pitchFamily="18" charset="0"/>
              </a:rPr>
              <a:t> A relation in 2NF will not have any partial dependencies</a:t>
            </a:r>
            <a:endParaRPr lang="en-US" altLang="en-US" dirty="0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dirty="0" smtClean="0">
                <a:latin typeface="Arial" charset="0"/>
              </a:rPr>
              <a:t>Second Normal Form</a:t>
            </a:r>
            <a:endParaRPr lang="en-US" b="1" dirty="0" smtClean="0">
              <a:latin typeface="Arial" charset="0"/>
            </a:endParaRP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2BDE8E-3EC1-4E40-83C8-DD8F42F12A1D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96EC5E-B2EE-4ABA-96C2-1703BC0524E1}" type="slidenum">
              <a:rPr lang="en-US" altLang="en-US" sz="1200">
                <a:solidFill>
                  <a:srgbClr val="898989"/>
                </a:solidFill>
              </a:rPr>
              <a:pPr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2349500" y="13208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LineNum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3949700" y="1320800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ProdNum</a:t>
            </a:r>
            <a:endParaRPr lang="en-US" altLang="en-US" u="sng"/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5626100" y="13208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Qty</a:t>
            </a: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749300" y="13208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InvNum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712788" y="20574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InvNum, LineNum</a:t>
            </a:r>
          </a:p>
        </p:txBody>
      </p:sp>
      <p:sp>
        <p:nvSpPr>
          <p:cNvPr id="20491" name="Rectangle 8"/>
          <p:cNvSpPr>
            <a:spLocks noChangeArrowheads="1"/>
          </p:cNvSpPr>
          <p:nvPr/>
        </p:nvSpPr>
        <p:spPr bwMode="auto">
          <a:xfrm>
            <a:off x="3838575" y="2057400"/>
            <a:ext cx="1370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ProdNum</a:t>
            </a:r>
          </a:p>
        </p:txBody>
      </p:sp>
      <p:sp>
        <p:nvSpPr>
          <p:cNvPr id="20492" name="Text Box 9"/>
          <p:cNvSpPr txBox="1">
            <a:spLocks noChangeArrowheads="1"/>
          </p:cNvSpPr>
          <p:nvPr/>
        </p:nvSpPr>
        <p:spPr bwMode="auto">
          <a:xfrm>
            <a:off x="712788" y="32766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InvNum, ProdNum</a:t>
            </a:r>
          </a:p>
        </p:txBody>
      </p:sp>
      <p:sp>
        <p:nvSpPr>
          <p:cNvPr id="20493" name="Rectangle 10"/>
          <p:cNvSpPr>
            <a:spLocks noChangeArrowheads="1"/>
          </p:cNvSpPr>
          <p:nvPr/>
        </p:nvSpPr>
        <p:spPr bwMode="auto">
          <a:xfrm>
            <a:off x="3838575" y="3276600"/>
            <a:ext cx="1350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LineNum</a:t>
            </a: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3227388" y="228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2"/>
          <p:cNvSpPr>
            <a:spLocks noChangeShapeType="1"/>
          </p:cNvSpPr>
          <p:nvPr/>
        </p:nvSpPr>
        <p:spPr bwMode="auto">
          <a:xfrm>
            <a:off x="3227388" y="3505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13"/>
          <p:cNvSpPr txBox="1">
            <a:spLocks noChangeArrowheads="1"/>
          </p:cNvSpPr>
          <p:nvPr/>
        </p:nvSpPr>
        <p:spPr bwMode="auto">
          <a:xfrm>
            <a:off x="712788" y="4575175"/>
            <a:ext cx="54102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Since there is a determinant that is not a candidate key, </a:t>
            </a:r>
            <a:r>
              <a:rPr lang="en-US" altLang="en-US" dirty="0" err="1"/>
              <a:t>InvLine</a:t>
            </a:r>
            <a:r>
              <a:rPr lang="en-US" altLang="en-US" dirty="0"/>
              <a:t> is </a:t>
            </a:r>
            <a:r>
              <a:rPr lang="en-US" altLang="en-US" b="1" dirty="0"/>
              <a:t>not BCNF</a:t>
            </a:r>
            <a:endParaRPr lang="en-US" altLang="en-US" dirty="0"/>
          </a:p>
          <a:p>
            <a:pPr>
              <a:spcBef>
                <a:spcPct val="50000"/>
              </a:spcBef>
            </a:pPr>
            <a:r>
              <a:rPr lang="en-US" altLang="en-US" dirty="0" err="1"/>
              <a:t>InvLine</a:t>
            </a:r>
            <a:r>
              <a:rPr lang="en-US" altLang="en-US" dirty="0"/>
              <a:t> is </a:t>
            </a:r>
            <a:r>
              <a:rPr lang="en-US" altLang="en-US" b="1" dirty="0"/>
              <a:t>not 2NF</a:t>
            </a:r>
            <a:r>
              <a:rPr lang="en-US" altLang="en-US" dirty="0"/>
              <a:t> since there is a partial dependency of </a:t>
            </a:r>
            <a:r>
              <a:rPr lang="en-US" altLang="en-US" dirty="0" err="1"/>
              <a:t>InvDate</a:t>
            </a:r>
            <a:r>
              <a:rPr lang="en-US" altLang="en-US" dirty="0"/>
              <a:t> on </a:t>
            </a:r>
            <a:r>
              <a:rPr lang="en-US" altLang="en-US" dirty="0" err="1"/>
              <a:t>InvNum</a:t>
            </a:r>
            <a:endParaRPr lang="en-US" altLang="en-US" dirty="0"/>
          </a:p>
        </p:txBody>
      </p:sp>
      <p:sp>
        <p:nvSpPr>
          <p:cNvPr id="20497" name="Rectangle 14"/>
          <p:cNvSpPr>
            <a:spLocks noChangeArrowheads="1"/>
          </p:cNvSpPr>
          <p:nvPr/>
        </p:nvSpPr>
        <p:spPr bwMode="auto">
          <a:xfrm>
            <a:off x="4065588" y="2667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Qty</a:t>
            </a:r>
          </a:p>
        </p:txBody>
      </p:sp>
      <p:sp>
        <p:nvSpPr>
          <p:cNvPr id="20498" name="Line 15"/>
          <p:cNvSpPr>
            <a:spLocks noChangeShapeType="1"/>
          </p:cNvSpPr>
          <p:nvPr/>
        </p:nvSpPr>
        <p:spPr bwMode="auto">
          <a:xfrm>
            <a:off x="3227388" y="2286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Line 16"/>
          <p:cNvSpPr>
            <a:spLocks noChangeShapeType="1"/>
          </p:cNvSpPr>
          <p:nvPr/>
        </p:nvSpPr>
        <p:spPr bwMode="auto">
          <a:xfrm flipV="1">
            <a:off x="3227388" y="29718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Text Box 17"/>
          <p:cNvSpPr txBox="1">
            <a:spLocks noChangeArrowheads="1"/>
          </p:cNvSpPr>
          <p:nvPr/>
        </p:nvSpPr>
        <p:spPr bwMode="auto">
          <a:xfrm>
            <a:off x="6997700" y="13208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InvDate</a:t>
            </a:r>
          </a:p>
        </p:txBody>
      </p:sp>
      <p:sp>
        <p:nvSpPr>
          <p:cNvPr id="20501" name="Rectangle 18"/>
          <p:cNvSpPr>
            <a:spLocks noChangeArrowheads="1"/>
          </p:cNvSpPr>
          <p:nvPr/>
        </p:nvSpPr>
        <p:spPr bwMode="auto">
          <a:xfrm>
            <a:off x="2646363" y="4038600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66FF"/>
                </a:solidFill>
              </a:rPr>
              <a:t>InvDate</a:t>
            </a:r>
          </a:p>
        </p:txBody>
      </p:sp>
      <p:sp>
        <p:nvSpPr>
          <p:cNvPr id="20502" name="Rectangle 19"/>
          <p:cNvSpPr>
            <a:spLocks noChangeArrowheads="1"/>
          </p:cNvSpPr>
          <p:nvPr/>
        </p:nvSpPr>
        <p:spPr bwMode="auto">
          <a:xfrm>
            <a:off x="693738" y="4038600"/>
            <a:ext cx="120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66FF"/>
                </a:solidFill>
              </a:rPr>
              <a:t>InvNum</a:t>
            </a:r>
          </a:p>
        </p:txBody>
      </p:sp>
      <p:sp>
        <p:nvSpPr>
          <p:cNvPr id="20503" name="Line 20"/>
          <p:cNvSpPr>
            <a:spLocks noChangeShapeType="1"/>
          </p:cNvSpPr>
          <p:nvPr/>
        </p:nvSpPr>
        <p:spPr bwMode="auto">
          <a:xfrm>
            <a:off x="1960563" y="4267200"/>
            <a:ext cx="609600" cy="0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Rectangle 21"/>
          <p:cNvSpPr>
            <a:spLocks noChangeArrowheads="1"/>
          </p:cNvSpPr>
          <p:nvPr/>
        </p:nvSpPr>
        <p:spPr bwMode="auto">
          <a:xfrm>
            <a:off x="5514975" y="2362200"/>
            <a:ext cx="26495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There are two candidate keys.</a:t>
            </a:r>
          </a:p>
        </p:txBody>
      </p:sp>
      <p:sp>
        <p:nvSpPr>
          <p:cNvPr id="20505" name="Rectangle 22"/>
          <p:cNvSpPr>
            <a:spLocks noChangeArrowheads="1"/>
          </p:cNvSpPr>
          <p:nvPr/>
        </p:nvSpPr>
        <p:spPr bwMode="auto">
          <a:xfrm>
            <a:off x="5497513" y="3505200"/>
            <a:ext cx="30019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Qty is the only non-key attribute, and it is dependent on InvNum</a:t>
            </a:r>
          </a:p>
        </p:txBody>
      </p:sp>
      <p:sp>
        <p:nvSpPr>
          <p:cNvPr id="20506" name="Rectangle 23"/>
          <p:cNvSpPr>
            <a:spLocks noChangeArrowheads="1"/>
          </p:cNvSpPr>
          <p:nvPr/>
        </p:nvSpPr>
        <p:spPr bwMode="auto">
          <a:xfrm>
            <a:off x="6477000" y="5181600"/>
            <a:ext cx="1676400" cy="8318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InvLine is only in </a:t>
            </a:r>
            <a:r>
              <a:rPr lang="en-US" altLang="en-US" b="1"/>
              <a:t>1NF</a:t>
            </a:r>
            <a:endParaRPr lang="en-US" altLang="en-US"/>
          </a:p>
        </p:txBody>
      </p:sp>
      <p:sp>
        <p:nvSpPr>
          <p:cNvPr id="20507" name="Rectangle 24"/>
          <p:cNvSpPr>
            <a:spLocks noChangeArrowheads="1"/>
          </p:cNvSpPr>
          <p:nvPr/>
        </p:nvSpPr>
        <p:spPr bwMode="auto">
          <a:xfrm>
            <a:off x="673100" y="863600"/>
            <a:ext cx="4813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Consider this</a:t>
            </a:r>
            <a:r>
              <a:rPr lang="en-US" altLang="en-US" b="1"/>
              <a:t> InvLine </a:t>
            </a:r>
            <a:r>
              <a:rPr lang="en-US" altLang="en-US"/>
              <a:t>table (in 1NF)</a:t>
            </a:r>
            <a:r>
              <a:rPr lang="en-US" altLang="en-US" b="1"/>
              <a:t>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92125" y="1066800"/>
            <a:ext cx="80772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CA" dirty="0"/>
              <a:t>We </a:t>
            </a:r>
            <a:r>
              <a:rPr lang="en-CA" dirty="0"/>
              <a:t>discuss four normal forms: first, second, third, and Boyce-</a:t>
            </a:r>
            <a:r>
              <a:rPr lang="en-CA" dirty="0" err="1"/>
              <a:t>Codd</a:t>
            </a:r>
            <a:r>
              <a:rPr lang="en-CA" dirty="0"/>
              <a:t> normal </a:t>
            </a:r>
            <a:r>
              <a:rPr lang="en-CA" dirty="0"/>
              <a:t>forms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r>
              <a:rPr lang="en-CA" dirty="0"/>
              <a:t>1NF</a:t>
            </a:r>
            <a:r>
              <a:rPr lang="en-CA" dirty="0"/>
              <a:t>, 2NF, 3NF, and </a:t>
            </a:r>
            <a:r>
              <a:rPr lang="en-CA" dirty="0"/>
              <a:t>BCNF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endParaRPr lang="en-CA" dirty="0"/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CA" i="1" dirty="0"/>
              <a:t>Normalization</a:t>
            </a:r>
            <a:r>
              <a:rPr lang="en-CA" dirty="0"/>
              <a:t> </a:t>
            </a:r>
            <a:r>
              <a:rPr lang="en-CA" dirty="0"/>
              <a:t>is a process that “improves” a database design by generating relations that are of higher normal forms.</a:t>
            </a:r>
          </a:p>
          <a:p>
            <a:pPr>
              <a:buFont typeface="Arial" pitchFamily="34" charset="0"/>
              <a:buChar char="•"/>
              <a:defRPr/>
            </a:pPr>
            <a:endParaRPr lang="en-CA" dirty="0"/>
          </a:p>
          <a:p>
            <a:pPr marL="0" lvl="2" indent="-152400">
              <a:buFont typeface="Arial" pitchFamily="34" charset="0"/>
              <a:buChar char="•"/>
              <a:defRPr/>
            </a:pPr>
            <a:r>
              <a:rPr lang="en-CA" dirty="0"/>
              <a:t>The </a:t>
            </a:r>
            <a:r>
              <a:rPr lang="en-CA" i="1" dirty="0"/>
              <a:t>objective</a:t>
            </a:r>
            <a:r>
              <a:rPr lang="en-CA" dirty="0"/>
              <a:t> of normalization: </a:t>
            </a:r>
            <a:endParaRPr lang="en-CA" dirty="0"/>
          </a:p>
          <a:p>
            <a:pPr marL="457200" lvl="3" indent="-152400">
              <a:buFont typeface="Arial" pitchFamily="34" charset="0"/>
              <a:buChar char="•"/>
              <a:defRPr/>
            </a:pPr>
            <a:r>
              <a:rPr lang="en-CA" dirty="0"/>
              <a:t>“</a:t>
            </a:r>
            <a:r>
              <a:rPr lang="en-CA" i="1" dirty="0"/>
              <a:t>to create relations where every dependency is on the key, the whole key, and nothing but the key</a:t>
            </a:r>
            <a:r>
              <a:rPr lang="en-CA" dirty="0"/>
              <a:t>”.</a:t>
            </a:r>
          </a:p>
          <a:p>
            <a:pPr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noFill/>
        </p:spPr>
        <p:txBody>
          <a:bodyPr/>
          <a:lstStyle/>
          <a:p>
            <a:pPr eaLnBrk="1" hangingPunct="1"/>
            <a:r>
              <a:rPr lang="en-CA" altLang="en-US" smtClean="0">
                <a:latin typeface="Arial" panose="020B0604020202020204" pitchFamily="34" charset="0"/>
              </a:rPr>
              <a:t>Normalization</a:t>
            </a: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7B169E-D0C8-46FB-8267-F45587522652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Jinze</a:t>
            </a:r>
            <a:r>
              <a:rPr lang="en-US" dirty="0" smtClean="0"/>
              <a:t> Liu @ University of Kentucky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6682D0C-6588-4BB7-80BC-7AACA5397049}" type="slidenum">
              <a:rPr lang="en-US" altLang="en-US" sz="1200">
                <a:solidFill>
                  <a:srgbClr val="898989"/>
                </a:solidFill>
              </a:rPr>
              <a:pPr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15583" y="211138"/>
            <a:ext cx="7200900" cy="1485900"/>
          </a:xfrm>
        </p:spPr>
        <p:txBody>
          <a:bodyPr/>
          <a:lstStyle/>
          <a:p>
            <a:pPr eaLnBrk="1" hangingPunct="1"/>
            <a:r>
              <a:rPr lang="en-CA" altLang="en-US" b="1" dirty="0" smtClean="0">
                <a:latin typeface="Arial" panose="020B0604020202020204" pitchFamily="34" charset="0"/>
              </a:rPr>
              <a:t>Second Normal Form</a:t>
            </a:r>
            <a:endParaRPr lang="en-US" altLang="en-US" b="1" dirty="0" smtClean="0">
              <a:latin typeface="Arial" panose="020B0604020202020204" pitchFamily="34" charset="0"/>
            </a:endParaRP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F52C07-89E5-4016-B9F5-EDCA3C5B6A42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4911B7-E996-4C94-834E-1C640DCA37CB}" type="slidenum">
              <a:rPr lang="en-US" altLang="en-US" sz="1200">
                <a:solidFill>
                  <a:srgbClr val="898989"/>
                </a:solidFill>
              </a:rPr>
              <a:pPr/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2349500" y="13716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LineNum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3949700" y="1371600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ProdNum</a:t>
            </a:r>
            <a:endParaRPr lang="en-US" altLang="en-US" u="sng"/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5626100" y="13716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Qty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749300" y="13716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InvNum</a:t>
            </a:r>
          </a:p>
        </p:txBody>
      </p:sp>
      <p:sp>
        <p:nvSpPr>
          <p:cNvPr id="21514" name="Text Box 17"/>
          <p:cNvSpPr txBox="1">
            <a:spLocks noChangeArrowheads="1"/>
          </p:cNvSpPr>
          <p:nvPr/>
        </p:nvSpPr>
        <p:spPr bwMode="auto">
          <a:xfrm>
            <a:off x="6997700" y="13716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InvDate</a:t>
            </a:r>
          </a:p>
        </p:txBody>
      </p:sp>
      <p:sp>
        <p:nvSpPr>
          <p:cNvPr id="21515" name="Rectangle 24"/>
          <p:cNvSpPr>
            <a:spLocks noChangeArrowheads="1"/>
          </p:cNvSpPr>
          <p:nvPr/>
        </p:nvSpPr>
        <p:spPr bwMode="auto">
          <a:xfrm>
            <a:off x="673100" y="9144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InvLine</a:t>
            </a:r>
          </a:p>
        </p:txBody>
      </p: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685800" y="1828800"/>
            <a:ext cx="77724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The above relation has redundancies: the invoice date is repeated on each invoice line.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We can </a:t>
            </a:r>
            <a:r>
              <a:rPr lang="en-US" altLang="en-US" i="1"/>
              <a:t>improve</a:t>
            </a:r>
            <a:r>
              <a:rPr lang="en-US" altLang="en-US"/>
              <a:t> the database by decomposing the relation into two relations:</a:t>
            </a:r>
          </a:p>
        </p:txBody>
      </p:sp>
      <p:sp>
        <p:nvSpPr>
          <p:cNvPr id="21517" name="Text Box 26"/>
          <p:cNvSpPr txBox="1">
            <a:spLocks noChangeArrowheads="1"/>
          </p:cNvSpPr>
          <p:nvPr/>
        </p:nvSpPr>
        <p:spPr bwMode="auto">
          <a:xfrm>
            <a:off x="3597275" y="35814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LineNum</a:t>
            </a:r>
          </a:p>
        </p:txBody>
      </p:sp>
      <p:sp>
        <p:nvSpPr>
          <p:cNvPr id="21518" name="Text Box 27"/>
          <p:cNvSpPr txBox="1">
            <a:spLocks noChangeArrowheads="1"/>
          </p:cNvSpPr>
          <p:nvPr/>
        </p:nvSpPr>
        <p:spPr bwMode="auto">
          <a:xfrm>
            <a:off x="5197475" y="3581400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ProdNum</a:t>
            </a:r>
            <a:endParaRPr lang="en-US" altLang="en-US" u="sng"/>
          </a:p>
        </p:txBody>
      </p:sp>
      <p:sp>
        <p:nvSpPr>
          <p:cNvPr id="21519" name="Text Box 28"/>
          <p:cNvSpPr txBox="1">
            <a:spLocks noChangeArrowheads="1"/>
          </p:cNvSpPr>
          <p:nvPr/>
        </p:nvSpPr>
        <p:spPr bwMode="auto">
          <a:xfrm>
            <a:off x="6873875" y="35814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Qty</a:t>
            </a:r>
          </a:p>
        </p:txBody>
      </p:sp>
      <p:sp>
        <p:nvSpPr>
          <p:cNvPr id="21520" name="Text Box 29"/>
          <p:cNvSpPr txBox="1">
            <a:spLocks noChangeArrowheads="1"/>
          </p:cNvSpPr>
          <p:nvPr/>
        </p:nvSpPr>
        <p:spPr bwMode="auto">
          <a:xfrm>
            <a:off x="1997075" y="35814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InvNum</a:t>
            </a:r>
          </a:p>
        </p:txBody>
      </p:sp>
      <p:sp>
        <p:nvSpPr>
          <p:cNvPr id="21521" name="Text Box 30"/>
          <p:cNvSpPr txBox="1">
            <a:spLocks noChangeArrowheads="1"/>
          </p:cNvSpPr>
          <p:nvPr/>
        </p:nvSpPr>
        <p:spPr bwMode="auto">
          <a:xfrm>
            <a:off x="3590925" y="4398963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InvDate</a:t>
            </a:r>
          </a:p>
        </p:txBody>
      </p:sp>
      <p:sp>
        <p:nvSpPr>
          <p:cNvPr id="21522" name="Text Box 31"/>
          <p:cNvSpPr txBox="1">
            <a:spLocks noChangeArrowheads="1"/>
          </p:cNvSpPr>
          <p:nvPr/>
        </p:nvSpPr>
        <p:spPr bwMode="auto">
          <a:xfrm>
            <a:off x="1990725" y="4398963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InvNum</a:t>
            </a:r>
          </a:p>
        </p:txBody>
      </p:sp>
      <p:sp>
        <p:nvSpPr>
          <p:cNvPr id="21523" name="AutoShape 32"/>
          <p:cNvSpPr>
            <a:spLocks noChangeArrowheads="1"/>
          </p:cNvSpPr>
          <p:nvPr/>
        </p:nvSpPr>
        <p:spPr bwMode="auto">
          <a:xfrm>
            <a:off x="1143000" y="3657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4" name="AutoShape 33"/>
          <p:cNvSpPr>
            <a:spLocks noChangeArrowheads="1"/>
          </p:cNvSpPr>
          <p:nvPr/>
        </p:nvSpPr>
        <p:spPr bwMode="auto">
          <a:xfrm>
            <a:off x="1143000" y="4419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5" name="Text Box 34"/>
          <p:cNvSpPr txBox="1">
            <a:spLocks noChangeArrowheads="1"/>
          </p:cNvSpPr>
          <p:nvPr/>
        </p:nvSpPr>
        <p:spPr bwMode="auto">
          <a:xfrm>
            <a:off x="838200" y="5181600"/>
            <a:ext cx="7467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Question: What is the highest normal form for these relations? 2NF? 3NF? BCNF?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54707"/>
            <a:ext cx="7200900" cy="1485900"/>
          </a:xfrm>
        </p:spPr>
        <p:txBody>
          <a:bodyPr/>
          <a:lstStyle/>
          <a:p>
            <a:pPr eaLnBrk="1" hangingPunct="1"/>
            <a:r>
              <a:rPr lang="en-CA" altLang="en-US" b="1" dirty="0" smtClean="0">
                <a:latin typeface="Arial" panose="020B0604020202020204" pitchFamily="34" charset="0"/>
              </a:rPr>
              <a:t>Third Normal Form</a:t>
            </a:r>
            <a:endParaRPr lang="en-US" altLang="en-US" b="1" dirty="0" smtClean="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649B14-0590-4372-96ED-FD87712764FE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AA8F31-FB76-4798-AE3A-03BAA7C2E1F4}" type="slidenum">
              <a:rPr lang="en-US" altLang="en-US" sz="1200">
                <a:solidFill>
                  <a:srgbClr val="898989"/>
                </a:solidFill>
              </a:rPr>
              <a:pPr/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892175" y="1219200"/>
            <a:ext cx="75438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dirty="0" smtClean="0"/>
              <a:t>A </a:t>
            </a:r>
            <a:r>
              <a:rPr lang="en-CA" altLang="en-US" dirty="0"/>
              <a:t>relation is in </a:t>
            </a:r>
            <a:r>
              <a:rPr lang="en-CA" altLang="en-US" b="1" dirty="0"/>
              <a:t>3NF</a:t>
            </a:r>
            <a:r>
              <a:rPr lang="en-CA" altLang="en-US" dirty="0"/>
              <a:t> if the relation is in 1NF and all determinants of </a:t>
            </a:r>
            <a:r>
              <a:rPr lang="en-CA" altLang="en-US" i="1" dirty="0"/>
              <a:t>non-key</a:t>
            </a:r>
            <a:r>
              <a:rPr lang="en-CA" altLang="en-US" dirty="0"/>
              <a:t> attributes are candidate keys</a:t>
            </a:r>
          </a:p>
          <a:p>
            <a:r>
              <a:rPr lang="en-CA" altLang="en-US" dirty="0"/>
              <a:t>That is, for any functional dependency: X </a:t>
            </a:r>
            <a:r>
              <a:rPr lang="en-CA" altLang="en-US" dirty="0">
                <a:sym typeface="Symbol" panose="05050102010706020507" pitchFamily="18" charset="2"/>
              </a:rPr>
              <a:t> Y, where Y is a non-key attribute (or a set of non-key attributes), X is a candidate key.</a:t>
            </a:r>
            <a:endParaRPr lang="en-CA" altLang="en-US" dirty="0"/>
          </a:p>
          <a:p>
            <a:endParaRPr lang="en-CA" altLang="en-US" dirty="0"/>
          </a:p>
          <a:p>
            <a:r>
              <a:rPr lang="en-CA" altLang="en-US" dirty="0" smtClean="0"/>
              <a:t>This </a:t>
            </a:r>
            <a:r>
              <a:rPr lang="en-CA" altLang="en-US" dirty="0"/>
              <a:t>definition of </a:t>
            </a:r>
            <a:r>
              <a:rPr lang="en-CA" altLang="en-US" dirty="0">
                <a:solidFill>
                  <a:srgbClr val="7030A0"/>
                </a:solidFill>
              </a:rPr>
              <a:t>3NF differs from BCNF only in the specification of non-key attributes </a:t>
            </a:r>
            <a:endParaRPr lang="en-CA" altLang="en-US" dirty="0" smtClean="0">
              <a:solidFill>
                <a:srgbClr val="7030A0"/>
              </a:solidFill>
            </a:endParaRPr>
          </a:p>
          <a:p>
            <a:endParaRPr lang="en-CA" altLang="en-US" dirty="0" smtClean="0"/>
          </a:p>
          <a:p>
            <a:r>
              <a:rPr lang="en-CA" altLang="en-US" dirty="0" smtClean="0"/>
              <a:t>BCNF </a:t>
            </a:r>
            <a:r>
              <a:rPr lang="en-CA" altLang="en-US" dirty="0"/>
              <a:t>requires </a:t>
            </a:r>
            <a:r>
              <a:rPr lang="en-CA" altLang="en-US" dirty="0">
                <a:solidFill>
                  <a:srgbClr val="7030A0"/>
                </a:solidFill>
              </a:rPr>
              <a:t>all</a:t>
            </a:r>
            <a:r>
              <a:rPr lang="en-CA" altLang="en-US" dirty="0"/>
              <a:t> determinants to be candidate keys</a:t>
            </a:r>
            <a:r>
              <a:rPr lang="en-CA" altLang="en-US" dirty="0" smtClean="0"/>
              <a:t>.</a:t>
            </a:r>
            <a:endParaRPr lang="en-CA" altLang="en-US" dirty="0"/>
          </a:p>
          <a:p>
            <a:endParaRPr lang="en-CA" altLang="en-US" dirty="0"/>
          </a:p>
          <a:p>
            <a:r>
              <a:rPr lang="en-CA" altLang="en-US" dirty="0"/>
              <a:t>A relation in 3NF will </a:t>
            </a:r>
            <a:r>
              <a:rPr lang="en-CA" altLang="en-US" dirty="0">
                <a:solidFill>
                  <a:srgbClr val="7030A0"/>
                </a:solidFill>
              </a:rPr>
              <a:t>not</a:t>
            </a:r>
            <a:r>
              <a:rPr lang="en-CA" altLang="en-US" dirty="0"/>
              <a:t> have any transitive dependencies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dirty="0" smtClean="0">
                <a:latin typeface="Arial" charset="0"/>
              </a:rPr>
              <a:t>Third Normal Form</a:t>
            </a:r>
            <a:endParaRPr lang="en-US" b="1" dirty="0" smtClean="0">
              <a:latin typeface="Arial" charset="0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302C20-8CC0-4ADA-97FD-989363BF3E50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4C6261-C03A-450C-B729-07E175C28271}" type="slidenum">
              <a:rPr lang="en-US" altLang="en-US" sz="1200">
                <a:solidFill>
                  <a:srgbClr val="898989"/>
                </a:solidFill>
              </a:rPr>
              <a:pPr/>
              <a:t>22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787400" y="2424113"/>
            <a:ext cx="16002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EmpNum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2387600" y="2424113"/>
            <a:ext cx="16002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EmpName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987800" y="2424113"/>
            <a:ext cx="16002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DeptNum</a:t>
            </a:r>
          </a:p>
        </p:txBody>
      </p:sp>
      <p:sp>
        <p:nvSpPr>
          <p:cNvPr id="23561" name="Text Box 7"/>
          <p:cNvSpPr txBox="1">
            <a:spLocks noChangeArrowheads="1"/>
          </p:cNvSpPr>
          <p:nvPr/>
        </p:nvSpPr>
        <p:spPr bwMode="auto">
          <a:xfrm>
            <a:off x="5588000" y="2424113"/>
            <a:ext cx="16764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DeptName</a:t>
            </a:r>
          </a:p>
        </p:txBody>
      </p:sp>
      <p:sp>
        <p:nvSpPr>
          <p:cNvPr id="23562" name="Freeform 8"/>
          <p:cNvSpPr>
            <a:spLocks/>
          </p:cNvSpPr>
          <p:nvPr/>
        </p:nvSpPr>
        <p:spPr bwMode="auto">
          <a:xfrm>
            <a:off x="1473200" y="2043113"/>
            <a:ext cx="1752600" cy="381000"/>
          </a:xfrm>
          <a:custGeom>
            <a:avLst/>
            <a:gdLst>
              <a:gd name="T0" fmla="*/ 0 w 1104"/>
              <a:gd name="T1" fmla="*/ 2147483647 h 240"/>
              <a:gd name="T2" fmla="*/ 0 w 1104"/>
              <a:gd name="T3" fmla="*/ 0 h 240"/>
              <a:gd name="T4" fmla="*/ 2147483647 w 1104"/>
              <a:gd name="T5" fmla="*/ 0 h 240"/>
              <a:gd name="T6" fmla="*/ 2147483647 w 1104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1104"/>
              <a:gd name="T13" fmla="*/ 0 h 240"/>
              <a:gd name="T14" fmla="*/ 1104 w 1104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4" h="240">
                <a:moveTo>
                  <a:pt x="0" y="240"/>
                </a:moveTo>
                <a:lnTo>
                  <a:pt x="0" y="0"/>
                </a:lnTo>
                <a:lnTo>
                  <a:pt x="1104" y="0"/>
                </a:lnTo>
                <a:lnTo>
                  <a:pt x="1104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Freeform 9"/>
          <p:cNvSpPr>
            <a:spLocks/>
          </p:cNvSpPr>
          <p:nvPr/>
        </p:nvSpPr>
        <p:spPr bwMode="auto">
          <a:xfrm>
            <a:off x="3225800" y="2043113"/>
            <a:ext cx="1524000" cy="381000"/>
          </a:xfrm>
          <a:custGeom>
            <a:avLst/>
            <a:gdLst>
              <a:gd name="T0" fmla="*/ 0 w 960"/>
              <a:gd name="T1" fmla="*/ 0 h 240"/>
              <a:gd name="T2" fmla="*/ 2147483647 w 960"/>
              <a:gd name="T3" fmla="*/ 0 h 240"/>
              <a:gd name="T4" fmla="*/ 2147483647 w 960"/>
              <a:gd name="T5" fmla="*/ 2147483647 h 240"/>
              <a:gd name="T6" fmla="*/ 0 60000 65536"/>
              <a:gd name="T7" fmla="*/ 0 60000 65536"/>
              <a:gd name="T8" fmla="*/ 0 60000 65536"/>
              <a:gd name="T9" fmla="*/ 0 w 960"/>
              <a:gd name="T10" fmla="*/ 0 h 240"/>
              <a:gd name="T11" fmla="*/ 960 w 96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0" h="240">
                <a:moveTo>
                  <a:pt x="0" y="0"/>
                </a:moveTo>
                <a:lnTo>
                  <a:pt x="960" y="0"/>
                </a:lnTo>
                <a:lnTo>
                  <a:pt x="960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Freeform 10"/>
          <p:cNvSpPr>
            <a:spLocks/>
          </p:cNvSpPr>
          <p:nvPr/>
        </p:nvSpPr>
        <p:spPr bwMode="auto">
          <a:xfrm>
            <a:off x="4749800" y="2043113"/>
            <a:ext cx="1524000" cy="381000"/>
          </a:xfrm>
          <a:custGeom>
            <a:avLst/>
            <a:gdLst>
              <a:gd name="T0" fmla="*/ 0 w 960"/>
              <a:gd name="T1" fmla="*/ 0 h 240"/>
              <a:gd name="T2" fmla="*/ 2147483647 w 960"/>
              <a:gd name="T3" fmla="*/ 0 h 240"/>
              <a:gd name="T4" fmla="*/ 2147483647 w 960"/>
              <a:gd name="T5" fmla="*/ 2147483647 h 240"/>
              <a:gd name="T6" fmla="*/ 0 60000 65536"/>
              <a:gd name="T7" fmla="*/ 0 60000 65536"/>
              <a:gd name="T8" fmla="*/ 0 60000 65536"/>
              <a:gd name="T9" fmla="*/ 0 w 960"/>
              <a:gd name="T10" fmla="*/ 0 h 240"/>
              <a:gd name="T11" fmla="*/ 960 w 96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0" h="240">
                <a:moveTo>
                  <a:pt x="0" y="0"/>
                </a:moveTo>
                <a:lnTo>
                  <a:pt x="960" y="0"/>
                </a:lnTo>
                <a:lnTo>
                  <a:pt x="960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Freeform 11"/>
          <p:cNvSpPr>
            <a:spLocks/>
          </p:cNvSpPr>
          <p:nvPr/>
        </p:nvSpPr>
        <p:spPr bwMode="auto">
          <a:xfrm>
            <a:off x="4978400" y="2957513"/>
            <a:ext cx="1447800" cy="457200"/>
          </a:xfrm>
          <a:custGeom>
            <a:avLst/>
            <a:gdLst>
              <a:gd name="T0" fmla="*/ 0 w 912"/>
              <a:gd name="T1" fmla="*/ 0 h 288"/>
              <a:gd name="T2" fmla="*/ 0 w 912"/>
              <a:gd name="T3" fmla="*/ 2147483647 h 288"/>
              <a:gd name="T4" fmla="*/ 2147483647 w 912"/>
              <a:gd name="T5" fmla="*/ 2147483647 h 288"/>
              <a:gd name="T6" fmla="*/ 2147483647 w 91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288"/>
              <a:gd name="T14" fmla="*/ 912 w 91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288">
                <a:moveTo>
                  <a:pt x="0" y="0"/>
                </a:moveTo>
                <a:lnTo>
                  <a:pt x="0" y="288"/>
                </a:lnTo>
                <a:lnTo>
                  <a:pt x="912" y="288"/>
                </a:lnTo>
                <a:lnTo>
                  <a:pt x="91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Text Box 12"/>
          <p:cNvSpPr txBox="1">
            <a:spLocks noChangeArrowheads="1"/>
          </p:cNvSpPr>
          <p:nvPr/>
        </p:nvSpPr>
        <p:spPr bwMode="auto">
          <a:xfrm>
            <a:off x="685800" y="3567113"/>
            <a:ext cx="7924800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EmpName</a:t>
            </a:r>
            <a:r>
              <a:rPr lang="en-US" altLang="en-US" dirty="0"/>
              <a:t>, </a:t>
            </a:r>
            <a:r>
              <a:rPr lang="en-US" altLang="en-US" dirty="0" err="1"/>
              <a:t>DeptNum</a:t>
            </a:r>
            <a:r>
              <a:rPr lang="en-US" altLang="en-US" dirty="0"/>
              <a:t>, and </a:t>
            </a:r>
            <a:r>
              <a:rPr lang="en-US" altLang="en-US" dirty="0" err="1"/>
              <a:t>DeptName</a:t>
            </a:r>
            <a:r>
              <a:rPr lang="en-US" altLang="en-US" dirty="0"/>
              <a:t> are non-key attributes.</a:t>
            </a:r>
          </a:p>
          <a:p>
            <a:pPr>
              <a:spcBef>
                <a:spcPct val="50000"/>
              </a:spcBef>
            </a:pPr>
            <a:r>
              <a:rPr lang="en-US" altLang="en-US" dirty="0" err="1"/>
              <a:t>DeptNum</a:t>
            </a:r>
            <a:r>
              <a:rPr lang="en-US" altLang="en-US" dirty="0"/>
              <a:t> determines </a:t>
            </a:r>
            <a:r>
              <a:rPr lang="en-US" altLang="en-US" dirty="0" err="1"/>
              <a:t>DeptName</a:t>
            </a:r>
            <a:r>
              <a:rPr lang="en-US" altLang="en-US" dirty="0"/>
              <a:t>, a non-key attribute, and </a:t>
            </a:r>
            <a:r>
              <a:rPr lang="en-US" altLang="en-US" dirty="0" err="1"/>
              <a:t>DeptNum</a:t>
            </a:r>
            <a:r>
              <a:rPr lang="en-US" altLang="en-US" dirty="0"/>
              <a:t> is not a candidate key. </a:t>
            </a:r>
          </a:p>
        </p:txBody>
      </p:sp>
      <p:sp>
        <p:nvSpPr>
          <p:cNvPr id="23567" name="Text Box 14"/>
          <p:cNvSpPr txBox="1">
            <a:spLocks noChangeArrowheads="1"/>
          </p:cNvSpPr>
          <p:nvPr/>
        </p:nvSpPr>
        <p:spPr bwMode="auto">
          <a:xfrm>
            <a:off x="838200" y="1433513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Consider this</a:t>
            </a:r>
            <a:r>
              <a:rPr lang="en-US" altLang="en-US" b="1"/>
              <a:t> Employee </a:t>
            </a:r>
            <a:r>
              <a:rPr lang="en-US" altLang="en-US"/>
              <a:t>relation</a:t>
            </a:r>
          </a:p>
        </p:txBody>
      </p: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762000" y="5243513"/>
            <a:ext cx="396240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Is the relation in 3NF? … no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Is the relation in 2NF? … yes</a:t>
            </a:r>
          </a:p>
        </p:txBody>
      </p:sp>
      <p:sp>
        <p:nvSpPr>
          <p:cNvPr id="23569" name="Rectangle 16"/>
          <p:cNvSpPr>
            <a:spLocks noChangeArrowheads="1"/>
          </p:cNvSpPr>
          <p:nvPr/>
        </p:nvSpPr>
        <p:spPr bwMode="auto">
          <a:xfrm>
            <a:off x="4495800" y="5278438"/>
            <a:ext cx="394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Is the relation in BCNF? … no</a:t>
            </a:r>
          </a:p>
        </p:txBody>
      </p:sp>
      <p:sp>
        <p:nvSpPr>
          <p:cNvPr id="23570" name="Text Box 17"/>
          <p:cNvSpPr txBox="1">
            <a:spLocks noChangeArrowheads="1"/>
          </p:cNvSpPr>
          <p:nvPr/>
        </p:nvSpPr>
        <p:spPr bwMode="auto">
          <a:xfrm>
            <a:off x="6553200" y="1585913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i="1"/>
              <a:t>Candidate keys are? 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b="1" smtClean="0">
                <a:latin typeface="Arial" panose="020B0604020202020204" pitchFamily="34" charset="0"/>
              </a:rPr>
              <a:t>Third Normal Form</a:t>
            </a:r>
            <a:endParaRPr lang="en-US" altLang="en-US" b="1" smtClean="0">
              <a:latin typeface="Arial" panose="020B0604020202020204" pitchFamily="34" charset="0"/>
            </a:endParaRPr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425422-8256-4238-92A6-DEB344C28769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09B512-9A6F-4BAF-9483-57CDE81F8131}" type="slidenum">
              <a:rPr lang="en-US" altLang="en-US" sz="1200">
                <a:solidFill>
                  <a:srgbClr val="898989"/>
                </a:solidFill>
              </a:rPr>
              <a:pPr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24582" name="Group 23"/>
          <p:cNvGrpSpPr>
            <a:grpSpLocks/>
          </p:cNvGrpSpPr>
          <p:nvPr/>
        </p:nvGrpSpPr>
        <p:grpSpPr bwMode="auto">
          <a:xfrm>
            <a:off x="685800" y="1371600"/>
            <a:ext cx="7924800" cy="3741738"/>
            <a:chOff x="432" y="864"/>
            <a:chExt cx="4992" cy="2357"/>
          </a:xfrm>
        </p:grpSpPr>
        <p:sp>
          <p:nvSpPr>
            <p:cNvPr id="24584" name="Text Box 3"/>
            <p:cNvSpPr txBox="1">
              <a:spLocks noChangeArrowheads="1"/>
            </p:cNvSpPr>
            <p:nvPr/>
          </p:nvSpPr>
          <p:spPr bwMode="auto">
            <a:xfrm>
              <a:off x="624" y="1104"/>
              <a:ext cx="1008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u="sng"/>
                <a:t>EmpNum</a:t>
              </a:r>
            </a:p>
          </p:txBody>
        </p:sp>
        <p:sp>
          <p:nvSpPr>
            <p:cNvPr id="24585" name="Text Box 4"/>
            <p:cNvSpPr txBox="1">
              <a:spLocks noChangeArrowheads="1"/>
            </p:cNvSpPr>
            <p:nvPr/>
          </p:nvSpPr>
          <p:spPr bwMode="auto">
            <a:xfrm>
              <a:off x="1632" y="1104"/>
              <a:ext cx="1008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EmpName</a:t>
              </a:r>
            </a:p>
          </p:txBody>
        </p:sp>
        <p:sp>
          <p:nvSpPr>
            <p:cNvPr id="24586" name="Text Box 5"/>
            <p:cNvSpPr txBox="1">
              <a:spLocks noChangeArrowheads="1"/>
            </p:cNvSpPr>
            <p:nvPr/>
          </p:nvSpPr>
          <p:spPr bwMode="auto">
            <a:xfrm>
              <a:off x="2640" y="1104"/>
              <a:ext cx="1008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DeptNum</a:t>
              </a:r>
            </a:p>
          </p:txBody>
        </p:sp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3648" y="1104"/>
              <a:ext cx="1056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DeptName</a:t>
              </a:r>
            </a:p>
          </p:txBody>
        </p:sp>
        <p:sp>
          <p:nvSpPr>
            <p:cNvPr id="24588" name="Freeform 7"/>
            <p:cNvSpPr>
              <a:spLocks/>
            </p:cNvSpPr>
            <p:nvPr/>
          </p:nvSpPr>
          <p:spPr bwMode="auto">
            <a:xfrm>
              <a:off x="1056" y="864"/>
              <a:ext cx="1104" cy="240"/>
            </a:xfrm>
            <a:custGeom>
              <a:avLst/>
              <a:gdLst>
                <a:gd name="T0" fmla="*/ 0 w 1104"/>
                <a:gd name="T1" fmla="*/ 240 h 240"/>
                <a:gd name="T2" fmla="*/ 0 w 1104"/>
                <a:gd name="T3" fmla="*/ 0 h 240"/>
                <a:gd name="T4" fmla="*/ 1104 w 1104"/>
                <a:gd name="T5" fmla="*/ 0 h 240"/>
                <a:gd name="T6" fmla="*/ 1104 w 1104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4"/>
                <a:gd name="T13" fmla="*/ 0 h 240"/>
                <a:gd name="T14" fmla="*/ 1104 w 1104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4" h="240">
                  <a:moveTo>
                    <a:pt x="0" y="240"/>
                  </a:moveTo>
                  <a:lnTo>
                    <a:pt x="0" y="0"/>
                  </a:lnTo>
                  <a:lnTo>
                    <a:pt x="1104" y="0"/>
                  </a:lnTo>
                  <a:lnTo>
                    <a:pt x="1104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Freeform 8"/>
            <p:cNvSpPr>
              <a:spLocks/>
            </p:cNvSpPr>
            <p:nvPr/>
          </p:nvSpPr>
          <p:spPr bwMode="auto">
            <a:xfrm>
              <a:off x="2160" y="864"/>
              <a:ext cx="960" cy="240"/>
            </a:xfrm>
            <a:custGeom>
              <a:avLst/>
              <a:gdLst>
                <a:gd name="T0" fmla="*/ 0 w 960"/>
                <a:gd name="T1" fmla="*/ 0 h 240"/>
                <a:gd name="T2" fmla="*/ 960 w 960"/>
                <a:gd name="T3" fmla="*/ 0 h 240"/>
                <a:gd name="T4" fmla="*/ 960 w 960"/>
                <a:gd name="T5" fmla="*/ 240 h 240"/>
                <a:gd name="T6" fmla="*/ 0 60000 65536"/>
                <a:gd name="T7" fmla="*/ 0 60000 65536"/>
                <a:gd name="T8" fmla="*/ 0 60000 65536"/>
                <a:gd name="T9" fmla="*/ 0 w 960"/>
                <a:gd name="T10" fmla="*/ 0 h 240"/>
                <a:gd name="T11" fmla="*/ 960 w 96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240">
                  <a:moveTo>
                    <a:pt x="0" y="0"/>
                  </a:moveTo>
                  <a:lnTo>
                    <a:pt x="960" y="0"/>
                  </a:lnTo>
                  <a:lnTo>
                    <a:pt x="960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Freeform 9"/>
            <p:cNvSpPr>
              <a:spLocks/>
            </p:cNvSpPr>
            <p:nvPr/>
          </p:nvSpPr>
          <p:spPr bwMode="auto">
            <a:xfrm>
              <a:off x="3120" y="864"/>
              <a:ext cx="960" cy="240"/>
            </a:xfrm>
            <a:custGeom>
              <a:avLst/>
              <a:gdLst>
                <a:gd name="T0" fmla="*/ 0 w 960"/>
                <a:gd name="T1" fmla="*/ 0 h 240"/>
                <a:gd name="T2" fmla="*/ 960 w 960"/>
                <a:gd name="T3" fmla="*/ 0 h 240"/>
                <a:gd name="T4" fmla="*/ 960 w 960"/>
                <a:gd name="T5" fmla="*/ 240 h 240"/>
                <a:gd name="T6" fmla="*/ 0 60000 65536"/>
                <a:gd name="T7" fmla="*/ 0 60000 65536"/>
                <a:gd name="T8" fmla="*/ 0 60000 65536"/>
                <a:gd name="T9" fmla="*/ 0 w 960"/>
                <a:gd name="T10" fmla="*/ 0 h 240"/>
                <a:gd name="T11" fmla="*/ 960 w 96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240">
                  <a:moveTo>
                    <a:pt x="0" y="0"/>
                  </a:moveTo>
                  <a:lnTo>
                    <a:pt x="960" y="0"/>
                  </a:lnTo>
                  <a:lnTo>
                    <a:pt x="960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1" name="Freeform 10"/>
            <p:cNvSpPr>
              <a:spLocks/>
            </p:cNvSpPr>
            <p:nvPr/>
          </p:nvSpPr>
          <p:spPr bwMode="auto">
            <a:xfrm>
              <a:off x="3264" y="1440"/>
              <a:ext cx="912" cy="288"/>
            </a:xfrm>
            <a:custGeom>
              <a:avLst/>
              <a:gdLst>
                <a:gd name="T0" fmla="*/ 0 w 912"/>
                <a:gd name="T1" fmla="*/ 0 h 288"/>
                <a:gd name="T2" fmla="*/ 0 w 912"/>
                <a:gd name="T3" fmla="*/ 288 h 288"/>
                <a:gd name="T4" fmla="*/ 912 w 912"/>
                <a:gd name="T5" fmla="*/ 288 h 288"/>
                <a:gd name="T6" fmla="*/ 912 w 912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2"/>
                <a:gd name="T13" fmla="*/ 0 h 288"/>
                <a:gd name="T14" fmla="*/ 912 w 912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2" h="288">
                  <a:moveTo>
                    <a:pt x="0" y="0"/>
                  </a:moveTo>
                  <a:lnTo>
                    <a:pt x="0" y="288"/>
                  </a:lnTo>
                  <a:lnTo>
                    <a:pt x="912" y="288"/>
                  </a:lnTo>
                  <a:lnTo>
                    <a:pt x="9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1"/>
            <p:cNvSpPr txBox="1">
              <a:spLocks noChangeArrowheads="1"/>
            </p:cNvSpPr>
            <p:nvPr/>
          </p:nvSpPr>
          <p:spPr bwMode="auto">
            <a:xfrm>
              <a:off x="432" y="1824"/>
              <a:ext cx="499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We correct the situation by decomposing the original relation into two 3NF relations. Note the decomposition is </a:t>
              </a:r>
              <a:r>
                <a:rPr lang="en-US" altLang="en-US" i="1"/>
                <a:t>lossless</a:t>
              </a:r>
              <a:r>
                <a:rPr lang="en-US" altLang="en-US"/>
                <a:t>.</a:t>
              </a:r>
            </a:p>
          </p:txBody>
        </p:sp>
        <p:grpSp>
          <p:nvGrpSpPr>
            <p:cNvPr id="24593" name="Group 21"/>
            <p:cNvGrpSpPr>
              <a:grpSpLocks/>
            </p:cNvGrpSpPr>
            <p:nvPr/>
          </p:nvGrpSpPr>
          <p:grpSpPr bwMode="auto">
            <a:xfrm>
              <a:off x="480" y="2885"/>
              <a:ext cx="2832" cy="336"/>
              <a:chOff x="480" y="2976"/>
              <a:chExt cx="2676" cy="336"/>
            </a:xfrm>
          </p:grpSpPr>
          <p:sp>
            <p:nvSpPr>
              <p:cNvPr id="24599" name="Text Box 12"/>
              <p:cNvSpPr txBox="1">
                <a:spLocks noChangeArrowheads="1"/>
              </p:cNvSpPr>
              <p:nvPr/>
            </p:nvSpPr>
            <p:spPr bwMode="auto">
              <a:xfrm>
                <a:off x="480" y="2976"/>
                <a:ext cx="892" cy="3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EmpNum</a:t>
                </a:r>
                <a:endParaRPr lang="en-US" altLang="en-US" u="sng"/>
              </a:p>
            </p:txBody>
          </p:sp>
          <p:sp>
            <p:nvSpPr>
              <p:cNvPr id="24600" name="Text Box 13"/>
              <p:cNvSpPr txBox="1">
                <a:spLocks noChangeArrowheads="1"/>
              </p:cNvSpPr>
              <p:nvPr/>
            </p:nvSpPr>
            <p:spPr bwMode="auto">
              <a:xfrm>
                <a:off x="1372" y="2976"/>
                <a:ext cx="892" cy="3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EmpName</a:t>
                </a:r>
              </a:p>
            </p:txBody>
          </p:sp>
          <p:sp>
            <p:nvSpPr>
              <p:cNvPr id="24601" name="Text Box 14"/>
              <p:cNvSpPr txBox="1">
                <a:spLocks noChangeArrowheads="1"/>
              </p:cNvSpPr>
              <p:nvPr/>
            </p:nvSpPr>
            <p:spPr bwMode="auto">
              <a:xfrm>
                <a:off x="2264" y="2976"/>
                <a:ext cx="892" cy="3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DeptNum</a:t>
                </a:r>
              </a:p>
            </p:txBody>
          </p:sp>
        </p:grpSp>
        <p:grpSp>
          <p:nvGrpSpPr>
            <p:cNvPr id="24594" name="Group 22"/>
            <p:cNvGrpSpPr>
              <a:grpSpLocks/>
            </p:cNvGrpSpPr>
            <p:nvPr/>
          </p:nvGrpSpPr>
          <p:grpSpPr bwMode="auto">
            <a:xfrm>
              <a:off x="3408" y="2885"/>
              <a:ext cx="1872" cy="336"/>
              <a:chOff x="3453" y="2885"/>
              <a:chExt cx="1827" cy="336"/>
            </a:xfrm>
          </p:grpSpPr>
          <p:sp>
            <p:nvSpPr>
              <p:cNvPr id="24597" name="Text Box 15"/>
              <p:cNvSpPr txBox="1">
                <a:spLocks noChangeArrowheads="1"/>
              </p:cNvSpPr>
              <p:nvPr/>
            </p:nvSpPr>
            <p:spPr bwMode="auto">
              <a:xfrm>
                <a:off x="4345" y="2885"/>
                <a:ext cx="935" cy="3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DeptName</a:t>
                </a:r>
              </a:p>
            </p:txBody>
          </p:sp>
          <p:sp>
            <p:nvSpPr>
              <p:cNvPr id="24598" name="Text Box 16"/>
              <p:cNvSpPr txBox="1">
                <a:spLocks noChangeArrowheads="1"/>
              </p:cNvSpPr>
              <p:nvPr/>
            </p:nvSpPr>
            <p:spPr bwMode="auto">
              <a:xfrm>
                <a:off x="3453" y="2885"/>
                <a:ext cx="892" cy="3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DeptNum</a:t>
                </a:r>
              </a:p>
            </p:txBody>
          </p:sp>
        </p:grpSp>
        <p:sp>
          <p:nvSpPr>
            <p:cNvPr id="24595" name="AutoShape 17"/>
            <p:cNvSpPr>
              <a:spLocks noChangeArrowheads="1"/>
            </p:cNvSpPr>
            <p:nvPr/>
          </p:nvSpPr>
          <p:spPr bwMode="auto">
            <a:xfrm rot="1705028">
              <a:off x="1968" y="2448"/>
              <a:ext cx="288" cy="336"/>
            </a:xfrm>
            <a:prstGeom prst="downArrow">
              <a:avLst>
                <a:gd name="adj1" fmla="val 50000"/>
                <a:gd name="adj2" fmla="val 291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596" name="AutoShape 18"/>
            <p:cNvSpPr>
              <a:spLocks noChangeArrowheads="1"/>
            </p:cNvSpPr>
            <p:nvPr/>
          </p:nvSpPr>
          <p:spPr bwMode="auto">
            <a:xfrm rot="-1696111">
              <a:off x="3552" y="2400"/>
              <a:ext cx="288" cy="336"/>
            </a:xfrm>
            <a:prstGeom prst="downArrow">
              <a:avLst>
                <a:gd name="adj1" fmla="val 50000"/>
                <a:gd name="adj2" fmla="val 291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4583" name="Text Box 19"/>
          <p:cNvSpPr txBox="1">
            <a:spLocks noChangeArrowheads="1"/>
          </p:cNvSpPr>
          <p:nvPr/>
        </p:nvSpPr>
        <p:spPr bwMode="auto">
          <a:xfrm>
            <a:off x="838200" y="5257800"/>
            <a:ext cx="59436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Verify these two relations are in 3NF.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Are they in BCNF?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b="1" smtClean="0">
                <a:latin typeface="Arial" panose="020B0604020202020204" pitchFamily="34" charset="0"/>
              </a:rPr>
              <a:t>Boyce-Codd Normal Form</a:t>
            </a:r>
            <a:endParaRPr lang="en-US" altLang="en-US" b="1" smtClean="0">
              <a:latin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4D590E-517F-41F8-BF37-168C64BB767B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A8EA9A-31D2-431D-B968-44A9729CF379}" type="slidenum">
              <a:rPr lang="en-US" altLang="en-US" sz="1200">
                <a:solidFill>
                  <a:srgbClr val="898989"/>
                </a:solidFill>
              </a:rPr>
              <a:pPr/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768350" y="1447800"/>
            <a:ext cx="731520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altLang="en-US" dirty="0" smtClean="0">
                <a:latin typeface="Arial" panose="020B0604020202020204" pitchFamily="34" charset="0"/>
              </a:rPr>
              <a:t>BCNF </a:t>
            </a:r>
            <a:r>
              <a:rPr lang="en-CA" altLang="en-US" dirty="0">
                <a:latin typeface="Arial" panose="020B0604020202020204" pitchFamily="34" charset="0"/>
              </a:rPr>
              <a:t>is defined very simply:</a:t>
            </a:r>
          </a:p>
          <a:p>
            <a:pPr lvl="1"/>
            <a:r>
              <a:rPr lang="en-CA" altLang="en-US" dirty="0">
                <a:latin typeface="Arial" panose="020B0604020202020204" pitchFamily="34" charset="0"/>
              </a:rPr>
              <a:t>a relation is in BCNF if it is in 1NF and if every determinant is a candidate key.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768350" y="4114800"/>
            <a:ext cx="7696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If our database will be used for OLTP (on line transaction processing), then BCNF is our target. Usually, we meet this objective. However, we might </a:t>
            </a:r>
            <a:r>
              <a:rPr lang="en-US" altLang="en-US" dirty="0" err="1"/>
              <a:t>denormalize</a:t>
            </a:r>
            <a:r>
              <a:rPr lang="en-US" altLang="en-US" dirty="0"/>
              <a:t> (3NF, 2NF, or 1NF) for performance reasons.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b="1" smtClean="0">
                <a:latin typeface="Arial" panose="020B0604020202020204" pitchFamily="34" charset="0"/>
              </a:rPr>
              <a:t>Boyce-Codd Normal Form</a:t>
            </a:r>
            <a:endParaRPr lang="en-US" altLang="en-US" b="1" smtClean="0">
              <a:latin typeface="Arial" panose="020B0604020202020204" pitchFamily="34" charset="0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20423E-9EFC-4E7F-A5B6-4F11EC5936EB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C6B15A5-9EBF-4151-B965-0CA6891DE35A}" type="slidenum">
              <a:rPr lang="en-US" altLang="en-US" sz="1200">
                <a:solidFill>
                  <a:srgbClr val="898989"/>
                </a:solidFill>
              </a:rPr>
              <a:pPr/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2514600" y="16002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LineNum</a:t>
            </a: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4114800" y="1600200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ProdNum</a:t>
            </a:r>
            <a:endParaRPr lang="en-US" altLang="en-US" u="sng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5791200" y="16002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Qty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914400" y="16002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InvNum</a:t>
            </a:r>
          </a:p>
        </p:txBody>
      </p:sp>
      <p:sp>
        <p:nvSpPr>
          <p:cNvPr id="26634" name="Text Box 13"/>
          <p:cNvSpPr txBox="1">
            <a:spLocks noChangeArrowheads="1"/>
          </p:cNvSpPr>
          <p:nvPr/>
        </p:nvSpPr>
        <p:spPr bwMode="auto">
          <a:xfrm>
            <a:off x="838200" y="25146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InvNum, LineNum</a:t>
            </a:r>
          </a:p>
        </p:txBody>
      </p:sp>
      <p:sp>
        <p:nvSpPr>
          <p:cNvPr id="26635" name="Rectangle 14"/>
          <p:cNvSpPr>
            <a:spLocks noChangeArrowheads="1"/>
          </p:cNvSpPr>
          <p:nvPr/>
        </p:nvSpPr>
        <p:spPr bwMode="auto">
          <a:xfrm>
            <a:off x="3963988" y="2514600"/>
            <a:ext cx="1370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ProdNum</a:t>
            </a:r>
          </a:p>
        </p:txBody>
      </p:sp>
      <p:sp>
        <p:nvSpPr>
          <p:cNvPr id="26636" name="Text Box 15"/>
          <p:cNvSpPr txBox="1">
            <a:spLocks noChangeArrowheads="1"/>
          </p:cNvSpPr>
          <p:nvPr/>
        </p:nvSpPr>
        <p:spPr bwMode="auto">
          <a:xfrm>
            <a:off x="838200" y="37338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InvNum, ProdNum</a:t>
            </a:r>
          </a:p>
        </p:txBody>
      </p:sp>
      <p:sp>
        <p:nvSpPr>
          <p:cNvPr id="26637" name="Rectangle 16"/>
          <p:cNvSpPr>
            <a:spLocks noChangeArrowheads="1"/>
          </p:cNvSpPr>
          <p:nvPr/>
        </p:nvSpPr>
        <p:spPr bwMode="auto">
          <a:xfrm>
            <a:off x="3963988" y="3733800"/>
            <a:ext cx="1350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LineNum</a:t>
            </a:r>
          </a:p>
        </p:txBody>
      </p:sp>
      <p:sp>
        <p:nvSpPr>
          <p:cNvPr id="26638" name="Line 17"/>
          <p:cNvSpPr>
            <a:spLocks noChangeShapeType="1"/>
          </p:cNvSpPr>
          <p:nvPr/>
        </p:nvSpPr>
        <p:spPr bwMode="auto">
          <a:xfrm>
            <a:off x="33528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Line 18"/>
          <p:cNvSpPr>
            <a:spLocks noChangeShapeType="1"/>
          </p:cNvSpPr>
          <p:nvPr/>
        </p:nv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Text Box 19"/>
          <p:cNvSpPr txBox="1">
            <a:spLocks noChangeArrowheads="1"/>
          </p:cNvSpPr>
          <p:nvPr/>
        </p:nvSpPr>
        <p:spPr bwMode="auto">
          <a:xfrm>
            <a:off x="914400" y="4419600"/>
            <a:ext cx="64008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There are two candidate keys.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Since every determinant is a candidate key, the relation is in BCNF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This relation is about Invoice lines only.</a:t>
            </a:r>
          </a:p>
        </p:txBody>
      </p:sp>
      <p:sp>
        <p:nvSpPr>
          <p:cNvPr id="26641" name="Rectangle 20"/>
          <p:cNvSpPr>
            <a:spLocks noChangeArrowheads="1"/>
          </p:cNvSpPr>
          <p:nvPr/>
        </p:nvSpPr>
        <p:spPr bwMode="auto">
          <a:xfrm>
            <a:off x="4191000" y="31242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Qty</a:t>
            </a:r>
          </a:p>
        </p:txBody>
      </p:sp>
      <p:sp>
        <p:nvSpPr>
          <p:cNvPr id="26642" name="Line 21"/>
          <p:cNvSpPr>
            <a:spLocks noChangeShapeType="1"/>
          </p:cNvSpPr>
          <p:nvPr/>
        </p:nvSpPr>
        <p:spPr bwMode="auto">
          <a:xfrm>
            <a:off x="33528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Line 22"/>
          <p:cNvSpPr>
            <a:spLocks noChangeShapeType="1"/>
          </p:cNvSpPr>
          <p:nvPr/>
        </p:nvSpPr>
        <p:spPr bwMode="auto">
          <a:xfrm flipV="1">
            <a:off x="3352800" y="3429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Text Box 23"/>
          <p:cNvSpPr txBox="1">
            <a:spLocks noChangeArrowheads="1"/>
          </p:cNvSpPr>
          <p:nvPr/>
        </p:nvSpPr>
        <p:spPr bwMode="auto">
          <a:xfrm>
            <a:off x="5638800" y="2895600"/>
            <a:ext cx="2667000" cy="1320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{</a:t>
            </a:r>
            <a:r>
              <a:rPr lang="en-US" altLang="en-US" sz="2000" i="1"/>
              <a:t>InvNum, LineNum</a:t>
            </a:r>
            <a:r>
              <a:rPr lang="en-US" altLang="en-US" sz="2000"/>
              <a:t>}</a:t>
            </a:r>
            <a:r>
              <a:rPr lang="en-US" altLang="en-US" sz="2000" i="1"/>
              <a:t> and </a:t>
            </a:r>
            <a:r>
              <a:rPr lang="en-US" altLang="en-US" sz="2000"/>
              <a:t>{</a:t>
            </a:r>
            <a:r>
              <a:rPr lang="en-US" altLang="en-US" sz="2000" i="1"/>
              <a:t>InvNum, ProdNum</a:t>
            </a:r>
            <a:r>
              <a:rPr lang="en-US" altLang="en-US" sz="2000"/>
              <a:t>}</a:t>
            </a:r>
            <a:r>
              <a:rPr lang="en-US" altLang="en-US" sz="2000" i="1"/>
              <a:t> are the two candidate keys.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4"/>
          <p:cNvGrpSpPr>
            <a:grpSpLocks/>
          </p:cNvGrpSpPr>
          <p:nvPr/>
        </p:nvGrpSpPr>
        <p:grpSpPr bwMode="auto">
          <a:xfrm>
            <a:off x="1143000" y="2362200"/>
            <a:ext cx="6172200" cy="1573213"/>
            <a:chOff x="720" y="1488"/>
            <a:chExt cx="3888" cy="991"/>
          </a:xfrm>
        </p:grpSpPr>
        <p:grpSp>
          <p:nvGrpSpPr>
            <p:cNvPr id="27654" name="Group 5"/>
            <p:cNvGrpSpPr>
              <a:grpSpLocks/>
            </p:cNvGrpSpPr>
            <p:nvPr/>
          </p:nvGrpSpPr>
          <p:grpSpPr bwMode="auto">
            <a:xfrm>
              <a:off x="720" y="1776"/>
              <a:ext cx="3888" cy="288"/>
              <a:chOff x="336" y="1824"/>
              <a:chExt cx="3888" cy="288"/>
            </a:xfrm>
          </p:grpSpPr>
          <p:sp>
            <p:nvSpPr>
              <p:cNvPr id="27660" name="Rectangle 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u="sng"/>
                  <a:t>inv_no</a:t>
                </a:r>
              </a:p>
            </p:txBody>
          </p:sp>
          <p:sp>
            <p:nvSpPr>
              <p:cNvPr id="27661" name="Rectangle 7"/>
              <p:cNvSpPr>
                <a:spLocks noChangeArrowheads="1"/>
              </p:cNvSpPr>
              <p:nvPr/>
            </p:nvSpPr>
            <p:spPr bwMode="auto">
              <a:xfrm>
                <a:off x="1152" y="1824"/>
                <a:ext cx="76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u="sng"/>
                  <a:t>line_no</a:t>
                </a:r>
                <a:endParaRPr lang="en-US" altLang="en-US"/>
              </a:p>
            </p:txBody>
          </p:sp>
          <p:sp>
            <p:nvSpPr>
              <p:cNvPr id="27662" name="Rectangle 8"/>
              <p:cNvSpPr>
                <a:spLocks noChangeArrowheads="1"/>
              </p:cNvSpPr>
              <p:nvPr/>
            </p:nvSpPr>
            <p:spPr bwMode="auto">
              <a:xfrm>
                <a:off x="1920" y="1824"/>
                <a:ext cx="76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prod_no</a:t>
                </a:r>
              </a:p>
            </p:txBody>
          </p:sp>
          <p:sp>
            <p:nvSpPr>
              <p:cNvPr id="27663" name="Rectangle 9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prod_desc</a:t>
                </a:r>
              </a:p>
            </p:txBody>
          </p:sp>
          <p:sp>
            <p:nvSpPr>
              <p:cNvPr id="27664" name="Rectangle 10"/>
              <p:cNvSpPr>
                <a:spLocks noChangeArrowheads="1"/>
              </p:cNvSpPr>
              <p:nvPr/>
            </p:nvSpPr>
            <p:spPr bwMode="auto">
              <a:xfrm>
                <a:off x="3504" y="1824"/>
                <a:ext cx="720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qty</a:t>
                </a:r>
              </a:p>
            </p:txBody>
          </p:sp>
        </p:grpSp>
        <p:sp>
          <p:nvSpPr>
            <p:cNvPr id="27655" name="Freeform 14"/>
            <p:cNvSpPr>
              <a:spLocks/>
            </p:cNvSpPr>
            <p:nvPr/>
          </p:nvSpPr>
          <p:spPr bwMode="auto">
            <a:xfrm>
              <a:off x="1104" y="2064"/>
              <a:ext cx="720" cy="240"/>
            </a:xfrm>
            <a:custGeom>
              <a:avLst/>
              <a:gdLst>
                <a:gd name="T0" fmla="*/ 0 w 1200"/>
                <a:gd name="T1" fmla="*/ 0 h 384"/>
                <a:gd name="T2" fmla="*/ 0 w 1200"/>
                <a:gd name="T3" fmla="*/ 94 h 384"/>
                <a:gd name="T4" fmla="*/ 259 w 1200"/>
                <a:gd name="T5" fmla="*/ 94 h 384"/>
                <a:gd name="T6" fmla="*/ 259 w 120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384"/>
                <a:gd name="T14" fmla="*/ 1200 w 120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384">
                  <a:moveTo>
                    <a:pt x="0" y="0"/>
                  </a:moveTo>
                  <a:lnTo>
                    <a:pt x="0" y="384"/>
                  </a:lnTo>
                  <a:lnTo>
                    <a:pt x="1200" y="384"/>
                  </a:lnTo>
                  <a:lnTo>
                    <a:pt x="120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Freeform 15"/>
            <p:cNvSpPr>
              <a:spLocks/>
            </p:cNvSpPr>
            <p:nvPr/>
          </p:nvSpPr>
          <p:spPr bwMode="auto">
            <a:xfrm>
              <a:off x="1488" y="2064"/>
              <a:ext cx="1104" cy="415"/>
            </a:xfrm>
            <a:custGeom>
              <a:avLst/>
              <a:gdLst>
                <a:gd name="T0" fmla="*/ 0 w 816"/>
                <a:gd name="T1" fmla="*/ 102 h 672"/>
                <a:gd name="T2" fmla="*/ 0 w 816"/>
                <a:gd name="T3" fmla="*/ 158 h 672"/>
                <a:gd name="T4" fmla="*/ 2021 w 816"/>
                <a:gd name="T5" fmla="*/ 158 h 672"/>
                <a:gd name="T6" fmla="*/ 2021 w 816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672"/>
                <a:gd name="T14" fmla="*/ 816 w 816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672">
                  <a:moveTo>
                    <a:pt x="0" y="432"/>
                  </a:moveTo>
                  <a:lnTo>
                    <a:pt x="0" y="672"/>
                  </a:lnTo>
                  <a:lnTo>
                    <a:pt x="816" y="672"/>
                  </a:lnTo>
                  <a:lnTo>
                    <a:pt x="81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Freeform 16"/>
            <p:cNvSpPr>
              <a:spLocks/>
            </p:cNvSpPr>
            <p:nvPr/>
          </p:nvSpPr>
          <p:spPr bwMode="auto">
            <a:xfrm>
              <a:off x="2592" y="2047"/>
              <a:ext cx="864" cy="432"/>
            </a:xfrm>
            <a:custGeom>
              <a:avLst/>
              <a:gdLst>
                <a:gd name="T0" fmla="*/ 0 w 864"/>
                <a:gd name="T1" fmla="*/ 432 h 432"/>
                <a:gd name="T2" fmla="*/ 864 w 864"/>
                <a:gd name="T3" fmla="*/ 432 h 432"/>
                <a:gd name="T4" fmla="*/ 864 w 864"/>
                <a:gd name="T5" fmla="*/ 0 h 432"/>
                <a:gd name="T6" fmla="*/ 0 60000 65536"/>
                <a:gd name="T7" fmla="*/ 0 60000 65536"/>
                <a:gd name="T8" fmla="*/ 0 60000 65536"/>
                <a:gd name="T9" fmla="*/ 0 w 864"/>
                <a:gd name="T10" fmla="*/ 0 h 432"/>
                <a:gd name="T11" fmla="*/ 864 w 864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432">
                  <a:moveTo>
                    <a:pt x="0" y="432"/>
                  </a:moveTo>
                  <a:lnTo>
                    <a:pt x="864" y="432"/>
                  </a:lnTo>
                  <a:lnTo>
                    <a:pt x="86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Freeform 18"/>
            <p:cNvSpPr>
              <a:spLocks/>
            </p:cNvSpPr>
            <p:nvPr/>
          </p:nvSpPr>
          <p:spPr bwMode="auto">
            <a:xfrm>
              <a:off x="3461" y="2047"/>
              <a:ext cx="864" cy="432"/>
            </a:xfrm>
            <a:custGeom>
              <a:avLst/>
              <a:gdLst>
                <a:gd name="T0" fmla="*/ 0 w 864"/>
                <a:gd name="T1" fmla="*/ 432 h 432"/>
                <a:gd name="T2" fmla="*/ 864 w 864"/>
                <a:gd name="T3" fmla="*/ 432 h 432"/>
                <a:gd name="T4" fmla="*/ 864 w 864"/>
                <a:gd name="T5" fmla="*/ 0 h 432"/>
                <a:gd name="T6" fmla="*/ 0 60000 65536"/>
                <a:gd name="T7" fmla="*/ 0 60000 65536"/>
                <a:gd name="T8" fmla="*/ 0 60000 65536"/>
                <a:gd name="T9" fmla="*/ 0 w 864"/>
                <a:gd name="T10" fmla="*/ 0 h 432"/>
                <a:gd name="T11" fmla="*/ 864 w 864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432">
                  <a:moveTo>
                    <a:pt x="0" y="432"/>
                  </a:moveTo>
                  <a:lnTo>
                    <a:pt x="864" y="432"/>
                  </a:lnTo>
                  <a:lnTo>
                    <a:pt x="86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Freeform 21"/>
            <p:cNvSpPr>
              <a:spLocks/>
            </p:cNvSpPr>
            <p:nvPr/>
          </p:nvSpPr>
          <p:spPr bwMode="auto">
            <a:xfrm>
              <a:off x="2688" y="1488"/>
              <a:ext cx="816" cy="288"/>
            </a:xfrm>
            <a:custGeom>
              <a:avLst/>
              <a:gdLst>
                <a:gd name="T0" fmla="*/ 0 w 816"/>
                <a:gd name="T1" fmla="*/ 1152 h 144"/>
                <a:gd name="T2" fmla="*/ 0 w 816"/>
                <a:gd name="T3" fmla="*/ 0 h 144"/>
                <a:gd name="T4" fmla="*/ 816 w 816"/>
                <a:gd name="T5" fmla="*/ 0 h 144"/>
                <a:gd name="T6" fmla="*/ 816 w 816"/>
                <a:gd name="T7" fmla="*/ 1152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144"/>
                <a:gd name="T14" fmla="*/ 816 w 816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144">
                  <a:moveTo>
                    <a:pt x="0" y="144"/>
                  </a:moveTo>
                  <a:lnTo>
                    <a:pt x="0" y="0"/>
                  </a:lnTo>
                  <a:lnTo>
                    <a:pt x="816" y="0"/>
                  </a:lnTo>
                  <a:lnTo>
                    <a:pt x="81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D9DDB9-C540-4FFC-AA05-287167F2D1C5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E3FF262-7385-4185-893A-DF0397DB06B3}" type="slidenum">
              <a:rPr lang="en-US" altLang="en-US" sz="1200">
                <a:solidFill>
                  <a:srgbClr val="898989"/>
                </a:solidFill>
              </a:rPr>
              <a:pPr/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2"/>
          <p:cNvSpPr txBox="1">
            <a:spLocks noChangeArrowheads="1"/>
          </p:cNvSpPr>
          <p:nvPr/>
        </p:nvSpPr>
        <p:spPr bwMode="auto">
          <a:xfrm>
            <a:off x="1066800" y="1447800"/>
            <a:ext cx="4494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2NF, but not in 3NF, nor in BCNF:</a:t>
            </a:r>
          </a:p>
        </p:txBody>
      </p:sp>
      <p:grpSp>
        <p:nvGrpSpPr>
          <p:cNvPr id="28675" name="Group 24"/>
          <p:cNvGrpSpPr>
            <a:grpSpLocks/>
          </p:cNvGrpSpPr>
          <p:nvPr/>
        </p:nvGrpSpPr>
        <p:grpSpPr bwMode="auto">
          <a:xfrm>
            <a:off x="1143000" y="2362200"/>
            <a:ext cx="6172200" cy="1573213"/>
            <a:chOff x="720" y="1488"/>
            <a:chExt cx="3888" cy="991"/>
          </a:xfrm>
        </p:grpSpPr>
        <p:grpSp>
          <p:nvGrpSpPr>
            <p:cNvPr id="28680" name="Group 5"/>
            <p:cNvGrpSpPr>
              <a:grpSpLocks/>
            </p:cNvGrpSpPr>
            <p:nvPr/>
          </p:nvGrpSpPr>
          <p:grpSpPr bwMode="auto">
            <a:xfrm>
              <a:off x="720" y="1776"/>
              <a:ext cx="3888" cy="288"/>
              <a:chOff x="336" y="1824"/>
              <a:chExt cx="3888" cy="288"/>
            </a:xfrm>
          </p:grpSpPr>
          <p:sp>
            <p:nvSpPr>
              <p:cNvPr id="28686" name="Rectangle 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u="sng"/>
                  <a:t>inv_no</a:t>
                </a:r>
              </a:p>
            </p:txBody>
          </p:sp>
          <p:sp>
            <p:nvSpPr>
              <p:cNvPr id="28687" name="Rectangle 7"/>
              <p:cNvSpPr>
                <a:spLocks noChangeArrowheads="1"/>
              </p:cNvSpPr>
              <p:nvPr/>
            </p:nvSpPr>
            <p:spPr bwMode="auto">
              <a:xfrm>
                <a:off x="1152" y="1824"/>
                <a:ext cx="76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u="sng"/>
                  <a:t>line_no</a:t>
                </a:r>
                <a:endParaRPr lang="en-US" altLang="en-US"/>
              </a:p>
            </p:txBody>
          </p:sp>
          <p:sp>
            <p:nvSpPr>
              <p:cNvPr id="28688" name="Rectangle 8"/>
              <p:cNvSpPr>
                <a:spLocks noChangeArrowheads="1"/>
              </p:cNvSpPr>
              <p:nvPr/>
            </p:nvSpPr>
            <p:spPr bwMode="auto">
              <a:xfrm>
                <a:off x="1920" y="1824"/>
                <a:ext cx="76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prod_no</a:t>
                </a:r>
              </a:p>
            </p:txBody>
          </p:sp>
          <p:sp>
            <p:nvSpPr>
              <p:cNvPr id="28689" name="Rectangle 9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prod_desc</a:t>
                </a:r>
              </a:p>
            </p:txBody>
          </p:sp>
          <p:sp>
            <p:nvSpPr>
              <p:cNvPr id="28690" name="Rectangle 10"/>
              <p:cNvSpPr>
                <a:spLocks noChangeArrowheads="1"/>
              </p:cNvSpPr>
              <p:nvPr/>
            </p:nvSpPr>
            <p:spPr bwMode="auto">
              <a:xfrm>
                <a:off x="3504" y="1824"/>
                <a:ext cx="720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qty</a:t>
                </a:r>
              </a:p>
            </p:txBody>
          </p:sp>
        </p:grpSp>
        <p:sp>
          <p:nvSpPr>
            <p:cNvPr id="28681" name="Freeform 14"/>
            <p:cNvSpPr>
              <a:spLocks/>
            </p:cNvSpPr>
            <p:nvPr/>
          </p:nvSpPr>
          <p:spPr bwMode="auto">
            <a:xfrm>
              <a:off x="1104" y="2064"/>
              <a:ext cx="720" cy="240"/>
            </a:xfrm>
            <a:custGeom>
              <a:avLst/>
              <a:gdLst>
                <a:gd name="T0" fmla="*/ 0 w 1200"/>
                <a:gd name="T1" fmla="*/ 0 h 384"/>
                <a:gd name="T2" fmla="*/ 0 w 1200"/>
                <a:gd name="T3" fmla="*/ 94 h 384"/>
                <a:gd name="T4" fmla="*/ 259 w 1200"/>
                <a:gd name="T5" fmla="*/ 94 h 384"/>
                <a:gd name="T6" fmla="*/ 259 w 120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384"/>
                <a:gd name="T14" fmla="*/ 1200 w 120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384">
                  <a:moveTo>
                    <a:pt x="0" y="0"/>
                  </a:moveTo>
                  <a:lnTo>
                    <a:pt x="0" y="384"/>
                  </a:lnTo>
                  <a:lnTo>
                    <a:pt x="1200" y="384"/>
                  </a:lnTo>
                  <a:lnTo>
                    <a:pt x="120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Freeform 15"/>
            <p:cNvSpPr>
              <a:spLocks/>
            </p:cNvSpPr>
            <p:nvPr/>
          </p:nvSpPr>
          <p:spPr bwMode="auto">
            <a:xfrm>
              <a:off x="1488" y="2064"/>
              <a:ext cx="1104" cy="415"/>
            </a:xfrm>
            <a:custGeom>
              <a:avLst/>
              <a:gdLst>
                <a:gd name="T0" fmla="*/ 0 w 816"/>
                <a:gd name="T1" fmla="*/ 102 h 672"/>
                <a:gd name="T2" fmla="*/ 0 w 816"/>
                <a:gd name="T3" fmla="*/ 158 h 672"/>
                <a:gd name="T4" fmla="*/ 2021 w 816"/>
                <a:gd name="T5" fmla="*/ 158 h 672"/>
                <a:gd name="T6" fmla="*/ 2021 w 816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672"/>
                <a:gd name="T14" fmla="*/ 816 w 816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672">
                  <a:moveTo>
                    <a:pt x="0" y="432"/>
                  </a:moveTo>
                  <a:lnTo>
                    <a:pt x="0" y="672"/>
                  </a:lnTo>
                  <a:lnTo>
                    <a:pt x="816" y="672"/>
                  </a:lnTo>
                  <a:lnTo>
                    <a:pt x="81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Freeform 16"/>
            <p:cNvSpPr>
              <a:spLocks/>
            </p:cNvSpPr>
            <p:nvPr/>
          </p:nvSpPr>
          <p:spPr bwMode="auto">
            <a:xfrm>
              <a:off x="2592" y="2047"/>
              <a:ext cx="864" cy="432"/>
            </a:xfrm>
            <a:custGeom>
              <a:avLst/>
              <a:gdLst>
                <a:gd name="T0" fmla="*/ 0 w 864"/>
                <a:gd name="T1" fmla="*/ 432 h 432"/>
                <a:gd name="T2" fmla="*/ 864 w 864"/>
                <a:gd name="T3" fmla="*/ 432 h 432"/>
                <a:gd name="T4" fmla="*/ 864 w 864"/>
                <a:gd name="T5" fmla="*/ 0 h 432"/>
                <a:gd name="T6" fmla="*/ 0 60000 65536"/>
                <a:gd name="T7" fmla="*/ 0 60000 65536"/>
                <a:gd name="T8" fmla="*/ 0 60000 65536"/>
                <a:gd name="T9" fmla="*/ 0 w 864"/>
                <a:gd name="T10" fmla="*/ 0 h 432"/>
                <a:gd name="T11" fmla="*/ 864 w 864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432">
                  <a:moveTo>
                    <a:pt x="0" y="432"/>
                  </a:moveTo>
                  <a:lnTo>
                    <a:pt x="864" y="432"/>
                  </a:lnTo>
                  <a:lnTo>
                    <a:pt x="86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Freeform 18"/>
            <p:cNvSpPr>
              <a:spLocks/>
            </p:cNvSpPr>
            <p:nvPr/>
          </p:nvSpPr>
          <p:spPr bwMode="auto">
            <a:xfrm>
              <a:off x="3461" y="2047"/>
              <a:ext cx="864" cy="432"/>
            </a:xfrm>
            <a:custGeom>
              <a:avLst/>
              <a:gdLst>
                <a:gd name="T0" fmla="*/ 0 w 864"/>
                <a:gd name="T1" fmla="*/ 432 h 432"/>
                <a:gd name="T2" fmla="*/ 864 w 864"/>
                <a:gd name="T3" fmla="*/ 432 h 432"/>
                <a:gd name="T4" fmla="*/ 864 w 864"/>
                <a:gd name="T5" fmla="*/ 0 h 432"/>
                <a:gd name="T6" fmla="*/ 0 60000 65536"/>
                <a:gd name="T7" fmla="*/ 0 60000 65536"/>
                <a:gd name="T8" fmla="*/ 0 60000 65536"/>
                <a:gd name="T9" fmla="*/ 0 w 864"/>
                <a:gd name="T10" fmla="*/ 0 h 432"/>
                <a:gd name="T11" fmla="*/ 864 w 864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432">
                  <a:moveTo>
                    <a:pt x="0" y="432"/>
                  </a:moveTo>
                  <a:lnTo>
                    <a:pt x="864" y="432"/>
                  </a:lnTo>
                  <a:lnTo>
                    <a:pt x="86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Freeform 21"/>
            <p:cNvSpPr>
              <a:spLocks/>
            </p:cNvSpPr>
            <p:nvPr/>
          </p:nvSpPr>
          <p:spPr bwMode="auto">
            <a:xfrm>
              <a:off x="2688" y="1488"/>
              <a:ext cx="816" cy="288"/>
            </a:xfrm>
            <a:custGeom>
              <a:avLst/>
              <a:gdLst>
                <a:gd name="T0" fmla="*/ 0 w 816"/>
                <a:gd name="T1" fmla="*/ 1152 h 144"/>
                <a:gd name="T2" fmla="*/ 0 w 816"/>
                <a:gd name="T3" fmla="*/ 0 h 144"/>
                <a:gd name="T4" fmla="*/ 816 w 816"/>
                <a:gd name="T5" fmla="*/ 0 h 144"/>
                <a:gd name="T6" fmla="*/ 816 w 816"/>
                <a:gd name="T7" fmla="*/ 1152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144"/>
                <a:gd name="T14" fmla="*/ 816 w 816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144">
                  <a:moveTo>
                    <a:pt x="0" y="144"/>
                  </a:moveTo>
                  <a:lnTo>
                    <a:pt x="0" y="0"/>
                  </a:lnTo>
                  <a:lnTo>
                    <a:pt x="816" y="0"/>
                  </a:lnTo>
                  <a:lnTo>
                    <a:pt x="81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6" name="Text Box 22"/>
          <p:cNvSpPr txBox="1">
            <a:spLocks noChangeArrowheads="1"/>
          </p:cNvSpPr>
          <p:nvPr/>
        </p:nvSpPr>
        <p:spPr bwMode="auto">
          <a:xfrm>
            <a:off x="1431925" y="4384675"/>
            <a:ext cx="62976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since prod_no is not a candidate key and we have:</a:t>
            </a:r>
          </a:p>
          <a:p>
            <a:endParaRPr lang="en-US" altLang="en-US"/>
          </a:p>
          <a:p>
            <a:r>
              <a:rPr lang="en-US" altLang="en-US"/>
              <a:t>	prod_no </a:t>
            </a:r>
            <a:r>
              <a:rPr lang="en-US" altLang="en-US">
                <a:sym typeface="Symbol" panose="05050102010706020507" pitchFamily="18" charset="2"/>
              </a:rPr>
              <a:t> prod_desc.</a:t>
            </a:r>
            <a:endParaRPr lang="en-US" alt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D9DDB9-C540-4FFC-AA05-287167F2D1C5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FC69B5-9322-4613-89A2-0A4B2AFD2378}" type="slidenum">
              <a:rPr lang="en-US" altLang="en-US" sz="1200">
                <a:solidFill>
                  <a:srgbClr val="898989"/>
                </a:solidFill>
              </a:rPr>
              <a:pPr/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053"/>
          <p:cNvGrpSpPr>
            <a:grpSpLocks/>
          </p:cNvGrpSpPr>
          <p:nvPr/>
        </p:nvGrpSpPr>
        <p:grpSpPr bwMode="auto">
          <a:xfrm>
            <a:off x="1055688" y="2098675"/>
            <a:ext cx="7097712" cy="1863725"/>
            <a:chOff x="665" y="1322"/>
            <a:chExt cx="4471" cy="1174"/>
          </a:xfrm>
        </p:grpSpPr>
        <p:sp>
          <p:nvSpPr>
            <p:cNvPr id="29702" name="Text Box 1044"/>
            <p:cNvSpPr txBox="1">
              <a:spLocks noChangeArrowheads="1"/>
            </p:cNvSpPr>
            <p:nvPr/>
          </p:nvSpPr>
          <p:spPr bwMode="auto">
            <a:xfrm>
              <a:off x="665" y="1322"/>
              <a:ext cx="14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EmployeeDept</a:t>
              </a:r>
              <a:endParaRPr lang="en-US" altLang="en-US"/>
            </a:p>
          </p:txBody>
        </p:sp>
        <p:grpSp>
          <p:nvGrpSpPr>
            <p:cNvPr id="29703" name="Group 1052"/>
            <p:cNvGrpSpPr>
              <a:grpSpLocks/>
            </p:cNvGrpSpPr>
            <p:nvPr/>
          </p:nvGrpSpPr>
          <p:grpSpPr bwMode="auto">
            <a:xfrm>
              <a:off x="672" y="1632"/>
              <a:ext cx="4464" cy="864"/>
              <a:chOff x="672" y="1632"/>
              <a:chExt cx="4800" cy="960"/>
            </a:xfrm>
          </p:grpSpPr>
          <p:sp>
            <p:nvSpPr>
              <p:cNvPr id="29704" name="Rectangle 1040"/>
              <p:cNvSpPr>
                <a:spLocks noChangeArrowheads="1"/>
              </p:cNvSpPr>
              <p:nvPr/>
            </p:nvSpPr>
            <p:spPr bwMode="auto">
              <a:xfrm>
                <a:off x="672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ename</a:t>
                </a:r>
              </a:p>
            </p:txBody>
          </p:sp>
          <p:sp>
            <p:nvSpPr>
              <p:cNvPr id="29705" name="Rectangle 1041"/>
              <p:cNvSpPr>
                <a:spLocks noChangeArrowheads="1"/>
              </p:cNvSpPr>
              <p:nvPr/>
            </p:nvSpPr>
            <p:spPr bwMode="auto">
              <a:xfrm>
                <a:off x="1488" y="1632"/>
                <a:ext cx="624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u="sng"/>
                  <a:t>ssn</a:t>
                </a:r>
                <a:endParaRPr lang="en-US" altLang="en-US"/>
              </a:p>
            </p:txBody>
          </p:sp>
          <p:sp>
            <p:nvSpPr>
              <p:cNvPr id="29706" name="Rectangle 1042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bdate</a:t>
                </a:r>
              </a:p>
            </p:txBody>
          </p:sp>
          <p:sp>
            <p:nvSpPr>
              <p:cNvPr id="29707" name="Rectangle 1043"/>
              <p:cNvSpPr>
                <a:spLocks noChangeArrowheads="1"/>
              </p:cNvSpPr>
              <p:nvPr/>
            </p:nvSpPr>
            <p:spPr bwMode="auto">
              <a:xfrm>
                <a:off x="3024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address</a:t>
                </a:r>
              </a:p>
            </p:txBody>
          </p:sp>
          <p:sp>
            <p:nvSpPr>
              <p:cNvPr id="29708" name="Rectangle 1045"/>
              <p:cNvSpPr>
                <a:spLocks noChangeArrowheads="1"/>
              </p:cNvSpPr>
              <p:nvPr/>
            </p:nvSpPr>
            <p:spPr bwMode="auto">
              <a:xfrm>
                <a:off x="3840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dnumber</a:t>
                </a:r>
              </a:p>
            </p:txBody>
          </p:sp>
          <p:sp>
            <p:nvSpPr>
              <p:cNvPr id="29709" name="Rectangle 1046"/>
              <p:cNvSpPr>
                <a:spLocks noChangeArrowheads="1"/>
              </p:cNvSpPr>
              <p:nvPr/>
            </p:nvSpPr>
            <p:spPr bwMode="auto">
              <a:xfrm>
                <a:off x="4656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dname</a:t>
                </a:r>
              </a:p>
            </p:txBody>
          </p:sp>
          <p:sp>
            <p:nvSpPr>
              <p:cNvPr id="29710" name="Freeform 1047"/>
              <p:cNvSpPr>
                <a:spLocks/>
              </p:cNvSpPr>
              <p:nvPr/>
            </p:nvSpPr>
            <p:spPr bwMode="auto">
              <a:xfrm>
                <a:off x="1152" y="1920"/>
                <a:ext cx="720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259 w 1200"/>
                  <a:gd name="T5" fmla="*/ 384 h 384"/>
                  <a:gd name="T6" fmla="*/ 259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1" name="Freeform 1048"/>
              <p:cNvSpPr>
                <a:spLocks/>
              </p:cNvSpPr>
              <p:nvPr/>
            </p:nvSpPr>
            <p:spPr bwMode="auto">
              <a:xfrm>
                <a:off x="1872" y="1920"/>
                <a:ext cx="768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315 w 1200"/>
                  <a:gd name="T5" fmla="*/ 384 h 384"/>
                  <a:gd name="T6" fmla="*/ 315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2" name="Freeform 1049"/>
              <p:cNvSpPr>
                <a:spLocks/>
              </p:cNvSpPr>
              <p:nvPr/>
            </p:nvSpPr>
            <p:spPr bwMode="auto">
              <a:xfrm>
                <a:off x="1872" y="1920"/>
                <a:ext cx="2448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10188 w 1200"/>
                  <a:gd name="T5" fmla="*/ 384 h 384"/>
                  <a:gd name="T6" fmla="*/ 10188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3" name="Freeform 1050"/>
              <p:cNvSpPr>
                <a:spLocks/>
              </p:cNvSpPr>
              <p:nvPr/>
            </p:nvSpPr>
            <p:spPr bwMode="auto">
              <a:xfrm>
                <a:off x="1872" y="1920"/>
                <a:ext cx="1632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3019 w 1200"/>
                  <a:gd name="T5" fmla="*/ 384 h 384"/>
                  <a:gd name="T6" fmla="*/ 3019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4" name="Freeform 1051"/>
              <p:cNvSpPr>
                <a:spLocks/>
              </p:cNvSpPr>
              <p:nvPr/>
            </p:nvSpPr>
            <p:spPr bwMode="auto">
              <a:xfrm>
                <a:off x="4320" y="1920"/>
                <a:ext cx="816" cy="672"/>
              </a:xfrm>
              <a:custGeom>
                <a:avLst/>
                <a:gdLst>
                  <a:gd name="T0" fmla="*/ 0 w 816"/>
                  <a:gd name="T1" fmla="*/ 432 h 672"/>
                  <a:gd name="T2" fmla="*/ 0 w 816"/>
                  <a:gd name="T3" fmla="*/ 672 h 672"/>
                  <a:gd name="T4" fmla="*/ 816 w 816"/>
                  <a:gd name="T5" fmla="*/ 672 h 672"/>
                  <a:gd name="T6" fmla="*/ 816 w 816"/>
                  <a:gd name="T7" fmla="*/ 0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6"/>
                  <a:gd name="T13" fmla="*/ 0 h 672"/>
                  <a:gd name="T14" fmla="*/ 816 w 816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6" h="672">
                    <a:moveTo>
                      <a:pt x="0" y="432"/>
                    </a:moveTo>
                    <a:lnTo>
                      <a:pt x="0" y="672"/>
                    </a:lnTo>
                    <a:lnTo>
                      <a:pt x="816" y="672"/>
                    </a:lnTo>
                    <a:lnTo>
                      <a:pt x="816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AEDB72-2E8B-4909-BB28-970F5893C6F1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546618-589F-42B8-94AF-507E601B304A}" type="slidenum">
              <a:rPr lang="en-US" altLang="en-US" sz="1200">
                <a:solidFill>
                  <a:srgbClr val="898989"/>
                </a:solidFill>
              </a:rPr>
              <a:pPr/>
              <a:t>28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026"/>
          <p:cNvSpPr txBox="1">
            <a:spLocks noChangeArrowheads="1"/>
          </p:cNvSpPr>
          <p:nvPr/>
        </p:nvSpPr>
        <p:spPr bwMode="auto">
          <a:xfrm>
            <a:off x="1066800" y="1447800"/>
            <a:ext cx="4494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2NF, but not in 3NF, nor in BCNF:</a:t>
            </a:r>
          </a:p>
        </p:txBody>
      </p:sp>
      <p:sp>
        <p:nvSpPr>
          <p:cNvPr id="30723" name="Text Box 1039"/>
          <p:cNvSpPr txBox="1">
            <a:spLocks noChangeArrowheads="1"/>
          </p:cNvSpPr>
          <p:nvPr/>
        </p:nvSpPr>
        <p:spPr bwMode="auto">
          <a:xfrm>
            <a:off x="1431925" y="4384675"/>
            <a:ext cx="63642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since dnumber is not a candidate key and we have:</a:t>
            </a:r>
          </a:p>
          <a:p>
            <a:endParaRPr lang="en-US" altLang="en-US"/>
          </a:p>
          <a:p>
            <a:r>
              <a:rPr lang="en-US" altLang="en-US"/>
              <a:t>	dnumber </a:t>
            </a:r>
            <a:r>
              <a:rPr lang="en-US" altLang="en-US">
                <a:sym typeface="Symbol" panose="05050102010706020507" pitchFamily="18" charset="2"/>
              </a:rPr>
              <a:t> dname.</a:t>
            </a:r>
            <a:endParaRPr lang="en-US" altLang="en-US"/>
          </a:p>
        </p:txBody>
      </p:sp>
      <p:grpSp>
        <p:nvGrpSpPr>
          <p:cNvPr id="30724" name="Group 1053"/>
          <p:cNvGrpSpPr>
            <a:grpSpLocks/>
          </p:cNvGrpSpPr>
          <p:nvPr/>
        </p:nvGrpSpPr>
        <p:grpSpPr bwMode="auto">
          <a:xfrm>
            <a:off x="1055688" y="2098675"/>
            <a:ext cx="7097712" cy="1863725"/>
            <a:chOff x="665" y="1322"/>
            <a:chExt cx="4471" cy="1174"/>
          </a:xfrm>
        </p:grpSpPr>
        <p:sp>
          <p:nvSpPr>
            <p:cNvPr id="30728" name="Text Box 1044"/>
            <p:cNvSpPr txBox="1">
              <a:spLocks noChangeArrowheads="1"/>
            </p:cNvSpPr>
            <p:nvPr/>
          </p:nvSpPr>
          <p:spPr bwMode="auto">
            <a:xfrm>
              <a:off x="665" y="1322"/>
              <a:ext cx="14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EmployeeDept</a:t>
              </a:r>
              <a:endParaRPr lang="en-US" altLang="en-US"/>
            </a:p>
          </p:txBody>
        </p:sp>
        <p:grpSp>
          <p:nvGrpSpPr>
            <p:cNvPr id="30729" name="Group 1052"/>
            <p:cNvGrpSpPr>
              <a:grpSpLocks/>
            </p:cNvGrpSpPr>
            <p:nvPr/>
          </p:nvGrpSpPr>
          <p:grpSpPr bwMode="auto">
            <a:xfrm>
              <a:off x="672" y="1632"/>
              <a:ext cx="4464" cy="864"/>
              <a:chOff x="672" y="1632"/>
              <a:chExt cx="4800" cy="960"/>
            </a:xfrm>
          </p:grpSpPr>
          <p:sp>
            <p:nvSpPr>
              <p:cNvPr id="30730" name="Rectangle 1040"/>
              <p:cNvSpPr>
                <a:spLocks noChangeArrowheads="1"/>
              </p:cNvSpPr>
              <p:nvPr/>
            </p:nvSpPr>
            <p:spPr bwMode="auto">
              <a:xfrm>
                <a:off x="672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ename</a:t>
                </a:r>
              </a:p>
            </p:txBody>
          </p:sp>
          <p:sp>
            <p:nvSpPr>
              <p:cNvPr id="30731" name="Rectangle 1041"/>
              <p:cNvSpPr>
                <a:spLocks noChangeArrowheads="1"/>
              </p:cNvSpPr>
              <p:nvPr/>
            </p:nvSpPr>
            <p:spPr bwMode="auto">
              <a:xfrm>
                <a:off x="1488" y="1632"/>
                <a:ext cx="624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u="sng"/>
                  <a:t>ssn</a:t>
                </a:r>
                <a:endParaRPr lang="en-US" altLang="en-US"/>
              </a:p>
            </p:txBody>
          </p:sp>
          <p:sp>
            <p:nvSpPr>
              <p:cNvPr id="30732" name="Rectangle 1042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bdate</a:t>
                </a:r>
              </a:p>
            </p:txBody>
          </p:sp>
          <p:sp>
            <p:nvSpPr>
              <p:cNvPr id="30733" name="Rectangle 1043"/>
              <p:cNvSpPr>
                <a:spLocks noChangeArrowheads="1"/>
              </p:cNvSpPr>
              <p:nvPr/>
            </p:nvSpPr>
            <p:spPr bwMode="auto">
              <a:xfrm>
                <a:off x="3024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address</a:t>
                </a:r>
              </a:p>
            </p:txBody>
          </p:sp>
          <p:sp>
            <p:nvSpPr>
              <p:cNvPr id="30734" name="Rectangle 1045"/>
              <p:cNvSpPr>
                <a:spLocks noChangeArrowheads="1"/>
              </p:cNvSpPr>
              <p:nvPr/>
            </p:nvSpPr>
            <p:spPr bwMode="auto">
              <a:xfrm>
                <a:off x="3840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dnumber</a:t>
                </a:r>
              </a:p>
            </p:txBody>
          </p:sp>
          <p:sp>
            <p:nvSpPr>
              <p:cNvPr id="30735" name="Rectangle 1046"/>
              <p:cNvSpPr>
                <a:spLocks noChangeArrowheads="1"/>
              </p:cNvSpPr>
              <p:nvPr/>
            </p:nvSpPr>
            <p:spPr bwMode="auto">
              <a:xfrm>
                <a:off x="4656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dname</a:t>
                </a:r>
              </a:p>
            </p:txBody>
          </p:sp>
          <p:sp>
            <p:nvSpPr>
              <p:cNvPr id="30736" name="Freeform 1047"/>
              <p:cNvSpPr>
                <a:spLocks/>
              </p:cNvSpPr>
              <p:nvPr/>
            </p:nvSpPr>
            <p:spPr bwMode="auto">
              <a:xfrm>
                <a:off x="1152" y="1920"/>
                <a:ext cx="720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259 w 1200"/>
                  <a:gd name="T5" fmla="*/ 384 h 384"/>
                  <a:gd name="T6" fmla="*/ 259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7" name="Freeform 1048"/>
              <p:cNvSpPr>
                <a:spLocks/>
              </p:cNvSpPr>
              <p:nvPr/>
            </p:nvSpPr>
            <p:spPr bwMode="auto">
              <a:xfrm>
                <a:off x="1872" y="1920"/>
                <a:ext cx="768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315 w 1200"/>
                  <a:gd name="T5" fmla="*/ 384 h 384"/>
                  <a:gd name="T6" fmla="*/ 315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8" name="Freeform 1049"/>
              <p:cNvSpPr>
                <a:spLocks/>
              </p:cNvSpPr>
              <p:nvPr/>
            </p:nvSpPr>
            <p:spPr bwMode="auto">
              <a:xfrm>
                <a:off x="1872" y="1920"/>
                <a:ext cx="2448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10188 w 1200"/>
                  <a:gd name="T5" fmla="*/ 384 h 384"/>
                  <a:gd name="T6" fmla="*/ 10188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9" name="Freeform 1050"/>
              <p:cNvSpPr>
                <a:spLocks/>
              </p:cNvSpPr>
              <p:nvPr/>
            </p:nvSpPr>
            <p:spPr bwMode="auto">
              <a:xfrm>
                <a:off x="1872" y="1920"/>
                <a:ext cx="1632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3019 w 1200"/>
                  <a:gd name="T5" fmla="*/ 384 h 384"/>
                  <a:gd name="T6" fmla="*/ 3019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0" name="Freeform 1051"/>
              <p:cNvSpPr>
                <a:spLocks/>
              </p:cNvSpPr>
              <p:nvPr/>
            </p:nvSpPr>
            <p:spPr bwMode="auto">
              <a:xfrm>
                <a:off x="4320" y="1920"/>
                <a:ext cx="816" cy="672"/>
              </a:xfrm>
              <a:custGeom>
                <a:avLst/>
                <a:gdLst>
                  <a:gd name="T0" fmla="*/ 0 w 816"/>
                  <a:gd name="T1" fmla="*/ 432 h 672"/>
                  <a:gd name="T2" fmla="*/ 0 w 816"/>
                  <a:gd name="T3" fmla="*/ 672 h 672"/>
                  <a:gd name="T4" fmla="*/ 816 w 816"/>
                  <a:gd name="T5" fmla="*/ 672 h 672"/>
                  <a:gd name="T6" fmla="*/ 816 w 816"/>
                  <a:gd name="T7" fmla="*/ 0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6"/>
                  <a:gd name="T13" fmla="*/ 0 h 672"/>
                  <a:gd name="T14" fmla="*/ 816 w 816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6" h="672">
                    <a:moveTo>
                      <a:pt x="0" y="432"/>
                    </a:moveTo>
                    <a:lnTo>
                      <a:pt x="0" y="672"/>
                    </a:lnTo>
                    <a:lnTo>
                      <a:pt x="816" y="672"/>
                    </a:lnTo>
                    <a:lnTo>
                      <a:pt x="816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AEDB72-2E8B-4909-BB28-970F5893C6F1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43A38D5-0DC6-42D4-9514-22047BD9CBFB}" type="slidenum">
              <a:rPr lang="en-US" altLang="en-US" sz="1200">
                <a:solidFill>
                  <a:srgbClr val="898989"/>
                </a:solidFill>
              </a:rPr>
              <a:pPr/>
              <a:t>29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>
                <a:latin typeface="Arial" panose="020B0604020202020204" pitchFamily="34" charset="0"/>
              </a:rPr>
              <a:t>Normalization</a:t>
            </a: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2545F-884D-42FB-B48C-78B4D79E7EC2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FAA8C8-31CA-4D46-9061-D03B476C9ED9}" type="slidenum">
              <a:rPr lang="en-US" altLang="en-US" sz="1200">
                <a:solidFill>
                  <a:srgbClr val="898989"/>
                </a:solidFill>
              </a:rPr>
              <a:pPr/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1219200" y="1600200"/>
            <a:ext cx="7620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dirty="0"/>
              <a:t>There is a sequence to normal forms: </a:t>
            </a:r>
          </a:p>
          <a:p>
            <a:pPr lvl="1"/>
            <a:r>
              <a:rPr lang="en-CA" altLang="en-US" dirty="0"/>
              <a:t>1NF is considered the weakest, </a:t>
            </a:r>
          </a:p>
          <a:p>
            <a:pPr lvl="1"/>
            <a:r>
              <a:rPr lang="en-CA" altLang="en-US" dirty="0"/>
              <a:t>2NF is stronger than 1NF, </a:t>
            </a:r>
          </a:p>
          <a:p>
            <a:pPr lvl="1"/>
            <a:r>
              <a:rPr lang="en-CA" altLang="en-US" dirty="0"/>
              <a:t>3NF is stronger than 2NF, and </a:t>
            </a:r>
          </a:p>
          <a:p>
            <a:pPr lvl="1"/>
            <a:r>
              <a:rPr lang="en-CA" altLang="en-US" dirty="0"/>
              <a:t>BCNF is considered the strongest</a:t>
            </a:r>
          </a:p>
          <a:p>
            <a:endParaRPr lang="en-CA" altLang="en-US" dirty="0"/>
          </a:p>
          <a:p>
            <a:r>
              <a:rPr lang="en-CA" altLang="en-US" dirty="0"/>
              <a:t>Also, </a:t>
            </a:r>
          </a:p>
          <a:p>
            <a:pPr lvl="1"/>
            <a:r>
              <a:rPr lang="en-CA" altLang="en-US" dirty="0"/>
              <a:t>any relation that is in BCNF, is in 3NF; </a:t>
            </a:r>
          </a:p>
          <a:p>
            <a:pPr lvl="1"/>
            <a:r>
              <a:rPr lang="en-CA" altLang="en-US" dirty="0"/>
              <a:t>any relation in 3NF is in 2NF; and </a:t>
            </a:r>
          </a:p>
          <a:p>
            <a:pPr lvl="1"/>
            <a:r>
              <a:rPr lang="en-CA" altLang="en-US" dirty="0"/>
              <a:t>any relation in 2NF is in 1NF.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914400" y="2286000"/>
            <a:ext cx="4114800" cy="1524000"/>
            <a:chOff x="576" y="1440"/>
            <a:chExt cx="2592" cy="960"/>
          </a:xfrm>
        </p:grpSpPr>
        <p:sp>
          <p:nvSpPr>
            <p:cNvPr id="31753" name="Rectangle 3"/>
            <p:cNvSpPr>
              <a:spLocks noChangeArrowheads="1"/>
            </p:cNvSpPr>
            <p:nvPr/>
          </p:nvSpPr>
          <p:spPr bwMode="auto">
            <a:xfrm>
              <a:off x="576" y="1632"/>
              <a:ext cx="91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u="sng"/>
                <a:t>student_no</a:t>
              </a:r>
            </a:p>
          </p:txBody>
        </p:sp>
        <p:sp>
          <p:nvSpPr>
            <p:cNvPr id="31754" name="Rectangle 4"/>
            <p:cNvSpPr>
              <a:spLocks noChangeArrowheads="1"/>
            </p:cNvSpPr>
            <p:nvPr/>
          </p:nvSpPr>
          <p:spPr bwMode="auto">
            <a:xfrm>
              <a:off x="1488" y="1632"/>
              <a:ext cx="91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u="sng"/>
                <a:t>course_no</a:t>
              </a:r>
              <a:endParaRPr lang="en-US" altLang="en-US"/>
            </a:p>
          </p:txBody>
        </p:sp>
        <p:sp>
          <p:nvSpPr>
            <p:cNvPr id="31755" name="Rectangle 5"/>
            <p:cNvSpPr>
              <a:spLocks noChangeArrowheads="1"/>
            </p:cNvSpPr>
            <p:nvPr/>
          </p:nvSpPr>
          <p:spPr bwMode="auto">
            <a:xfrm>
              <a:off x="2400" y="1632"/>
              <a:ext cx="76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instr_no</a:t>
              </a:r>
            </a:p>
          </p:txBody>
        </p:sp>
        <p:sp>
          <p:nvSpPr>
            <p:cNvPr id="31756" name="Freeform 6"/>
            <p:cNvSpPr>
              <a:spLocks/>
            </p:cNvSpPr>
            <p:nvPr/>
          </p:nvSpPr>
          <p:spPr bwMode="auto">
            <a:xfrm>
              <a:off x="1104" y="1920"/>
              <a:ext cx="720" cy="240"/>
            </a:xfrm>
            <a:custGeom>
              <a:avLst/>
              <a:gdLst>
                <a:gd name="T0" fmla="*/ 0 w 1200"/>
                <a:gd name="T1" fmla="*/ 0 h 384"/>
                <a:gd name="T2" fmla="*/ 0 w 1200"/>
                <a:gd name="T3" fmla="*/ 94 h 384"/>
                <a:gd name="T4" fmla="*/ 259 w 1200"/>
                <a:gd name="T5" fmla="*/ 94 h 384"/>
                <a:gd name="T6" fmla="*/ 259 w 120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384"/>
                <a:gd name="T14" fmla="*/ 1200 w 120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384">
                  <a:moveTo>
                    <a:pt x="0" y="0"/>
                  </a:moveTo>
                  <a:lnTo>
                    <a:pt x="0" y="384"/>
                  </a:lnTo>
                  <a:lnTo>
                    <a:pt x="1200" y="384"/>
                  </a:lnTo>
                  <a:lnTo>
                    <a:pt x="120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Freeform 7"/>
            <p:cNvSpPr>
              <a:spLocks/>
            </p:cNvSpPr>
            <p:nvPr/>
          </p:nvSpPr>
          <p:spPr bwMode="auto">
            <a:xfrm>
              <a:off x="1440" y="1920"/>
              <a:ext cx="1392" cy="480"/>
            </a:xfrm>
            <a:custGeom>
              <a:avLst/>
              <a:gdLst>
                <a:gd name="T0" fmla="*/ 0 w 1392"/>
                <a:gd name="T1" fmla="*/ 240 h 480"/>
                <a:gd name="T2" fmla="*/ 0 w 1392"/>
                <a:gd name="T3" fmla="*/ 480 h 480"/>
                <a:gd name="T4" fmla="*/ 1392 w 1392"/>
                <a:gd name="T5" fmla="*/ 480 h 480"/>
                <a:gd name="T6" fmla="*/ 1392 w 1392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2"/>
                <a:gd name="T13" fmla="*/ 0 h 480"/>
                <a:gd name="T14" fmla="*/ 1392 w 1392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2" h="480">
                  <a:moveTo>
                    <a:pt x="0" y="240"/>
                  </a:moveTo>
                  <a:lnTo>
                    <a:pt x="0" y="480"/>
                  </a:lnTo>
                  <a:lnTo>
                    <a:pt x="1392" y="480"/>
                  </a:lnTo>
                  <a:lnTo>
                    <a:pt x="139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8" name="Freeform 8"/>
            <p:cNvSpPr>
              <a:spLocks/>
            </p:cNvSpPr>
            <p:nvPr/>
          </p:nvSpPr>
          <p:spPr bwMode="auto">
            <a:xfrm>
              <a:off x="1920" y="1440"/>
              <a:ext cx="864" cy="192"/>
            </a:xfrm>
            <a:custGeom>
              <a:avLst/>
              <a:gdLst>
                <a:gd name="T0" fmla="*/ 864 w 864"/>
                <a:gd name="T1" fmla="*/ 192 h 192"/>
                <a:gd name="T2" fmla="*/ 864 w 864"/>
                <a:gd name="T3" fmla="*/ 0 h 192"/>
                <a:gd name="T4" fmla="*/ 0 w 864"/>
                <a:gd name="T5" fmla="*/ 0 h 192"/>
                <a:gd name="T6" fmla="*/ 0 w 864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4"/>
                <a:gd name="T13" fmla="*/ 0 h 192"/>
                <a:gd name="T14" fmla="*/ 864 w 864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4" h="192">
                  <a:moveTo>
                    <a:pt x="864" y="192"/>
                  </a:moveTo>
                  <a:lnTo>
                    <a:pt x="864" y="0"/>
                  </a:lnTo>
                  <a:lnTo>
                    <a:pt x="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7" name="Text Box 9"/>
          <p:cNvSpPr txBox="1">
            <a:spLocks noChangeArrowheads="1"/>
          </p:cNvSpPr>
          <p:nvPr/>
        </p:nvSpPr>
        <p:spPr bwMode="auto">
          <a:xfrm>
            <a:off x="5257800" y="20574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i="1"/>
              <a:t>Instructor teaches one course only.</a:t>
            </a:r>
          </a:p>
        </p:txBody>
      </p:sp>
      <p:sp>
        <p:nvSpPr>
          <p:cNvPr id="31748" name="Text Box 10"/>
          <p:cNvSpPr txBox="1">
            <a:spLocks noChangeArrowheads="1"/>
          </p:cNvSpPr>
          <p:nvPr/>
        </p:nvSpPr>
        <p:spPr bwMode="auto">
          <a:xfrm>
            <a:off x="5181600" y="28194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i="1"/>
              <a:t>Student takes a course and has one instructor.</a:t>
            </a:r>
          </a:p>
        </p:txBody>
      </p:sp>
      <p:sp>
        <p:nvSpPr>
          <p:cNvPr id="31749" name="Text Box 12"/>
          <p:cNvSpPr txBox="1">
            <a:spLocks noChangeArrowheads="1"/>
          </p:cNvSpPr>
          <p:nvPr/>
        </p:nvSpPr>
        <p:spPr bwMode="auto">
          <a:xfrm>
            <a:off x="914400" y="3962400"/>
            <a:ext cx="47132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en-US"/>
              <a:t>{student_no, course_no} </a:t>
            </a:r>
            <a:r>
              <a:rPr lang="en-US" altLang="en-US">
                <a:sym typeface="Symbol" panose="05050102010706020507" pitchFamily="18" charset="2"/>
              </a:rPr>
              <a:t> instr_no</a:t>
            </a:r>
          </a:p>
          <a:p>
            <a:r>
              <a:rPr lang="en-US" altLang="en-US">
                <a:sym typeface="Symbol" panose="05050102010706020507" pitchFamily="18" charset="2"/>
              </a:rPr>
              <a:t>instr_no  course_no</a:t>
            </a:r>
          </a:p>
          <a:p>
            <a:endParaRPr lang="en-US" alt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DD8B1F-BEBE-45B1-8512-E9D887240D88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88E8C7-E3C7-4D26-8174-4802824C6027}" type="slidenum">
              <a:rPr lang="en-US" altLang="en-US" sz="1200">
                <a:solidFill>
                  <a:srgbClr val="898989"/>
                </a:solidFill>
              </a:rPr>
              <a:pPr/>
              <a:t>30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13"/>
          <p:cNvGrpSpPr>
            <a:grpSpLocks/>
          </p:cNvGrpSpPr>
          <p:nvPr/>
        </p:nvGrpSpPr>
        <p:grpSpPr bwMode="auto">
          <a:xfrm>
            <a:off x="914400" y="1066800"/>
            <a:ext cx="7192963" cy="4813300"/>
            <a:chOff x="576" y="672"/>
            <a:chExt cx="4531" cy="3032"/>
          </a:xfrm>
        </p:grpSpPr>
        <p:grpSp>
          <p:nvGrpSpPr>
            <p:cNvPr id="32774" name="Group 2"/>
            <p:cNvGrpSpPr>
              <a:grpSpLocks/>
            </p:cNvGrpSpPr>
            <p:nvPr/>
          </p:nvGrpSpPr>
          <p:grpSpPr bwMode="auto">
            <a:xfrm>
              <a:off x="576" y="1440"/>
              <a:ext cx="2592" cy="960"/>
              <a:chOff x="576" y="1440"/>
              <a:chExt cx="2592" cy="960"/>
            </a:xfrm>
          </p:grpSpPr>
          <p:sp>
            <p:nvSpPr>
              <p:cNvPr id="32779" name="Rectangle 3"/>
              <p:cNvSpPr>
                <a:spLocks noChangeArrowheads="1"/>
              </p:cNvSpPr>
              <p:nvPr/>
            </p:nvSpPr>
            <p:spPr bwMode="auto">
              <a:xfrm>
                <a:off x="576" y="1632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u="sng"/>
                  <a:t>student_no</a:t>
                </a:r>
              </a:p>
            </p:txBody>
          </p:sp>
          <p:sp>
            <p:nvSpPr>
              <p:cNvPr id="32780" name="Rectangle 4"/>
              <p:cNvSpPr>
                <a:spLocks noChangeArrowheads="1"/>
              </p:cNvSpPr>
              <p:nvPr/>
            </p:nvSpPr>
            <p:spPr bwMode="auto">
              <a:xfrm>
                <a:off x="1488" y="1632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u="sng"/>
                  <a:t>course_no</a:t>
                </a:r>
                <a:endParaRPr lang="en-US" altLang="en-US"/>
              </a:p>
            </p:txBody>
          </p:sp>
          <p:sp>
            <p:nvSpPr>
              <p:cNvPr id="32781" name="Rectangle 5"/>
              <p:cNvSpPr>
                <a:spLocks noChangeArrowheads="1"/>
              </p:cNvSpPr>
              <p:nvPr/>
            </p:nvSpPr>
            <p:spPr bwMode="auto">
              <a:xfrm>
                <a:off x="2400" y="1632"/>
                <a:ext cx="76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instr_no</a:t>
                </a:r>
              </a:p>
            </p:txBody>
          </p:sp>
          <p:sp>
            <p:nvSpPr>
              <p:cNvPr id="32782" name="Freeform 6"/>
              <p:cNvSpPr>
                <a:spLocks/>
              </p:cNvSpPr>
              <p:nvPr/>
            </p:nvSpPr>
            <p:spPr bwMode="auto">
              <a:xfrm>
                <a:off x="1104" y="1920"/>
                <a:ext cx="720" cy="240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94 h 384"/>
                  <a:gd name="T4" fmla="*/ 259 w 1200"/>
                  <a:gd name="T5" fmla="*/ 94 h 384"/>
                  <a:gd name="T6" fmla="*/ 259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3" name="Freeform 7"/>
              <p:cNvSpPr>
                <a:spLocks/>
              </p:cNvSpPr>
              <p:nvPr/>
            </p:nvSpPr>
            <p:spPr bwMode="auto">
              <a:xfrm>
                <a:off x="1440" y="1920"/>
                <a:ext cx="1392" cy="480"/>
              </a:xfrm>
              <a:custGeom>
                <a:avLst/>
                <a:gdLst>
                  <a:gd name="T0" fmla="*/ 0 w 1392"/>
                  <a:gd name="T1" fmla="*/ 240 h 480"/>
                  <a:gd name="T2" fmla="*/ 0 w 1392"/>
                  <a:gd name="T3" fmla="*/ 480 h 480"/>
                  <a:gd name="T4" fmla="*/ 1392 w 1392"/>
                  <a:gd name="T5" fmla="*/ 480 h 480"/>
                  <a:gd name="T6" fmla="*/ 1392 w 1392"/>
                  <a:gd name="T7" fmla="*/ 0 h 4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92"/>
                  <a:gd name="T13" fmla="*/ 0 h 480"/>
                  <a:gd name="T14" fmla="*/ 1392 w 1392"/>
                  <a:gd name="T15" fmla="*/ 480 h 4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92" h="480">
                    <a:moveTo>
                      <a:pt x="0" y="240"/>
                    </a:moveTo>
                    <a:lnTo>
                      <a:pt x="0" y="480"/>
                    </a:lnTo>
                    <a:lnTo>
                      <a:pt x="1392" y="480"/>
                    </a:lnTo>
                    <a:lnTo>
                      <a:pt x="139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4" name="Freeform 8"/>
              <p:cNvSpPr>
                <a:spLocks/>
              </p:cNvSpPr>
              <p:nvPr/>
            </p:nvSpPr>
            <p:spPr bwMode="auto">
              <a:xfrm>
                <a:off x="1920" y="1440"/>
                <a:ext cx="864" cy="192"/>
              </a:xfrm>
              <a:custGeom>
                <a:avLst/>
                <a:gdLst>
                  <a:gd name="T0" fmla="*/ 864 w 864"/>
                  <a:gd name="T1" fmla="*/ 192 h 192"/>
                  <a:gd name="T2" fmla="*/ 864 w 864"/>
                  <a:gd name="T3" fmla="*/ 0 h 192"/>
                  <a:gd name="T4" fmla="*/ 0 w 864"/>
                  <a:gd name="T5" fmla="*/ 0 h 192"/>
                  <a:gd name="T6" fmla="*/ 0 w 864"/>
                  <a:gd name="T7" fmla="*/ 192 h 19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64"/>
                  <a:gd name="T13" fmla="*/ 0 h 192"/>
                  <a:gd name="T14" fmla="*/ 864 w 864"/>
                  <a:gd name="T15" fmla="*/ 192 h 19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64" h="192">
                    <a:moveTo>
                      <a:pt x="864" y="192"/>
                    </a:moveTo>
                    <a:lnTo>
                      <a:pt x="864" y="0"/>
                    </a:lnTo>
                    <a:lnTo>
                      <a:pt x="0" y="0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775" name="Text Box 9"/>
            <p:cNvSpPr txBox="1">
              <a:spLocks noChangeArrowheads="1"/>
            </p:cNvSpPr>
            <p:nvPr/>
          </p:nvSpPr>
          <p:spPr bwMode="auto">
            <a:xfrm>
              <a:off x="3312" y="1296"/>
              <a:ext cx="16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i="1"/>
                <a:t>Instructor teaches one course only.</a:t>
              </a:r>
            </a:p>
          </p:txBody>
        </p:sp>
        <p:sp>
          <p:nvSpPr>
            <p:cNvPr id="32776" name="Text Box 10"/>
            <p:cNvSpPr txBox="1">
              <a:spLocks noChangeArrowheads="1"/>
            </p:cNvSpPr>
            <p:nvPr/>
          </p:nvSpPr>
          <p:spPr bwMode="auto">
            <a:xfrm>
              <a:off x="3264" y="1776"/>
              <a:ext cx="16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i="1"/>
                <a:t>Student takes a course and has one instructor.</a:t>
              </a:r>
            </a:p>
          </p:txBody>
        </p:sp>
        <p:sp>
          <p:nvSpPr>
            <p:cNvPr id="32777" name="Text Box 11"/>
            <p:cNvSpPr txBox="1">
              <a:spLocks noChangeArrowheads="1"/>
            </p:cNvSpPr>
            <p:nvPr/>
          </p:nvSpPr>
          <p:spPr bwMode="auto">
            <a:xfrm>
              <a:off x="768" y="672"/>
              <a:ext cx="24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In  3NF, but not in BCNF:</a:t>
              </a:r>
            </a:p>
          </p:txBody>
        </p:sp>
        <p:sp>
          <p:nvSpPr>
            <p:cNvPr id="32778" name="Text Box 12"/>
            <p:cNvSpPr txBox="1">
              <a:spLocks noChangeArrowheads="1"/>
            </p:cNvSpPr>
            <p:nvPr/>
          </p:nvSpPr>
          <p:spPr bwMode="auto">
            <a:xfrm>
              <a:off x="576" y="2496"/>
              <a:ext cx="4531" cy="1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de-DE" altLang="en-US"/>
                <a:t>{student_no, course_no} </a:t>
              </a:r>
              <a:r>
                <a:rPr lang="en-US" altLang="en-US">
                  <a:sym typeface="Symbol" panose="05050102010706020507" pitchFamily="18" charset="2"/>
                </a:rPr>
                <a:t> instr_no</a:t>
              </a:r>
            </a:p>
            <a:p>
              <a:r>
                <a:rPr lang="en-US" altLang="en-US">
                  <a:sym typeface="Symbol" panose="05050102010706020507" pitchFamily="18" charset="2"/>
                </a:rPr>
                <a:t>instr_no  course_no</a:t>
              </a:r>
            </a:p>
            <a:p>
              <a:endParaRPr lang="en-US" altLang="en-US"/>
            </a:p>
            <a:p>
              <a:r>
                <a:rPr lang="en-US" altLang="en-US"/>
                <a:t>since we have instr_no </a:t>
              </a:r>
              <a:r>
                <a:rPr lang="en-US" altLang="en-US">
                  <a:sym typeface="Symbol" panose="05050102010706020507" pitchFamily="18" charset="2"/>
                </a:rPr>
                <a:t> course-no, but instr_no is not a</a:t>
              </a:r>
            </a:p>
            <a:p>
              <a:r>
                <a:rPr lang="en-US" altLang="en-US">
                  <a:sym typeface="Symbol" panose="05050102010706020507" pitchFamily="18" charset="2"/>
                </a:rPr>
                <a:t>Candidate key.</a:t>
              </a:r>
            </a:p>
          </p:txBody>
        </p:sp>
      </p:grp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DD8B1F-BEBE-45B1-8512-E9D887240D88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77580A6-061C-4010-959F-F5E180E1D95C}" type="slidenum">
              <a:rPr lang="en-US" altLang="en-US" sz="1200">
                <a:solidFill>
                  <a:srgbClr val="898989"/>
                </a:solidFill>
              </a:rPr>
              <a:pPr/>
              <a:t>31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18"/>
          <p:cNvGrpSpPr>
            <a:grpSpLocks/>
          </p:cNvGrpSpPr>
          <p:nvPr/>
        </p:nvGrpSpPr>
        <p:grpSpPr bwMode="auto">
          <a:xfrm>
            <a:off x="1524000" y="1066800"/>
            <a:ext cx="6162675" cy="5073650"/>
            <a:chOff x="960" y="672"/>
            <a:chExt cx="3882" cy="3196"/>
          </a:xfrm>
        </p:grpSpPr>
        <p:sp>
          <p:nvSpPr>
            <p:cNvPr id="33798" name="Rectangle 2"/>
            <p:cNvSpPr>
              <a:spLocks noChangeArrowheads="1"/>
            </p:cNvSpPr>
            <p:nvPr/>
          </p:nvSpPr>
          <p:spPr bwMode="auto">
            <a:xfrm>
              <a:off x="1920" y="2592"/>
              <a:ext cx="912" cy="288"/>
            </a:xfrm>
            <a:prstGeom prst="rect">
              <a:avLst/>
            </a:prstGeom>
            <a:solidFill>
              <a:srgbClr val="FF33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course_no</a:t>
              </a:r>
            </a:p>
          </p:txBody>
        </p:sp>
        <p:sp>
          <p:nvSpPr>
            <p:cNvPr id="33799" name="Rectangle 3"/>
            <p:cNvSpPr>
              <a:spLocks noChangeArrowheads="1"/>
            </p:cNvSpPr>
            <p:nvPr/>
          </p:nvSpPr>
          <p:spPr bwMode="auto">
            <a:xfrm>
              <a:off x="2832" y="2592"/>
              <a:ext cx="768" cy="288"/>
            </a:xfrm>
            <a:prstGeom prst="rect">
              <a:avLst/>
            </a:prstGeom>
            <a:solidFill>
              <a:srgbClr val="FF33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u="sng"/>
                <a:t>instr_no</a:t>
              </a:r>
            </a:p>
          </p:txBody>
        </p:sp>
        <p:sp>
          <p:nvSpPr>
            <p:cNvPr id="33800" name="Rectangle 4"/>
            <p:cNvSpPr>
              <a:spLocks noChangeArrowheads="1"/>
            </p:cNvSpPr>
            <p:nvPr/>
          </p:nvSpPr>
          <p:spPr bwMode="auto">
            <a:xfrm>
              <a:off x="1920" y="2112"/>
              <a:ext cx="912" cy="288"/>
            </a:xfrm>
            <a:prstGeom prst="rect">
              <a:avLst/>
            </a:prstGeom>
            <a:solidFill>
              <a:srgbClr val="FF33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u="sng"/>
                <a:t>student_no</a:t>
              </a:r>
            </a:p>
          </p:txBody>
        </p:sp>
        <p:sp>
          <p:nvSpPr>
            <p:cNvPr id="33801" name="Rectangle 5"/>
            <p:cNvSpPr>
              <a:spLocks noChangeArrowheads="1"/>
            </p:cNvSpPr>
            <p:nvPr/>
          </p:nvSpPr>
          <p:spPr bwMode="auto">
            <a:xfrm>
              <a:off x="2832" y="2112"/>
              <a:ext cx="768" cy="288"/>
            </a:xfrm>
            <a:prstGeom prst="rect">
              <a:avLst/>
            </a:prstGeom>
            <a:solidFill>
              <a:srgbClr val="FF33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u="sng"/>
                <a:t>instr_no</a:t>
              </a:r>
            </a:p>
          </p:txBody>
        </p:sp>
        <p:grpSp>
          <p:nvGrpSpPr>
            <p:cNvPr id="33802" name="Group 6"/>
            <p:cNvGrpSpPr>
              <a:grpSpLocks/>
            </p:cNvGrpSpPr>
            <p:nvPr/>
          </p:nvGrpSpPr>
          <p:grpSpPr bwMode="auto">
            <a:xfrm>
              <a:off x="1392" y="672"/>
              <a:ext cx="2592" cy="960"/>
              <a:chOff x="576" y="1440"/>
              <a:chExt cx="2592" cy="960"/>
            </a:xfrm>
          </p:grpSpPr>
          <p:sp>
            <p:nvSpPr>
              <p:cNvPr id="33808" name="Rectangle 7"/>
              <p:cNvSpPr>
                <a:spLocks noChangeArrowheads="1"/>
              </p:cNvSpPr>
              <p:nvPr/>
            </p:nvSpPr>
            <p:spPr bwMode="auto">
              <a:xfrm>
                <a:off x="576" y="1632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u="sng"/>
                  <a:t>student_no</a:t>
                </a:r>
              </a:p>
            </p:txBody>
          </p:sp>
          <p:sp>
            <p:nvSpPr>
              <p:cNvPr id="33809" name="Rectangle 8"/>
              <p:cNvSpPr>
                <a:spLocks noChangeArrowheads="1"/>
              </p:cNvSpPr>
              <p:nvPr/>
            </p:nvSpPr>
            <p:spPr bwMode="auto">
              <a:xfrm>
                <a:off x="1488" y="1632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u="sng"/>
                  <a:t>course_no</a:t>
                </a:r>
                <a:endParaRPr lang="en-US" altLang="en-US"/>
              </a:p>
            </p:txBody>
          </p:sp>
          <p:sp>
            <p:nvSpPr>
              <p:cNvPr id="33810" name="Rectangle 9"/>
              <p:cNvSpPr>
                <a:spLocks noChangeArrowheads="1"/>
              </p:cNvSpPr>
              <p:nvPr/>
            </p:nvSpPr>
            <p:spPr bwMode="auto">
              <a:xfrm>
                <a:off x="2400" y="1632"/>
                <a:ext cx="76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instr_no</a:t>
                </a:r>
              </a:p>
            </p:txBody>
          </p:sp>
          <p:sp>
            <p:nvSpPr>
              <p:cNvPr id="33811" name="Freeform 10"/>
              <p:cNvSpPr>
                <a:spLocks/>
              </p:cNvSpPr>
              <p:nvPr/>
            </p:nvSpPr>
            <p:spPr bwMode="auto">
              <a:xfrm>
                <a:off x="1104" y="1920"/>
                <a:ext cx="720" cy="240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94 h 384"/>
                  <a:gd name="T4" fmla="*/ 259 w 1200"/>
                  <a:gd name="T5" fmla="*/ 94 h 384"/>
                  <a:gd name="T6" fmla="*/ 259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2" name="Freeform 11"/>
              <p:cNvSpPr>
                <a:spLocks/>
              </p:cNvSpPr>
              <p:nvPr/>
            </p:nvSpPr>
            <p:spPr bwMode="auto">
              <a:xfrm>
                <a:off x="1440" y="1920"/>
                <a:ext cx="1392" cy="480"/>
              </a:xfrm>
              <a:custGeom>
                <a:avLst/>
                <a:gdLst>
                  <a:gd name="T0" fmla="*/ 0 w 1392"/>
                  <a:gd name="T1" fmla="*/ 240 h 480"/>
                  <a:gd name="T2" fmla="*/ 0 w 1392"/>
                  <a:gd name="T3" fmla="*/ 480 h 480"/>
                  <a:gd name="T4" fmla="*/ 1392 w 1392"/>
                  <a:gd name="T5" fmla="*/ 480 h 480"/>
                  <a:gd name="T6" fmla="*/ 1392 w 1392"/>
                  <a:gd name="T7" fmla="*/ 0 h 4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92"/>
                  <a:gd name="T13" fmla="*/ 0 h 480"/>
                  <a:gd name="T14" fmla="*/ 1392 w 1392"/>
                  <a:gd name="T15" fmla="*/ 480 h 4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92" h="480">
                    <a:moveTo>
                      <a:pt x="0" y="240"/>
                    </a:moveTo>
                    <a:lnTo>
                      <a:pt x="0" y="480"/>
                    </a:lnTo>
                    <a:lnTo>
                      <a:pt x="1392" y="480"/>
                    </a:lnTo>
                    <a:lnTo>
                      <a:pt x="139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3" name="Freeform 12"/>
              <p:cNvSpPr>
                <a:spLocks/>
              </p:cNvSpPr>
              <p:nvPr/>
            </p:nvSpPr>
            <p:spPr bwMode="auto">
              <a:xfrm>
                <a:off x="1920" y="1440"/>
                <a:ext cx="864" cy="192"/>
              </a:xfrm>
              <a:custGeom>
                <a:avLst/>
                <a:gdLst>
                  <a:gd name="T0" fmla="*/ 864 w 864"/>
                  <a:gd name="T1" fmla="*/ 192 h 192"/>
                  <a:gd name="T2" fmla="*/ 864 w 864"/>
                  <a:gd name="T3" fmla="*/ 0 h 192"/>
                  <a:gd name="T4" fmla="*/ 0 w 864"/>
                  <a:gd name="T5" fmla="*/ 0 h 192"/>
                  <a:gd name="T6" fmla="*/ 0 w 864"/>
                  <a:gd name="T7" fmla="*/ 192 h 19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64"/>
                  <a:gd name="T13" fmla="*/ 0 h 192"/>
                  <a:gd name="T14" fmla="*/ 864 w 864"/>
                  <a:gd name="T15" fmla="*/ 192 h 19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64" h="192">
                    <a:moveTo>
                      <a:pt x="864" y="192"/>
                    </a:moveTo>
                    <a:lnTo>
                      <a:pt x="864" y="0"/>
                    </a:lnTo>
                    <a:lnTo>
                      <a:pt x="0" y="0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03" name="AutoShape 13"/>
            <p:cNvSpPr>
              <a:spLocks noChangeArrowheads="1"/>
            </p:cNvSpPr>
            <p:nvPr/>
          </p:nvSpPr>
          <p:spPr bwMode="auto">
            <a:xfrm>
              <a:off x="2592" y="1776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04" name="AutoShape 14"/>
            <p:cNvSpPr>
              <a:spLocks/>
            </p:cNvSpPr>
            <p:nvPr/>
          </p:nvSpPr>
          <p:spPr bwMode="auto">
            <a:xfrm>
              <a:off x="1680" y="2160"/>
              <a:ext cx="96" cy="720"/>
            </a:xfrm>
            <a:prstGeom prst="leftBrace">
              <a:avLst>
                <a:gd name="adj1" fmla="val 6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05" name="Text Box 15"/>
            <p:cNvSpPr txBox="1">
              <a:spLocks noChangeArrowheads="1"/>
            </p:cNvSpPr>
            <p:nvPr/>
          </p:nvSpPr>
          <p:spPr bwMode="auto">
            <a:xfrm rot="1763595">
              <a:off x="4224" y="1680"/>
              <a:ext cx="6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BCNF</a:t>
              </a:r>
            </a:p>
          </p:txBody>
        </p:sp>
        <p:sp>
          <p:nvSpPr>
            <p:cNvPr id="33806" name="Line 16"/>
            <p:cNvSpPr>
              <a:spLocks noChangeShapeType="1"/>
            </p:cNvSpPr>
            <p:nvPr/>
          </p:nvSpPr>
          <p:spPr bwMode="auto">
            <a:xfrm rot="-6245108" flipH="1" flipV="1">
              <a:off x="3950" y="1818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Text Box 17"/>
            <p:cNvSpPr txBox="1">
              <a:spLocks noChangeArrowheads="1"/>
            </p:cNvSpPr>
            <p:nvPr/>
          </p:nvSpPr>
          <p:spPr bwMode="auto">
            <a:xfrm>
              <a:off x="960" y="3120"/>
              <a:ext cx="2994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de-DE" altLang="en-US"/>
                <a:t>{student_no, instr_no} </a:t>
              </a:r>
              <a:r>
                <a:rPr lang="en-US" altLang="en-US">
                  <a:sym typeface="Symbol" panose="05050102010706020507" pitchFamily="18" charset="2"/>
                </a:rPr>
                <a:t> student_no</a:t>
              </a:r>
            </a:p>
            <a:p>
              <a:r>
                <a:rPr lang="de-DE" altLang="en-US"/>
                <a:t>{student_no, instr_no} </a:t>
              </a:r>
              <a:r>
                <a:rPr lang="en-US" altLang="en-US">
                  <a:sym typeface="Symbol" panose="05050102010706020507" pitchFamily="18" charset="2"/>
                </a:rPr>
                <a:t> instr_no</a:t>
              </a:r>
            </a:p>
            <a:p>
              <a:r>
                <a:rPr lang="en-US" altLang="en-US">
                  <a:sym typeface="Symbol" panose="05050102010706020507" pitchFamily="18" charset="2"/>
                </a:rPr>
                <a:t>instr_no  course_no</a:t>
              </a:r>
            </a:p>
          </p:txBody>
        </p:sp>
      </p:grp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8B4C27-172B-48D8-920D-16D8724E77AF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4B21232-D18F-4427-B386-6F2C491E1635}" type="slidenum">
              <a:rPr lang="en-US" altLang="en-US" sz="1200">
                <a:solidFill>
                  <a:srgbClr val="898989"/>
                </a:solidFill>
              </a:rPr>
              <a:pPr/>
              <a:t>32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example: 3NF</a:t>
            </a:r>
          </a:p>
        </p:txBody>
      </p:sp>
      <p:sp>
        <p:nvSpPr>
          <p:cNvPr id="139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Address</a:t>
            </a:r>
            <a:r>
              <a:rPr lang="en-US" altLang="en-US" smtClean="0"/>
              <a:t> (</a:t>
            </a:r>
            <a:r>
              <a:rPr lang="en-US" altLang="en-US" i="1" smtClean="0"/>
              <a:t>street_address</a:t>
            </a:r>
            <a:r>
              <a:rPr lang="en-US" altLang="en-US" smtClean="0"/>
              <a:t>, </a:t>
            </a:r>
            <a:r>
              <a:rPr lang="en-US" altLang="en-US" i="1" smtClean="0"/>
              <a:t>city</a:t>
            </a:r>
            <a:r>
              <a:rPr lang="en-US" altLang="en-US" smtClean="0"/>
              <a:t>, </a:t>
            </a:r>
            <a:r>
              <a:rPr lang="en-US" altLang="en-US" i="1" smtClean="0"/>
              <a:t>state</a:t>
            </a:r>
            <a:r>
              <a:rPr lang="en-US" altLang="en-US" smtClean="0"/>
              <a:t>, </a:t>
            </a:r>
            <a:r>
              <a:rPr lang="en-US" altLang="en-US" i="1" smtClean="0"/>
              <a:t>zip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i="1" smtClean="0"/>
              <a:t>street_address</a:t>
            </a:r>
            <a:r>
              <a:rPr lang="en-US" altLang="en-US" smtClean="0"/>
              <a:t>, </a:t>
            </a:r>
            <a:r>
              <a:rPr lang="en-US" altLang="en-US" i="1" smtClean="0"/>
              <a:t>city</a:t>
            </a:r>
            <a:r>
              <a:rPr lang="en-US" altLang="en-US" smtClean="0"/>
              <a:t>, </a:t>
            </a:r>
            <a:r>
              <a:rPr lang="en-US" altLang="en-US" i="1" smtClean="0"/>
              <a:t>state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zip</a:t>
            </a:r>
          </a:p>
          <a:p>
            <a:pPr lvl="1" eaLnBrk="1" hangingPunct="1"/>
            <a:r>
              <a:rPr lang="en-US" altLang="en-US" i="1" smtClean="0"/>
              <a:t>zip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city</a:t>
            </a:r>
            <a:r>
              <a:rPr lang="en-US" altLang="en-US" smtClean="0"/>
              <a:t>, </a:t>
            </a:r>
            <a:r>
              <a:rPr lang="en-US" altLang="en-US" i="1" smtClean="0"/>
              <a:t>state</a:t>
            </a:r>
          </a:p>
          <a:p>
            <a:pPr eaLnBrk="1" hangingPunct="1"/>
            <a:r>
              <a:rPr lang="en-US" altLang="en-US" smtClean="0"/>
              <a:t>Keys</a:t>
            </a:r>
          </a:p>
          <a:p>
            <a:pPr lvl="1" eaLnBrk="1" hangingPunct="1"/>
            <a:r>
              <a:rPr lang="en-US" altLang="en-US" smtClean="0"/>
              <a:t>{</a:t>
            </a:r>
            <a:r>
              <a:rPr lang="en-US" altLang="en-US" i="1" smtClean="0"/>
              <a:t>street_address</a:t>
            </a:r>
            <a:r>
              <a:rPr lang="en-US" altLang="en-US" smtClean="0"/>
              <a:t>, </a:t>
            </a:r>
            <a:r>
              <a:rPr lang="en-US" altLang="en-US" i="1" smtClean="0"/>
              <a:t>city</a:t>
            </a:r>
            <a:r>
              <a:rPr lang="en-US" altLang="en-US" smtClean="0"/>
              <a:t>, </a:t>
            </a:r>
            <a:r>
              <a:rPr lang="en-US" altLang="en-US" i="1" smtClean="0"/>
              <a:t>state</a:t>
            </a:r>
            <a:r>
              <a:rPr lang="en-US" altLang="en-US" smtClean="0"/>
              <a:t>}</a:t>
            </a:r>
          </a:p>
          <a:p>
            <a:pPr lvl="1" eaLnBrk="1" hangingPunct="1"/>
            <a:r>
              <a:rPr lang="en-US" altLang="en-US" smtClean="0"/>
              <a:t>{</a:t>
            </a:r>
            <a:r>
              <a:rPr lang="en-US" altLang="en-US" i="1" smtClean="0"/>
              <a:t>street_address</a:t>
            </a:r>
            <a:r>
              <a:rPr lang="en-US" altLang="en-US" smtClean="0"/>
              <a:t>, </a:t>
            </a:r>
            <a:r>
              <a:rPr lang="en-US" altLang="en-US" i="1" smtClean="0"/>
              <a:t>zip</a:t>
            </a:r>
            <a:r>
              <a:rPr lang="en-US" altLang="en-US" smtClean="0"/>
              <a:t>}</a:t>
            </a:r>
          </a:p>
          <a:p>
            <a:pPr eaLnBrk="1" hangingPunct="1"/>
            <a:r>
              <a:rPr lang="en-US" altLang="en-US" smtClean="0"/>
              <a:t>BCNF?</a:t>
            </a:r>
          </a:p>
          <a:p>
            <a:pPr lvl="1" eaLnBrk="1" hangingPunct="1"/>
            <a:r>
              <a:rPr lang="en-US" altLang="en-US" smtClean="0"/>
              <a:t>Violation: </a:t>
            </a:r>
            <a:r>
              <a:rPr lang="en-US" altLang="en-US" i="1" smtClean="0"/>
              <a:t>zip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city</a:t>
            </a:r>
            <a:r>
              <a:rPr lang="en-US" altLang="en-US" smtClean="0"/>
              <a:t>, </a:t>
            </a:r>
            <a:r>
              <a:rPr lang="en-US" altLang="en-US" i="1" smtClean="0"/>
              <a:t>state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0BE926-1FD3-4C11-A881-D4B2192812BA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E244208-D2D1-4A19-8BE7-FC08B17B4C13}" type="slidenum">
              <a:rPr lang="en-US" altLang="en-US" sz="1200">
                <a:solidFill>
                  <a:srgbClr val="898989"/>
                </a:solidFill>
              </a:rPr>
              <a:pPr/>
              <a:t>33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673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SimSun" pitchFamily="2" charset="-122"/>
              </a:rPr>
              <a:t>To decompose or not to decompose</a:t>
            </a:r>
          </a:p>
        </p:txBody>
      </p:sp>
      <p:sp>
        <p:nvSpPr>
          <p:cNvPr id="13977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i="1" dirty="0" smtClean="0"/>
              <a:t>Address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(</a:t>
            </a:r>
            <a:r>
              <a:rPr lang="en-US" sz="2800" i="1" dirty="0" smtClean="0"/>
              <a:t>zip</a:t>
            </a:r>
            <a:r>
              <a:rPr lang="en-US" sz="2800" dirty="0" smtClean="0"/>
              <a:t>, </a:t>
            </a:r>
            <a:r>
              <a:rPr lang="en-US" sz="2800" i="1" dirty="0" smtClean="0"/>
              <a:t>city</a:t>
            </a:r>
            <a:r>
              <a:rPr lang="en-US" sz="2800" dirty="0" smtClean="0"/>
              <a:t>, </a:t>
            </a:r>
            <a:r>
              <a:rPr lang="en-US" sz="2800" i="1" dirty="0" smtClean="0"/>
              <a:t>state</a:t>
            </a:r>
            <a:r>
              <a:rPr lang="en-US" sz="28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i="1" dirty="0" smtClean="0"/>
              <a:t>Address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(</a:t>
            </a:r>
            <a:r>
              <a:rPr lang="en-US" sz="2800" i="1" dirty="0" err="1" smtClean="0"/>
              <a:t>street_address</a:t>
            </a:r>
            <a:r>
              <a:rPr lang="en-US" sz="2800" dirty="0" smtClean="0"/>
              <a:t>, </a:t>
            </a:r>
            <a:r>
              <a:rPr lang="en-US" sz="2800" i="1" dirty="0" smtClean="0"/>
              <a:t>zip</a:t>
            </a:r>
            <a:r>
              <a:rPr lang="en-US" sz="28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 smtClean="0"/>
              <a:t>FD’s in </a:t>
            </a:r>
            <a:r>
              <a:rPr lang="en-US" sz="2800" i="1" dirty="0" smtClean="0"/>
              <a:t>Address</a:t>
            </a:r>
            <a:r>
              <a:rPr lang="en-US" sz="2800" baseline="-25000" dirty="0" smtClean="0"/>
              <a:t>1</a:t>
            </a:r>
            <a:endParaRPr lang="en-US" sz="2800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i="1" dirty="0" smtClean="0"/>
              <a:t>zip</a:t>
            </a:r>
            <a:r>
              <a:rPr lang="en-US" dirty="0" smtClean="0"/>
              <a:t> </a:t>
            </a:r>
            <a:r>
              <a:rPr lang="en-US" dirty="0" smtClean="0">
                <a:latin typeface="cmsy10" pitchFamily="34" charset="0"/>
              </a:rPr>
              <a:t>-&gt;</a:t>
            </a:r>
            <a:r>
              <a:rPr lang="en-US" dirty="0" smtClean="0"/>
              <a:t> </a:t>
            </a:r>
            <a:r>
              <a:rPr lang="en-US" i="1" dirty="0" smtClean="0"/>
              <a:t>city</a:t>
            </a:r>
            <a:r>
              <a:rPr lang="en-US" dirty="0" smtClean="0"/>
              <a:t>, </a:t>
            </a:r>
            <a:r>
              <a:rPr lang="en-US" i="1" dirty="0" smtClean="0"/>
              <a:t>state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 smtClean="0"/>
              <a:t>FD’s in </a:t>
            </a:r>
            <a:r>
              <a:rPr lang="en-US" sz="2800" i="1" dirty="0" smtClean="0"/>
              <a:t>Address</a:t>
            </a:r>
            <a:r>
              <a:rPr lang="en-US" sz="2800" baseline="-25000" dirty="0" smtClean="0"/>
              <a:t>2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None!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 smtClean="0"/>
              <a:t>Hey, where is </a:t>
            </a:r>
            <a:r>
              <a:rPr lang="en-US" sz="2800" i="1" dirty="0" err="1" smtClean="0">
                <a:solidFill>
                  <a:schemeClr val="tx2"/>
                </a:solidFill>
              </a:rPr>
              <a:t>street_address</a:t>
            </a:r>
            <a:r>
              <a:rPr lang="en-US" sz="2800" dirty="0" smtClean="0">
                <a:solidFill>
                  <a:schemeClr val="tx2"/>
                </a:solidFill>
              </a:rPr>
              <a:t>, </a:t>
            </a:r>
            <a:r>
              <a:rPr lang="en-US" sz="2800" i="1" dirty="0" smtClean="0">
                <a:solidFill>
                  <a:schemeClr val="tx2"/>
                </a:solidFill>
              </a:rPr>
              <a:t>city</a:t>
            </a:r>
            <a:r>
              <a:rPr lang="en-US" sz="2800" dirty="0" smtClean="0">
                <a:solidFill>
                  <a:schemeClr val="tx2"/>
                </a:solidFill>
              </a:rPr>
              <a:t>, </a:t>
            </a:r>
            <a:r>
              <a:rPr lang="en-US" sz="2800" i="1" dirty="0" smtClean="0">
                <a:solidFill>
                  <a:schemeClr val="tx2"/>
                </a:solidFill>
              </a:rPr>
              <a:t>state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cmsy10" pitchFamily="34" charset="0"/>
              </a:rPr>
              <a:t>-&gt;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i="1" dirty="0" smtClean="0">
                <a:solidFill>
                  <a:schemeClr val="tx2"/>
                </a:solidFill>
              </a:rPr>
              <a:t>zip</a:t>
            </a:r>
            <a:r>
              <a:rPr lang="en-US" sz="2800" dirty="0" smtClean="0"/>
              <a:t>?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Cannot check without joining </a:t>
            </a:r>
            <a:r>
              <a:rPr lang="en-US" i="1" dirty="0" smtClean="0"/>
              <a:t>Address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Address</a:t>
            </a:r>
            <a:r>
              <a:rPr lang="en-US" baseline="-25000" dirty="0" smtClean="0"/>
              <a:t>2</a:t>
            </a:r>
            <a:r>
              <a:rPr lang="en-US" dirty="0" smtClean="0"/>
              <a:t> back together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 smtClean="0"/>
              <a:t>Dilemma: Should we get rid of redundancy at the expense of making constraints harder to enforce?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78C3E6-E092-4EE3-B55B-020588ECBCC1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85637D-CC74-4A6F-B83D-E1B2B763479D}" type="slidenum">
              <a:rPr lang="en-US" altLang="en-US" sz="1200">
                <a:solidFill>
                  <a:srgbClr val="898989"/>
                </a:solidFill>
              </a:rPr>
              <a:pPr/>
              <a:t>34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776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BCNF = no redundancy?</a:t>
            </a:r>
          </a:p>
        </p:txBody>
      </p:sp>
      <p:sp>
        <p:nvSpPr>
          <p:cNvPr id="139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Student</a:t>
            </a:r>
            <a:r>
              <a:rPr lang="en-US" altLang="en-US" smtClean="0"/>
              <a:t> (</a:t>
            </a:r>
            <a:r>
              <a:rPr lang="en-US" altLang="en-US" i="1" smtClean="0"/>
              <a:t>SID</a:t>
            </a:r>
            <a:r>
              <a:rPr lang="en-US" altLang="en-US" smtClean="0"/>
              <a:t>, </a:t>
            </a:r>
            <a:r>
              <a:rPr lang="en-US" altLang="en-US" i="1" smtClean="0"/>
              <a:t>CID</a:t>
            </a:r>
            <a:r>
              <a:rPr lang="en-US" altLang="en-US" smtClean="0"/>
              <a:t>, </a:t>
            </a:r>
            <a:r>
              <a:rPr lang="en-US" altLang="en-US" i="1" smtClean="0"/>
              <a:t>club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Suppose your classes have nothing to do with the clubs you join</a:t>
            </a:r>
          </a:p>
          <a:p>
            <a:pPr lvl="1" eaLnBrk="1" hangingPunct="1"/>
            <a:r>
              <a:rPr lang="en-US" altLang="en-US" smtClean="0"/>
              <a:t>FD’s?</a:t>
            </a:r>
          </a:p>
          <a:p>
            <a:pPr lvl="2" eaLnBrk="1" hangingPunct="1"/>
            <a:r>
              <a:rPr lang="en-US" altLang="en-US" smtClean="0"/>
              <a:t>None</a:t>
            </a:r>
          </a:p>
          <a:p>
            <a:pPr lvl="1" eaLnBrk="1" hangingPunct="1"/>
            <a:r>
              <a:rPr lang="en-US" altLang="en-US" smtClean="0"/>
              <a:t>BCNF?</a:t>
            </a:r>
          </a:p>
          <a:p>
            <a:pPr lvl="2" eaLnBrk="1" hangingPunct="1"/>
            <a:r>
              <a:rPr lang="en-US" altLang="en-US" smtClean="0"/>
              <a:t>Yes</a:t>
            </a:r>
          </a:p>
          <a:p>
            <a:pPr lvl="1" eaLnBrk="1" hangingPunct="1"/>
            <a:r>
              <a:rPr lang="en-US" altLang="en-US" smtClean="0"/>
              <a:t>Redundancies?</a:t>
            </a:r>
          </a:p>
          <a:p>
            <a:pPr lvl="2" eaLnBrk="1" hangingPunct="1"/>
            <a:r>
              <a:rPr lang="en-US" altLang="en-US" smtClean="0"/>
              <a:t>Tons!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42E92B-F0D7-4F5B-A794-9B4476DAB431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571DBD-89B1-4D69-94DD-D95C5E449999}" type="slidenum">
              <a:rPr lang="en-US" altLang="en-US" sz="1200">
                <a:solidFill>
                  <a:srgbClr val="898989"/>
                </a:solidFill>
              </a:rPr>
              <a:pPr/>
              <a:t>35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123460"/>
              </p:ext>
            </p:extLst>
          </p:nvPr>
        </p:nvGraphicFramePr>
        <p:xfrm>
          <a:off x="4800600" y="3485821"/>
          <a:ext cx="1847851" cy="1783048"/>
        </p:xfrm>
        <a:graphic>
          <a:graphicData uri="http://schemas.openxmlformats.org/drawingml/2006/table">
            <a:tbl>
              <a:tblPr/>
              <a:tblGrid>
                <a:gridCol w="466629"/>
                <a:gridCol w="690611"/>
                <a:gridCol w="690611"/>
              </a:tblGrid>
              <a:tr h="22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LettrGoth12 BT"/>
                        </a:rPr>
                        <a:t>SID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LettrGoth12 BT"/>
                        </a:rPr>
                        <a:t>CID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club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CPS116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ballet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CPS116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sumo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CPS114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ballet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CPS114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sumo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123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CPS116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chess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123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CPS116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LettrGoth12 BT"/>
                        </a:rPr>
                        <a:t>golf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...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...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LettrGoth12 BT"/>
                        </a:rPr>
                        <a:t>...</a:t>
                      </a:r>
                    </a:p>
                  </a:txBody>
                  <a:tcPr marL="9525" marR="9525" marT="9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9811" grpId="0" build="p" bldLvl="3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Multivalued dependencies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multivalued dependency</a:t>
            </a:r>
            <a:r>
              <a:rPr lang="en-US" altLang="en-US" smtClean="0"/>
              <a:t> (</a:t>
            </a:r>
            <a:r>
              <a:rPr lang="en-US" altLang="en-US" smtClean="0">
                <a:solidFill>
                  <a:schemeClr val="tx2"/>
                </a:solidFill>
              </a:rPr>
              <a:t>MVD</a:t>
            </a:r>
            <a:r>
              <a:rPr lang="en-US" altLang="en-US" smtClean="0"/>
              <a:t>) has the form</a:t>
            </a:r>
            <a:br>
              <a:rPr lang="en-US" altLang="en-US" smtClean="0"/>
            </a:br>
            <a:r>
              <a:rPr lang="en-US" altLang="en-US" i="1" smtClean="0">
                <a:solidFill>
                  <a:schemeClr val="tx2"/>
                </a:solidFill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-&gt;&gt;Y</a:t>
            </a:r>
            <a:r>
              <a:rPr lang="en-US" altLang="en-US" smtClean="0"/>
              <a:t>, where </a:t>
            </a:r>
            <a:r>
              <a:rPr lang="en-US" altLang="en-US" i="1" smtClean="0"/>
              <a:t>X</a:t>
            </a:r>
            <a:r>
              <a:rPr lang="en-US" altLang="en-US" smtClean="0"/>
              <a:t> and </a:t>
            </a:r>
            <a:r>
              <a:rPr lang="en-US" altLang="en-US" i="1" smtClean="0"/>
              <a:t>Y</a:t>
            </a:r>
            <a:r>
              <a:rPr lang="en-US" altLang="en-US" smtClean="0"/>
              <a:t> are sets of attributes in a relation </a:t>
            </a:r>
            <a:r>
              <a:rPr lang="en-US" altLang="en-US" i="1" smtClean="0"/>
              <a:t>R</a:t>
            </a:r>
          </a:p>
          <a:p>
            <a:pPr eaLnBrk="1" hangingPunct="1"/>
            <a:r>
              <a:rPr lang="en-US" altLang="en-US" i="1" smtClean="0">
                <a:solidFill>
                  <a:schemeClr val="tx2"/>
                </a:solidFill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-&gt;&gt;</a:t>
            </a:r>
            <a:r>
              <a:rPr lang="en-US" altLang="en-US" i="1" smtClean="0">
                <a:solidFill>
                  <a:schemeClr val="tx2"/>
                </a:solidFill>
              </a:rPr>
              <a:t>Y</a:t>
            </a:r>
            <a:r>
              <a:rPr lang="en-US" altLang="en-US" smtClean="0"/>
              <a:t> means that whenever two rows in </a:t>
            </a:r>
            <a:r>
              <a:rPr lang="en-US" altLang="en-US" i="1" smtClean="0"/>
              <a:t>R</a:t>
            </a:r>
            <a:r>
              <a:rPr lang="en-US" altLang="en-US" smtClean="0"/>
              <a:t> agree on all the attributes of </a:t>
            </a:r>
            <a:r>
              <a:rPr lang="en-US" altLang="en-US" i="1" smtClean="0"/>
              <a:t>X</a:t>
            </a:r>
            <a:r>
              <a:rPr lang="en-US" altLang="en-US" smtClean="0"/>
              <a:t>, then we can swap their </a:t>
            </a:r>
            <a:r>
              <a:rPr lang="en-US" altLang="en-US" i="1" smtClean="0"/>
              <a:t>Y</a:t>
            </a:r>
            <a:r>
              <a:rPr lang="en-US" altLang="en-US" smtClean="0"/>
              <a:t> components and get two new rows that are also in </a:t>
            </a:r>
            <a:r>
              <a:rPr lang="en-US" altLang="en-US" i="1" smtClean="0"/>
              <a:t>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E41F8C-27FC-4D82-BD8E-B51AE13CC0E6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3233022-87AA-4D47-AF8C-574EC499411B}" type="slidenum">
              <a:rPr lang="en-US" altLang="en-US" sz="1200">
                <a:solidFill>
                  <a:srgbClr val="898989"/>
                </a:solidFill>
              </a:rPr>
              <a:pPr/>
              <a:t>36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7895" name="AutoShape 14"/>
          <p:cNvSpPr>
            <a:spLocks/>
          </p:cNvSpPr>
          <p:nvPr/>
        </p:nvSpPr>
        <p:spPr bwMode="auto">
          <a:xfrm>
            <a:off x="6893042" y="5007125"/>
            <a:ext cx="228600" cy="663575"/>
          </a:xfrm>
          <a:prstGeom prst="rightBrace">
            <a:avLst>
              <a:gd name="adj1" fmla="val 24190"/>
              <a:gd name="adj2" fmla="val 50000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6" name="Text Box 15"/>
          <p:cNvSpPr txBox="1">
            <a:spLocks noChangeArrowheads="1"/>
          </p:cNvSpPr>
          <p:nvPr/>
        </p:nvSpPr>
        <p:spPr bwMode="auto">
          <a:xfrm>
            <a:off x="6995362" y="4100272"/>
            <a:ext cx="2144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/>
              <a:t>Must be in </a:t>
            </a:r>
            <a:r>
              <a:rPr lang="en-US" altLang="en-US" i="1"/>
              <a:t>R</a:t>
            </a:r>
            <a:r>
              <a:rPr lang="en-US" altLang="en-US"/>
              <a:t> too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252622"/>
              </p:ext>
            </p:extLst>
          </p:nvPr>
        </p:nvGraphicFramePr>
        <p:xfrm>
          <a:off x="5781675" y="4087586"/>
          <a:ext cx="1066800" cy="1583114"/>
        </p:xfrm>
        <a:graphic>
          <a:graphicData uri="http://schemas.openxmlformats.org/drawingml/2006/table">
            <a:tbl>
              <a:tblPr/>
              <a:tblGrid>
                <a:gridCol w="354013"/>
                <a:gridCol w="358775"/>
                <a:gridCol w="354012"/>
              </a:tblGrid>
              <a:tr h="32582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X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Y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Z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142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a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b1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c1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142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a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b2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c2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142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a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b1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c2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42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a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b2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meriGarmnd BT" pitchFamily="18" charset="0"/>
                        </a:rPr>
                        <a:t>c1</a:t>
                      </a:r>
                    </a:p>
                  </a:txBody>
                  <a:tcPr marL="9525" marR="9525" marT="952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4NF decomposition example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>
            <a:off x="-133350" y="6356350"/>
            <a:ext cx="2133600" cy="365125"/>
          </a:xfrm>
        </p:spPr>
        <p:txBody>
          <a:bodyPr/>
          <a:lstStyle/>
          <a:p>
            <a:pPr>
              <a:defRPr/>
            </a:pPr>
            <a:fld id="{6E9DE681-DB90-4A21-866B-F0AE0D7A514B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253365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7BC6FB-A020-49C1-AED1-BB0E183EF56A}" type="slidenum">
              <a:rPr lang="en-US" altLang="en-US" sz="1200">
                <a:solidFill>
                  <a:srgbClr val="898989"/>
                </a:solidFill>
              </a:rPr>
              <a:pPr/>
              <a:t>37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2093913" y="2371725"/>
            <a:ext cx="33178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i="1"/>
              <a:t>Student</a:t>
            </a:r>
            <a:r>
              <a:rPr lang="en-US" altLang="en-US" sz="2800"/>
              <a:t> (</a:t>
            </a:r>
            <a:r>
              <a:rPr lang="en-US" altLang="en-US" sz="2800" i="1"/>
              <a:t>SID</a:t>
            </a:r>
            <a:r>
              <a:rPr lang="en-US" altLang="en-US" sz="2800"/>
              <a:t>, </a:t>
            </a:r>
            <a:r>
              <a:rPr lang="en-US" altLang="en-US" sz="2800" i="1"/>
              <a:t>CID</a:t>
            </a:r>
            <a:r>
              <a:rPr lang="en-US" altLang="en-US" sz="2800"/>
              <a:t>, </a:t>
            </a:r>
            <a:r>
              <a:rPr lang="en-US" altLang="en-US" sz="2800" i="1"/>
              <a:t>club</a:t>
            </a:r>
            <a:r>
              <a:rPr lang="en-US" altLang="en-US" sz="2800"/>
              <a:t>)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9050" y="2854325"/>
            <a:ext cx="7143750" cy="1787525"/>
            <a:chOff x="384" y="1798"/>
            <a:chExt cx="4500" cy="1126"/>
          </a:xfrm>
        </p:grpSpPr>
        <p:sp>
          <p:nvSpPr>
            <p:cNvPr id="39001" name="Rectangle 5"/>
            <p:cNvSpPr>
              <a:spLocks noChangeArrowheads="1"/>
            </p:cNvSpPr>
            <p:nvPr/>
          </p:nvSpPr>
          <p:spPr bwMode="auto">
            <a:xfrm>
              <a:off x="1499" y="1798"/>
              <a:ext cx="2627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en-US" sz="2800">
                  <a:solidFill>
                    <a:schemeClr val="tx2"/>
                  </a:solidFill>
                </a:rPr>
                <a:t>4NF violation: </a:t>
              </a:r>
              <a:r>
                <a:rPr lang="en-US" altLang="en-US" sz="2800" i="1">
                  <a:solidFill>
                    <a:schemeClr val="tx2"/>
                  </a:solidFill>
                </a:rPr>
                <a:t>SID</a:t>
              </a:r>
              <a:r>
                <a:rPr lang="en-US" altLang="en-US" sz="2800">
                  <a:solidFill>
                    <a:schemeClr val="tx2"/>
                  </a:solidFill>
                </a:rPr>
                <a:t> -&gt;&gt;</a:t>
              </a:r>
              <a:r>
                <a:rPr lang="en-US" altLang="en-US" sz="2800" i="1">
                  <a:solidFill>
                    <a:schemeClr val="tx2"/>
                  </a:solidFill>
                </a:rPr>
                <a:t>CID</a:t>
              </a:r>
            </a:p>
          </p:txBody>
        </p:sp>
        <p:sp>
          <p:nvSpPr>
            <p:cNvPr id="39002" name="Rectangle 7"/>
            <p:cNvSpPr>
              <a:spLocks noChangeArrowheads="1"/>
            </p:cNvSpPr>
            <p:nvPr/>
          </p:nvSpPr>
          <p:spPr bwMode="auto">
            <a:xfrm>
              <a:off x="384" y="2358"/>
              <a:ext cx="158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en-US" sz="2800" i="1"/>
                <a:t>Enroll</a:t>
              </a:r>
              <a:r>
                <a:rPr lang="en-US" altLang="en-US" sz="2800"/>
                <a:t> (</a:t>
              </a:r>
              <a:r>
                <a:rPr lang="en-US" altLang="en-US" sz="2800" i="1"/>
                <a:t>SID</a:t>
              </a:r>
              <a:r>
                <a:rPr lang="en-US" altLang="en-US" sz="2800"/>
                <a:t>, </a:t>
              </a:r>
              <a:r>
                <a:rPr lang="en-US" altLang="en-US" sz="2800" i="1"/>
                <a:t>CID</a:t>
              </a:r>
              <a:r>
                <a:rPr lang="en-US" altLang="en-US" sz="2800"/>
                <a:t>)</a:t>
              </a:r>
            </a:p>
          </p:txBody>
        </p:sp>
        <p:sp>
          <p:nvSpPr>
            <p:cNvPr id="39003" name="Rectangle 8"/>
            <p:cNvSpPr>
              <a:spLocks noChangeArrowheads="1"/>
            </p:cNvSpPr>
            <p:nvPr/>
          </p:nvSpPr>
          <p:spPr bwMode="auto">
            <a:xfrm>
              <a:off x="3535" y="2358"/>
              <a:ext cx="1349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en-US" sz="2800" i="1"/>
                <a:t>Join</a:t>
              </a:r>
              <a:r>
                <a:rPr lang="en-US" altLang="en-US" sz="2800"/>
                <a:t> (</a:t>
              </a:r>
              <a:r>
                <a:rPr lang="en-US" altLang="en-US" sz="2800" i="1"/>
                <a:t>SID</a:t>
              </a:r>
              <a:r>
                <a:rPr lang="en-US" altLang="en-US" sz="2800"/>
                <a:t>, </a:t>
              </a:r>
              <a:r>
                <a:rPr lang="en-US" altLang="en-US" sz="2800" i="1"/>
                <a:t>club</a:t>
              </a:r>
              <a:r>
                <a:rPr lang="en-US" altLang="en-US" sz="2800"/>
                <a:t>)</a:t>
              </a:r>
            </a:p>
          </p:txBody>
        </p:sp>
        <p:sp>
          <p:nvSpPr>
            <p:cNvPr id="39004" name="Line 9"/>
            <p:cNvSpPr>
              <a:spLocks noChangeShapeType="1"/>
            </p:cNvSpPr>
            <p:nvPr/>
          </p:nvSpPr>
          <p:spPr bwMode="auto">
            <a:xfrm flipH="1">
              <a:off x="1248" y="2076"/>
              <a:ext cx="1248" cy="22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05" name="Text Box 10"/>
            <p:cNvSpPr txBox="1">
              <a:spLocks noChangeArrowheads="1"/>
            </p:cNvSpPr>
            <p:nvPr/>
          </p:nvSpPr>
          <p:spPr bwMode="auto">
            <a:xfrm>
              <a:off x="1040" y="2597"/>
              <a:ext cx="51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</a:rPr>
                <a:t>4NF</a:t>
              </a:r>
            </a:p>
          </p:txBody>
        </p:sp>
        <p:sp>
          <p:nvSpPr>
            <p:cNvPr id="39006" name="Text Box 11"/>
            <p:cNvSpPr txBox="1">
              <a:spLocks noChangeArrowheads="1"/>
            </p:cNvSpPr>
            <p:nvPr/>
          </p:nvSpPr>
          <p:spPr bwMode="auto">
            <a:xfrm>
              <a:off x="3949" y="2597"/>
              <a:ext cx="51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</a:rPr>
                <a:t>4NF</a:t>
              </a:r>
            </a:p>
          </p:txBody>
        </p:sp>
        <p:sp>
          <p:nvSpPr>
            <p:cNvPr id="39007" name="Line 12"/>
            <p:cNvSpPr>
              <a:spLocks noChangeShapeType="1"/>
            </p:cNvSpPr>
            <p:nvPr/>
          </p:nvSpPr>
          <p:spPr bwMode="auto">
            <a:xfrm>
              <a:off x="2976" y="2076"/>
              <a:ext cx="1248" cy="22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705600" y="1066800"/>
          <a:ext cx="2209800" cy="2719746"/>
        </p:xfrm>
        <a:graphic>
          <a:graphicData uri="http://schemas.openxmlformats.org/drawingml/2006/table">
            <a:tbl>
              <a:tblPr/>
              <a:tblGrid>
                <a:gridCol w="483394"/>
                <a:gridCol w="897731"/>
                <a:gridCol w="828675"/>
              </a:tblGrid>
              <a:tr h="247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latin typeface="LettrGoth12 BT"/>
                        </a:rPr>
                        <a:t>SID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latin typeface="LettrGoth12 BT"/>
                        </a:rPr>
                        <a:t>CID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club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486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CPS116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ballet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10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CPS116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sumo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86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CPS114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ballet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10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CPS114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sumo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10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123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CPS116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chess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10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123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CPS116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golf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47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...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...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LettrGoth12 BT"/>
                        </a:rPr>
                        <a:t>...</a:t>
                      </a:r>
                    </a:p>
                  </a:txBody>
                  <a:tcPr marL="9525" marR="9525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04850" y="4724400"/>
          <a:ext cx="1752600" cy="1419225"/>
        </p:xfrm>
        <a:graphic>
          <a:graphicData uri="http://schemas.openxmlformats.org/drawingml/2006/table">
            <a:tbl>
              <a:tblPr/>
              <a:tblGrid>
                <a:gridCol w="706694"/>
                <a:gridCol w="1045906"/>
              </a:tblGrid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SID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CPS116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...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LettrGoth12 BT"/>
                        </a:rPr>
                        <a:t>...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276850" y="4724400"/>
          <a:ext cx="1841500" cy="1703388"/>
        </p:xfrm>
        <a:graphic>
          <a:graphicData uri="http://schemas.openxmlformats.org/drawingml/2006/table">
            <a:tbl>
              <a:tblPr/>
              <a:tblGrid>
                <a:gridCol w="742540"/>
                <a:gridCol w="1098960"/>
              </a:tblGrid>
              <a:tr h="283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SID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club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283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ballet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3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142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sumo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3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123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chess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3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123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golf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3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LettrGoth12 BT"/>
                        </a:rPr>
                        <a:t>...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LettrGoth12 BT"/>
                        </a:rPr>
                        <a:t>...</a:t>
                      </a: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3NF, BCNF, 4NF, and beyond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200400"/>
            <a:ext cx="8686800" cy="3429000"/>
          </a:xfrm>
        </p:spPr>
        <p:txBody>
          <a:bodyPr/>
          <a:lstStyle/>
          <a:p>
            <a:pPr eaLnBrk="1" hangingPunct="1"/>
            <a:r>
              <a:rPr lang="en-US" altLang="en-US" smtClean="0"/>
              <a:t>Of historical interests</a:t>
            </a:r>
          </a:p>
          <a:p>
            <a:pPr lvl="1" eaLnBrk="1" hangingPunct="1"/>
            <a:r>
              <a:rPr lang="en-US" altLang="en-US" smtClean="0"/>
              <a:t>1NF: All column values must be atomic</a:t>
            </a:r>
          </a:p>
          <a:p>
            <a:pPr lvl="1" eaLnBrk="1" hangingPunct="1"/>
            <a:r>
              <a:rPr lang="en-US" altLang="en-US" smtClean="0"/>
              <a:t>2NF: Slightly more relaxed than 3NF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90952B-0222-4256-A5DA-40BDE27112D0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4359D2-BEF8-4722-B637-B962FF121070}" type="slidenum">
              <a:rPr lang="en-US" altLang="en-US" sz="1200">
                <a:solidFill>
                  <a:srgbClr val="898989"/>
                </a:solidFill>
              </a:rPr>
              <a:pPr/>
              <a:t>38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1411144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245455"/>
              </p:ext>
            </p:extLst>
          </p:nvPr>
        </p:nvGraphicFramePr>
        <p:xfrm>
          <a:off x="685800" y="1255712"/>
          <a:ext cx="8229599" cy="1831975"/>
        </p:xfrm>
        <a:graphic>
          <a:graphicData uri="http://schemas.openxmlformats.org/drawingml/2006/table">
            <a:tbl>
              <a:tblPr/>
              <a:tblGrid>
                <a:gridCol w="3898232"/>
                <a:gridCol w="1443789"/>
                <a:gridCol w="1443789"/>
                <a:gridCol w="1443789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Garmnd BT" pitchFamily="18" charset="0"/>
                        </a:rPr>
                        <a:t>Anomaly/normal form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meriGarmnd BT" pitchFamily="18" charset="0"/>
                        </a:rPr>
                        <a:t>3NF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meriGarmnd BT" pitchFamily="18" charset="0"/>
                        </a:rPr>
                        <a:t>BCNF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meriGarmnd BT" pitchFamily="18" charset="0"/>
                        </a:rPr>
                        <a:t>4NF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meriGarmnd BT" pitchFamily="18" charset="0"/>
                        </a:rPr>
                        <a:t>Lose FD’s?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Garmnd BT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Garmnd BT" pitchFamily="18" charset="0"/>
                        </a:rPr>
                        <a:t>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Garmnd BT" pitchFamily="18" charset="0"/>
                        </a:rPr>
                        <a:t>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meriGarmnd BT" pitchFamily="18" charset="0"/>
                        </a:rPr>
                        <a:t>Redundancy due to FD’s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Garmnd BT" pitchFamily="18" charset="0"/>
                        </a:rPr>
                        <a:t>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Garmnd BT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Garmnd BT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meriGarmnd BT" pitchFamily="18" charset="0"/>
                        </a:rPr>
                        <a:t>Redundancy due to MVD’s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Garmnd BT" pitchFamily="18" charset="0"/>
                        </a:rPr>
                        <a:t>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Garmnd BT" pitchFamily="18" charset="0"/>
                        </a:rPr>
                        <a:t>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Garmnd BT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Philosophy behind BCNF, 4NF:</a:t>
            </a:r>
            <a:br>
              <a:rPr lang="en-US" altLang="en-US" smtClean="0"/>
            </a:br>
            <a:r>
              <a:rPr lang="en-US" altLang="en-US" smtClean="0">
                <a:solidFill>
                  <a:schemeClr val="tx2"/>
                </a:solidFill>
              </a:rPr>
              <a:t>Data should depend on the key, the whole key, and nothing but the key!</a:t>
            </a:r>
          </a:p>
          <a:p>
            <a:pPr eaLnBrk="1" hangingPunct="1"/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Philosophy behind 3NF: </a:t>
            </a:r>
            <a:br>
              <a:rPr lang="en-US" altLang="en-US" smtClean="0"/>
            </a:br>
            <a:r>
              <a:rPr lang="en-US" altLang="en-US" smtClean="0">
                <a:solidFill>
                  <a:schemeClr val="tx2"/>
                </a:solidFill>
              </a:rPr>
              <a:t>… But not at the expense of more expensive constraint enforcement!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44244F-7ED3-4921-B5AB-24E86E61C4D0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F67A3D-92F5-4E25-A630-FA3FDFB5DB11}" type="slidenum">
              <a:rPr lang="en-US" altLang="en-US" sz="1200">
                <a:solidFill>
                  <a:srgbClr val="898989"/>
                </a:solidFill>
              </a:rPr>
              <a:pPr/>
              <a:t>39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>
                <a:latin typeface="Arial" panose="020B0604020202020204" pitchFamily="34" charset="0"/>
              </a:rPr>
              <a:t>Normalization</a:t>
            </a: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4A75BF-B9DA-4566-8C94-270970283420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BC54D86-E07B-4487-ABBE-BFEF0327878D}" type="slidenum">
              <a:rPr lang="en-US" altLang="en-US" sz="1200">
                <a:solidFill>
                  <a:srgbClr val="898989"/>
                </a:solidFill>
              </a:rPr>
              <a:pPr/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3313113" y="4271963"/>
            <a:ext cx="1606550" cy="963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BCNF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2625725" y="3559175"/>
            <a:ext cx="2357438" cy="1714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3NF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1814513" y="2794000"/>
            <a:ext cx="3214687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2NF</a:t>
            </a: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1219200" y="1920875"/>
            <a:ext cx="3856038" cy="3535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1NF</a:t>
            </a:r>
          </a:p>
        </p:txBody>
      </p:sp>
      <p:sp>
        <p:nvSpPr>
          <p:cNvPr id="5130" name="Text Box 8"/>
          <p:cNvSpPr txBox="1">
            <a:spLocks noChangeArrowheads="1"/>
          </p:cNvSpPr>
          <p:nvPr/>
        </p:nvSpPr>
        <p:spPr bwMode="auto">
          <a:xfrm>
            <a:off x="5334000" y="1981200"/>
            <a:ext cx="2971800" cy="333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1"/>
              <a:t>a relation in BCNF, is also in 3NF</a:t>
            </a:r>
          </a:p>
          <a:p>
            <a:endParaRPr lang="en-US" altLang="en-US" sz="2000" i="1"/>
          </a:p>
          <a:p>
            <a:r>
              <a:rPr lang="en-US" altLang="en-US" sz="2000" i="1"/>
              <a:t>a relation in 3NF is also in 2NF</a:t>
            </a:r>
          </a:p>
          <a:p>
            <a:endParaRPr lang="en-US" altLang="en-US" sz="2000" i="1"/>
          </a:p>
          <a:p>
            <a:r>
              <a:rPr lang="en-US" altLang="en-US" sz="2000" i="1"/>
              <a:t>a relation in 2NF is also in 1NF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i="1" dirty="0" smtClean="0">
                <a:latin typeface="Arial" charset="0"/>
              </a:rPr>
              <a:t>Normalization</a:t>
            </a:r>
            <a:endParaRPr lang="en-US" b="1" i="1" dirty="0" smtClean="0">
              <a:latin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B00B2F-976F-4521-A86A-ED2139786E58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D4FCDB-AFD8-4DF3-9774-A105261107C4}" type="slidenum">
              <a:rPr lang="en-US" altLang="en-US" sz="1200">
                <a:solidFill>
                  <a:srgbClr val="898989"/>
                </a:solidFill>
              </a:rPr>
              <a:pPr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684213" y="1143000"/>
            <a:ext cx="80772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altLang="en-US"/>
              <a:t>The benefit of higher normal forms is that update semantics for the affected data are simplified. </a:t>
            </a:r>
          </a:p>
          <a:p>
            <a:pPr>
              <a:buFont typeface="Arial" panose="020B0604020202020204" pitchFamily="34" charset="0"/>
              <a:buChar char="•"/>
            </a:pPr>
            <a:endParaRPr lang="en-CA" altLang="en-US"/>
          </a:p>
          <a:p>
            <a:pPr>
              <a:buFont typeface="Arial" panose="020B0604020202020204" pitchFamily="34" charset="0"/>
              <a:buChar char="•"/>
            </a:pPr>
            <a:r>
              <a:rPr lang="en-CA" altLang="en-US"/>
              <a:t>This means that applications required to maintain the database are simpler. </a:t>
            </a:r>
          </a:p>
          <a:p>
            <a:pPr>
              <a:buFont typeface="Arial" panose="020B0604020202020204" pitchFamily="34" charset="0"/>
              <a:buChar char="•"/>
            </a:pPr>
            <a:endParaRPr lang="en-CA" altLang="en-US"/>
          </a:p>
          <a:p>
            <a:pPr>
              <a:buFont typeface="Arial" panose="020B0604020202020204" pitchFamily="34" charset="0"/>
              <a:buChar char="•"/>
            </a:pPr>
            <a:r>
              <a:rPr lang="en-CA" altLang="en-US"/>
              <a:t>A design that has a lower normal form than another design has more redundancy. Uncontrolled redundancy can lead to data integrity problems.</a:t>
            </a:r>
          </a:p>
          <a:p>
            <a:pPr>
              <a:buFont typeface="Arial" panose="020B0604020202020204" pitchFamily="34" charset="0"/>
              <a:buChar char="•"/>
            </a:pPr>
            <a:endParaRPr lang="en-CA" altLang="en-US"/>
          </a:p>
          <a:p>
            <a:pPr>
              <a:buFont typeface="Arial" panose="020B0604020202020204" pitchFamily="34" charset="0"/>
              <a:buChar char="•"/>
            </a:pPr>
            <a:r>
              <a:rPr lang="en-CA" altLang="en-US"/>
              <a:t>First we introduce the concept of </a:t>
            </a:r>
            <a:r>
              <a:rPr lang="en-CA" altLang="en-US" b="1" i="1"/>
              <a:t>functional dependency</a:t>
            </a:r>
            <a:endParaRPr lang="en-CA" altLang="en-US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b="1" smtClean="0">
                <a:latin typeface="Arial" panose="020B0604020202020204" pitchFamily="34" charset="0"/>
              </a:rPr>
              <a:t>First Normal Form</a:t>
            </a:r>
            <a:endParaRPr lang="en-US" altLang="en-US" b="1" smtClean="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B1E0D5-566E-4FDF-9D24-654F2CE3E604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8CA00D-6826-4D7D-954C-2F1A11F8DEE7}" type="slidenum">
              <a:rPr lang="en-US" altLang="en-US" sz="1200">
                <a:solidFill>
                  <a:srgbClr val="898989"/>
                </a:solidFill>
              </a:rPr>
              <a:pPr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174" name="Text Box 82"/>
          <p:cNvSpPr txBox="1">
            <a:spLocks noChangeArrowheads="1"/>
          </p:cNvSpPr>
          <p:nvPr/>
        </p:nvSpPr>
        <p:spPr bwMode="auto">
          <a:xfrm>
            <a:off x="795338" y="1600200"/>
            <a:ext cx="73914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altLang="en-US" b="1" dirty="0">
                <a:latin typeface="Arial" panose="020B0604020202020204" pitchFamily="34" charset="0"/>
              </a:rPr>
              <a:t>First Normal Form</a:t>
            </a:r>
          </a:p>
          <a:p>
            <a:r>
              <a:rPr lang="en-CA" altLang="en-US" dirty="0">
                <a:latin typeface="Arial" panose="020B0604020202020204" pitchFamily="34" charset="0"/>
              </a:rPr>
              <a:t>We say a relation is in </a:t>
            </a:r>
            <a:r>
              <a:rPr lang="en-CA" altLang="en-US" b="1" dirty="0">
                <a:latin typeface="Arial" panose="020B0604020202020204" pitchFamily="34" charset="0"/>
              </a:rPr>
              <a:t>1NF</a:t>
            </a:r>
            <a:r>
              <a:rPr lang="en-CA" altLang="en-US" dirty="0">
                <a:latin typeface="Arial" panose="020B0604020202020204" pitchFamily="34" charset="0"/>
              </a:rPr>
              <a:t> if all values stored in the relation are single-valued and atomic. 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1NF places restrictions on the structure of relations. Values must be simple.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b="1" smtClean="0">
                <a:latin typeface="Arial" panose="020B0604020202020204" pitchFamily="34" charset="0"/>
              </a:rPr>
              <a:t>First Normal Form</a:t>
            </a:r>
            <a:endParaRPr lang="en-US" altLang="en-US" b="1" smtClean="0">
              <a:latin typeface="Arial" panose="020B0604020202020204" pitchFamily="34" charset="0"/>
            </a:endParaRPr>
          </a:p>
        </p:txBody>
      </p:sp>
      <p:sp>
        <p:nvSpPr>
          <p:cNvPr id="94" name="Date Placeholder 9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9B98B0-6F40-46A7-9401-C7F4284FE4B0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96" name="Footer Placeholder 9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5" name="Slide Number Placeholder 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32B8197-7775-4249-8CF2-1A2BFE8718CA}" type="slidenum">
              <a:rPr lang="en-US" altLang="en-US" sz="1200">
                <a:solidFill>
                  <a:srgbClr val="898989"/>
                </a:solidFill>
              </a:rPr>
              <a:pPr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739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en-US">
                <a:latin typeface="Arial" panose="020B0604020202020204" pitchFamily="34" charset="0"/>
              </a:rPr>
              <a:t>The following is </a:t>
            </a:r>
            <a:r>
              <a:rPr lang="en-US" altLang="en-US" b="1">
                <a:latin typeface="Arial" panose="020B0604020202020204" pitchFamily="34" charset="0"/>
              </a:rPr>
              <a:t>not</a:t>
            </a:r>
            <a:r>
              <a:rPr lang="en-US" altLang="en-US">
                <a:latin typeface="Arial" panose="020B0604020202020204" pitchFamily="34" charset="0"/>
              </a:rPr>
              <a:t> in 1NF</a:t>
            </a:r>
          </a:p>
        </p:txBody>
      </p:sp>
      <p:sp>
        <p:nvSpPr>
          <p:cNvPr id="8199" name="Rectangle 80"/>
          <p:cNvSpPr>
            <a:spLocks noChangeArrowheads="1"/>
          </p:cNvSpPr>
          <p:nvPr/>
        </p:nvSpPr>
        <p:spPr bwMode="auto">
          <a:xfrm>
            <a:off x="300038" y="2947988"/>
            <a:ext cx="2424112" cy="127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0" name="Rectangle 85"/>
          <p:cNvSpPr>
            <a:spLocks noChangeArrowheads="1"/>
          </p:cNvSpPr>
          <p:nvPr/>
        </p:nvSpPr>
        <p:spPr bwMode="auto">
          <a:xfrm>
            <a:off x="2736850" y="2947988"/>
            <a:ext cx="2398713" cy="127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87"/>
          <p:cNvSpPr>
            <a:spLocks noChangeArrowheads="1"/>
          </p:cNvSpPr>
          <p:nvPr/>
        </p:nvSpPr>
        <p:spPr bwMode="auto">
          <a:xfrm>
            <a:off x="5135563" y="2947988"/>
            <a:ext cx="12700" cy="127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Rectangle 90"/>
          <p:cNvSpPr>
            <a:spLocks noChangeArrowheads="1"/>
          </p:cNvSpPr>
          <p:nvPr/>
        </p:nvSpPr>
        <p:spPr bwMode="auto">
          <a:xfrm>
            <a:off x="5148263" y="2947988"/>
            <a:ext cx="3155950" cy="127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3" name="Rectangle 4"/>
          <p:cNvSpPr>
            <a:spLocks noChangeArrowheads="1"/>
          </p:cNvSpPr>
          <p:nvPr/>
        </p:nvSpPr>
        <p:spPr bwMode="auto">
          <a:xfrm>
            <a:off x="849313" y="2209800"/>
            <a:ext cx="2257425" cy="358775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4" name="Rectangle 5"/>
          <p:cNvSpPr>
            <a:spLocks noChangeArrowheads="1"/>
          </p:cNvSpPr>
          <p:nvPr/>
        </p:nvSpPr>
        <p:spPr bwMode="auto">
          <a:xfrm>
            <a:off x="1366838" y="2209800"/>
            <a:ext cx="13223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 b="1">
                <a:solidFill>
                  <a:srgbClr val="000000"/>
                </a:solidFill>
              </a:rPr>
              <a:t>EmpNum</a:t>
            </a:r>
            <a:endParaRPr lang="en-US" altLang="en-US"/>
          </a:p>
        </p:txBody>
      </p:sp>
      <p:sp>
        <p:nvSpPr>
          <p:cNvPr id="8205" name="Rectangle 6"/>
          <p:cNvSpPr>
            <a:spLocks noChangeArrowheads="1"/>
          </p:cNvSpPr>
          <p:nvPr/>
        </p:nvSpPr>
        <p:spPr bwMode="auto">
          <a:xfrm>
            <a:off x="1366838" y="2532063"/>
            <a:ext cx="1211262" cy="301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6" name="Rectangle 8"/>
          <p:cNvSpPr>
            <a:spLocks noChangeArrowheads="1"/>
          </p:cNvSpPr>
          <p:nvPr/>
        </p:nvSpPr>
        <p:spPr bwMode="auto">
          <a:xfrm>
            <a:off x="3117850" y="2209800"/>
            <a:ext cx="2235200" cy="358775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7" name="Rectangle 9"/>
          <p:cNvSpPr>
            <a:spLocks noChangeArrowheads="1"/>
          </p:cNvSpPr>
          <p:nvPr/>
        </p:nvSpPr>
        <p:spPr bwMode="auto">
          <a:xfrm>
            <a:off x="3543300" y="2209800"/>
            <a:ext cx="1498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 b="1">
                <a:solidFill>
                  <a:srgbClr val="010000"/>
                </a:solidFill>
              </a:rPr>
              <a:t>EmpPhone</a:t>
            </a:r>
            <a:endParaRPr lang="en-US" altLang="en-US"/>
          </a:p>
        </p:txBody>
      </p:sp>
      <p:sp>
        <p:nvSpPr>
          <p:cNvPr id="8208" name="Rectangle 11"/>
          <p:cNvSpPr>
            <a:spLocks noChangeArrowheads="1"/>
          </p:cNvSpPr>
          <p:nvPr/>
        </p:nvSpPr>
        <p:spPr bwMode="auto">
          <a:xfrm>
            <a:off x="5365750" y="2209800"/>
            <a:ext cx="2940050" cy="358775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9" name="Rectangle 12"/>
          <p:cNvSpPr>
            <a:spLocks noChangeArrowheads="1"/>
          </p:cNvSpPr>
          <p:nvPr/>
        </p:nvSpPr>
        <p:spPr bwMode="auto">
          <a:xfrm>
            <a:off x="6035675" y="2209800"/>
            <a:ext cx="17287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 b="1">
                <a:solidFill>
                  <a:srgbClr val="010000"/>
                </a:solidFill>
              </a:rPr>
              <a:t>EmpDegrees</a:t>
            </a:r>
            <a:endParaRPr lang="en-US" altLang="en-US"/>
          </a:p>
        </p:txBody>
      </p:sp>
      <p:sp>
        <p:nvSpPr>
          <p:cNvPr id="8210" name="Line 15"/>
          <p:cNvSpPr>
            <a:spLocks noChangeShapeType="1"/>
          </p:cNvSpPr>
          <p:nvPr/>
        </p:nvSpPr>
        <p:spPr bwMode="auto">
          <a:xfrm>
            <a:off x="838200" y="2197100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6"/>
          <p:cNvSpPr>
            <a:spLocks noChangeShapeType="1"/>
          </p:cNvSpPr>
          <p:nvPr/>
        </p:nvSpPr>
        <p:spPr bwMode="auto">
          <a:xfrm>
            <a:off x="838200" y="2197100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838200" y="2197100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838200" y="2197100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Line 21"/>
          <p:cNvSpPr>
            <a:spLocks noChangeShapeType="1"/>
          </p:cNvSpPr>
          <p:nvPr/>
        </p:nvSpPr>
        <p:spPr bwMode="auto">
          <a:xfrm>
            <a:off x="849313" y="2197100"/>
            <a:ext cx="22574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6"/>
          <p:cNvSpPr>
            <a:spLocks noChangeShapeType="1"/>
          </p:cNvSpPr>
          <p:nvPr/>
        </p:nvSpPr>
        <p:spPr bwMode="auto">
          <a:xfrm>
            <a:off x="3117850" y="2197100"/>
            <a:ext cx="22352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8"/>
          <p:cNvSpPr>
            <a:spLocks noChangeShapeType="1"/>
          </p:cNvSpPr>
          <p:nvPr/>
        </p:nvSpPr>
        <p:spPr bwMode="auto">
          <a:xfrm>
            <a:off x="5353050" y="2197100"/>
            <a:ext cx="127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Line 29"/>
          <p:cNvSpPr>
            <a:spLocks noChangeShapeType="1"/>
          </p:cNvSpPr>
          <p:nvPr/>
        </p:nvSpPr>
        <p:spPr bwMode="auto">
          <a:xfrm>
            <a:off x="5353050" y="2197100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31"/>
          <p:cNvSpPr>
            <a:spLocks noChangeShapeType="1"/>
          </p:cNvSpPr>
          <p:nvPr/>
        </p:nvSpPr>
        <p:spPr bwMode="auto">
          <a:xfrm>
            <a:off x="5365750" y="2197100"/>
            <a:ext cx="29400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33"/>
          <p:cNvSpPr>
            <a:spLocks noChangeShapeType="1"/>
          </p:cNvSpPr>
          <p:nvPr/>
        </p:nvSpPr>
        <p:spPr bwMode="auto">
          <a:xfrm>
            <a:off x="8305800" y="2197100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34"/>
          <p:cNvSpPr>
            <a:spLocks noChangeShapeType="1"/>
          </p:cNvSpPr>
          <p:nvPr/>
        </p:nvSpPr>
        <p:spPr bwMode="auto">
          <a:xfrm>
            <a:off x="8305800" y="2197100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36"/>
          <p:cNvSpPr>
            <a:spLocks noChangeShapeType="1"/>
          </p:cNvSpPr>
          <p:nvPr/>
        </p:nvSpPr>
        <p:spPr bwMode="auto">
          <a:xfrm>
            <a:off x="8305800" y="2197100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37"/>
          <p:cNvSpPr>
            <a:spLocks noChangeShapeType="1"/>
          </p:cNvSpPr>
          <p:nvPr/>
        </p:nvSpPr>
        <p:spPr bwMode="auto">
          <a:xfrm>
            <a:off x="8305800" y="2197100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39"/>
          <p:cNvSpPr>
            <a:spLocks noChangeShapeType="1"/>
          </p:cNvSpPr>
          <p:nvPr/>
        </p:nvSpPr>
        <p:spPr bwMode="auto">
          <a:xfrm>
            <a:off x="838200" y="2209800"/>
            <a:ext cx="1588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Rectangle 42"/>
          <p:cNvSpPr>
            <a:spLocks noChangeArrowheads="1"/>
          </p:cNvSpPr>
          <p:nvPr/>
        </p:nvSpPr>
        <p:spPr bwMode="auto">
          <a:xfrm>
            <a:off x="5353050" y="2209800"/>
            <a:ext cx="12700" cy="3651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25" name="Line 43"/>
          <p:cNvSpPr>
            <a:spLocks noChangeShapeType="1"/>
          </p:cNvSpPr>
          <p:nvPr/>
        </p:nvSpPr>
        <p:spPr bwMode="auto">
          <a:xfrm>
            <a:off x="5353050" y="2209800"/>
            <a:ext cx="1588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Line 45"/>
          <p:cNvSpPr>
            <a:spLocks noChangeShapeType="1"/>
          </p:cNvSpPr>
          <p:nvPr/>
        </p:nvSpPr>
        <p:spPr bwMode="auto">
          <a:xfrm>
            <a:off x="8305800" y="2209800"/>
            <a:ext cx="0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Rectangle 46"/>
          <p:cNvSpPr>
            <a:spLocks noChangeArrowheads="1"/>
          </p:cNvSpPr>
          <p:nvPr/>
        </p:nvSpPr>
        <p:spPr bwMode="auto">
          <a:xfrm>
            <a:off x="1755775" y="2587625"/>
            <a:ext cx="4762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>
                <a:solidFill>
                  <a:srgbClr val="010000"/>
                </a:solidFill>
              </a:rPr>
              <a:t>123</a:t>
            </a:r>
            <a:endParaRPr lang="en-US" altLang="en-US"/>
          </a:p>
        </p:txBody>
      </p:sp>
      <p:sp>
        <p:nvSpPr>
          <p:cNvPr id="8228" name="Rectangle 47"/>
          <p:cNvSpPr>
            <a:spLocks noChangeArrowheads="1"/>
          </p:cNvSpPr>
          <p:nvPr/>
        </p:nvSpPr>
        <p:spPr bwMode="auto">
          <a:xfrm>
            <a:off x="3665538" y="2587625"/>
            <a:ext cx="12176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>
                <a:solidFill>
                  <a:srgbClr val="010000"/>
                </a:solidFill>
              </a:rPr>
              <a:t>233-9876</a:t>
            </a:r>
            <a:endParaRPr lang="en-US" altLang="en-US"/>
          </a:p>
        </p:txBody>
      </p:sp>
      <p:sp>
        <p:nvSpPr>
          <p:cNvPr id="8229" name="Line 49"/>
          <p:cNvSpPr>
            <a:spLocks noChangeShapeType="1"/>
          </p:cNvSpPr>
          <p:nvPr/>
        </p:nvSpPr>
        <p:spPr bwMode="auto">
          <a:xfrm>
            <a:off x="838200" y="25749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0" name="Line 50"/>
          <p:cNvSpPr>
            <a:spLocks noChangeShapeType="1"/>
          </p:cNvSpPr>
          <p:nvPr/>
        </p:nvSpPr>
        <p:spPr bwMode="auto">
          <a:xfrm>
            <a:off x="838200" y="2574925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Line 52"/>
          <p:cNvSpPr>
            <a:spLocks noChangeShapeType="1"/>
          </p:cNvSpPr>
          <p:nvPr/>
        </p:nvSpPr>
        <p:spPr bwMode="auto">
          <a:xfrm>
            <a:off x="849313" y="2574925"/>
            <a:ext cx="22574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2" name="Line 57"/>
          <p:cNvSpPr>
            <a:spLocks noChangeShapeType="1"/>
          </p:cNvSpPr>
          <p:nvPr/>
        </p:nvSpPr>
        <p:spPr bwMode="auto">
          <a:xfrm>
            <a:off x="3117850" y="2574925"/>
            <a:ext cx="22352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3" name="Line 59"/>
          <p:cNvSpPr>
            <a:spLocks noChangeShapeType="1"/>
          </p:cNvSpPr>
          <p:nvPr/>
        </p:nvSpPr>
        <p:spPr bwMode="auto">
          <a:xfrm>
            <a:off x="5353050" y="2574925"/>
            <a:ext cx="127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4" name="Line 60"/>
          <p:cNvSpPr>
            <a:spLocks noChangeShapeType="1"/>
          </p:cNvSpPr>
          <p:nvPr/>
        </p:nvSpPr>
        <p:spPr bwMode="auto">
          <a:xfrm>
            <a:off x="5353050" y="2574925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5" name="Line 62"/>
          <p:cNvSpPr>
            <a:spLocks noChangeShapeType="1"/>
          </p:cNvSpPr>
          <p:nvPr/>
        </p:nvSpPr>
        <p:spPr bwMode="auto">
          <a:xfrm>
            <a:off x="5365750" y="2574925"/>
            <a:ext cx="29400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Line 64"/>
          <p:cNvSpPr>
            <a:spLocks noChangeShapeType="1"/>
          </p:cNvSpPr>
          <p:nvPr/>
        </p:nvSpPr>
        <p:spPr bwMode="auto">
          <a:xfrm>
            <a:off x="8305800" y="25749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7" name="Line 65"/>
          <p:cNvSpPr>
            <a:spLocks noChangeShapeType="1"/>
          </p:cNvSpPr>
          <p:nvPr/>
        </p:nvSpPr>
        <p:spPr bwMode="auto">
          <a:xfrm>
            <a:off x="8305800" y="2574925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8" name="Line 67"/>
          <p:cNvSpPr>
            <a:spLocks noChangeShapeType="1"/>
          </p:cNvSpPr>
          <p:nvPr/>
        </p:nvSpPr>
        <p:spPr bwMode="auto">
          <a:xfrm>
            <a:off x="838200" y="2587625"/>
            <a:ext cx="1588" cy="366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9" name="Rectangle 70"/>
          <p:cNvSpPr>
            <a:spLocks noChangeArrowheads="1"/>
          </p:cNvSpPr>
          <p:nvPr/>
        </p:nvSpPr>
        <p:spPr bwMode="auto">
          <a:xfrm>
            <a:off x="5353050" y="2587625"/>
            <a:ext cx="12700" cy="3667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40" name="Line 71"/>
          <p:cNvSpPr>
            <a:spLocks noChangeShapeType="1"/>
          </p:cNvSpPr>
          <p:nvPr/>
        </p:nvSpPr>
        <p:spPr bwMode="auto">
          <a:xfrm>
            <a:off x="5353050" y="2587625"/>
            <a:ext cx="1588" cy="366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1" name="Line 73"/>
          <p:cNvSpPr>
            <a:spLocks noChangeShapeType="1"/>
          </p:cNvSpPr>
          <p:nvPr/>
        </p:nvSpPr>
        <p:spPr bwMode="auto">
          <a:xfrm>
            <a:off x="8305800" y="2587625"/>
            <a:ext cx="0" cy="366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2" name="Rectangle 74"/>
          <p:cNvSpPr>
            <a:spLocks noChangeArrowheads="1"/>
          </p:cNvSpPr>
          <p:nvPr/>
        </p:nvSpPr>
        <p:spPr bwMode="auto">
          <a:xfrm>
            <a:off x="1755775" y="2967038"/>
            <a:ext cx="4762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>
                <a:solidFill>
                  <a:srgbClr val="010000"/>
                </a:solidFill>
              </a:rPr>
              <a:t>333</a:t>
            </a:r>
            <a:endParaRPr lang="en-US" altLang="en-US"/>
          </a:p>
        </p:txBody>
      </p:sp>
      <p:sp>
        <p:nvSpPr>
          <p:cNvPr id="8243" name="Rectangle 75"/>
          <p:cNvSpPr>
            <a:spLocks noChangeArrowheads="1"/>
          </p:cNvSpPr>
          <p:nvPr/>
        </p:nvSpPr>
        <p:spPr bwMode="auto">
          <a:xfrm>
            <a:off x="3665538" y="2967038"/>
            <a:ext cx="12176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>
                <a:solidFill>
                  <a:srgbClr val="010000"/>
                </a:solidFill>
              </a:rPr>
              <a:t>233-1231</a:t>
            </a:r>
            <a:endParaRPr lang="en-US" altLang="en-US"/>
          </a:p>
        </p:txBody>
      </p:sp>
      <p:sp>
        <p:nvSpPr>
          <p:cNvPr id="8244" name="Rectangle 76"/>
          <p:cNvSpPr>
            <a:spLocks noChangeArrowheads="1"/>
          </p:cNvSpPr>
          <p:nvPr/>
        </p:nvSpPr>
        <p:spPr bwMode="auto">
          <a:xfrm>
            <a:off x="5489575" y="2967038"/>
            <a:ext cx="18494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>
                <a:solidFill>
                  <a:srgbClr val="010000"/>
                </a:solidFill>
              </a:rPr>
              <a:t>BA, BSc, PhD</a:t>
            </a:r>
            <a:endParaRPr lang="en-US" altLang="en-US"/>
          </a:p>
        </p:txBody>
      </p:sp>
      <p:sp>
        <p:nvSpPr>
          <p:cNvPr id="8245" name="Line 78"/>
          <p:cNvSpPr>
            <a:spLocks noChangeShapeType="1"/>
          </p:cNvSpPr>
          <p:nvPr/>
        </p:nvSpPr>
        <p:spPr bwMode="auto">
          <a:xfrm>
            <a:off x="838200" y="2947988"/>
            <a:ext cx="111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6" name="Line 79"/>
          <p:cNvSpPr>
            <a:spLocks noChangeShapeType="1"/>
          </p:cNvSpPr>
          <p:nvPr/>
        </p:nvSpPr>
        <p:spPr bwMode="auto">
          <a:xfrm>
            <a:off x="838200" y="2947988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7" name="Line 81"/>
          <p:cNvSpPr>
            <a:spLocks noChangeShapeType="1"/>
          </p:cNvSpPr>
          <p:nvPr/>
        </p:nvSpPr>
        <p:spPr bwMode="auto">
          <a:xfrm>
            <a:off x="849313" y="2947988"/>
            <a:ext cx="22574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8" name="Line 86"/>
          <p:cNvSpPr>
            <a:spLocks noChangeShapeType="1"/>
          </p:cNvSpPr>
          <p:nvPr/>
        </p:nvSpPr>
        <p:spPr bwMode="auto">
          <a:xfrm>
            <a:off x="3117850" y="2947988"/>
            <a:ext cx="22352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9" name="Line 88"/>
          <p:cNvSpPr>
            <a:spLocks noChangeShapeType="1"/>
          </p:cNvSpPr>
          <p:nvPr/>
        </p:nvSpPr>
        <p:spPr bwMode="auto">
          <a:xfrm>
            <a:off x="5353050" y="2947988"/>
            <a:ext cx="127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0" name="Line 89"/>
          <p:cNvSpPr>
            <a:spLocks noChangeShapeType="1"/>
          </p:cNvSpPr>
          <p:nvPr/>
        </p:nvSpPr>
        <p:spPr bwMode="auto">
          <a:xfrm>
            <a:off x="5353050" y="2947988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1" name="Line 91"/>
          <p:cNvSpPr>
            <a:spLocks noChangeShapeType="1"/>
          </p:cNvSpPr>
          <p:nvPr/>
        </p:nvSpPr>
        <p:spPr bwMode="auto">
          <a:xfrm>
            <a:off x="5365750" y="2947988"/>
            <a:ext cx="29400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2" name="Line 93"/>
          <p:cNvSpPr>
            <a:spLocks noChangeShapeType="1"/>
          </p:cNvSpPr>
          <p:nvPr/>
        </p:nvSpPr>
        <p:spPr bwMode="auto">
          <a:xfrm>
            <a:off x="8305800" y="2947988"/>
            <a:ext cx="111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3" name="Line 94"/>
          <p:cNvSpPr>
            <a:spLocks noChangeShapeType="1"/>
          </p:cNvSpPr>
          <p:nvPr/>
        </p:nvSpPr>
        <p:spPr bwMode="auto">
          <a:xfrm>
            <a:off x="8305800" y="2947988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4" name="Line 96"/>
          <p:cNvSpPr>
            <a:spLocks noChangeShapeType="1"/>
          </p:cNvSpPr>
          <p:nvPr/>
        </p:nvSpPr>
        <p:spPr bwMode="auto">
          <a:xfrm>
            <a:off x="838200" y="2960688"/>
            <a:ext cx="1588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5" name="Rectangle 99"/>
          <p:cNvSpPr>
            <a:spLocks noChangeArrowheads="1"/>
          </p:cNvSpPr>
          <p:nvPr/>
        </p:nvSpPr>
        <p:spPr bwMode="auto">
          <a:xfrm>
            <a:off x="5353050" y="2960688"/>
            <a:ext cx="12700" cy="3651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56" name="Line 100"/>
          <p:cNvSpPr>
            <a:spLocks noChangeShapeType="1"/>
          </p:cNvSpPr>
          <p:nvPr/>
        </p:nvSpPr>
        <p:spPr bwMode="auto">
          <a:xfrm>
            <a:off x="5353050" y="2960688"/>
            <a:ext cx="1588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7" name="Line 102"/>
          <p:cNvSpPr>
            <a:spLocks noChangeShapeType="1"/>
          </p:cNvSpPr>
          <p:nvPr/>
        </p:nvSpPr>
        <p:spPr bwMode="auto">
          <a:xfrm>
            <a:off x="8305800" y="2960688"/>
            <a:ext cx="0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8" name="Rectangle 103"/>
          <p:cNvSpPr>
            <a:spLocks noChangeArrowheads="1"/>
          </p:cNvSpPr>
          <p:nvPr/>
        </p:nvSpPr>
        <p:spPr bwMode="auto">
          <a:xfrm>
            <a:off x="1755775" y="3338513"/>
            <a:ext cx="4762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>
                <a:solidFill>
                  <a:srgbClr val="010000"/>
                </a:solidFill>
              </a:rPr>
              <a:t>679</a:t>
            </a:r>
            <a:endParaRPr lang="en-US" altLang="en-US"/>
          </a:p>
        </p:txBody>
      </p:sp>
      <p:sp>
        <p:nvSpPr>
          <p:cNvPr id="8259" name="Rectangle 104"/>
          <p:cNvSpPr>
            <a:spLocks noChangeArrowheads="1"/>
          </p:cNvSpPr>
          <p:nvPr/>
        </p:nvSpPr>
        <p:spPr bwMode="auto">
          <a:xfrm>
            <a:off x="3665538" y="3338513"/>
            <a:ext cx="12176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>
                <a:solidFill>
                  <a:srgbClr val="010000"/>
                </a:solidFill>
              </a:rPr>
              <a:t>233-1231</a:t>
            </a:r>
            <a:endParaRPr lang="en-US" altLang="en-US"/>
          </a:p>
        </p:txBody>
      </p:sp>
      <p:sp>
        <p:nvSpPr>
          <p:cNvPr id="8260" name="Rectangle 105"/>
          <p:cNvSpPr>
            <a:spLocks noChangeArrowheads="1"/>
          </p:cNvSpPr>
          <p:nvPr/>
        </p:nvSpPr>
        <p:spPr bwMode="auto">
          <a:xfrm>
            <a:off x="5489575" y="3338513"/>
            <a:ext cx="12874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500">
                <a:solidFill>
                  <a:srgbClr val="010000"/>
                </a:solidFill>
              </a:rPr>
              <a:t>BSc, MSc</a:t>
            </a:r>
            <a:endParaRPr lang="en-US" altLang="en-US"/>
          </a:p>
        </p:txBody>
      </p:sp>
      <p:sp>
        <p:nvSpPr>
          <p:cNvPr id="8261" name="Line 107"/>
          <p:cNvSpPr>
            <a:spLocks noChangeShapeType="1"/>
          </p:cNvSpPr>
          <p:nvPr/>
        </p:nvSpPr>
        <p:spPr bwMode="auto">
          <a:xfrm>
            <a:off x="838200" y="3325813"/>
            <a:ext cx="111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2" name="Line 108"/>
          <p:cNvSpPr>
            <a:spLocks noChangeShapeType="1"/>
          </p:cNvSpPr>
          <p:nvPr/>
        </p:nvSpPr>
        <p:spPr bwMode="auto">
          <a:xfrm>
            <a:off x="838200" y="3325813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3" name="Line 110"/>
          <p:cNvSpPr>
            <a:spLocks noChangeShapeType="1"/>
          </p:cNvSpPr>
          <p:nvPr/>
        </p:nvSpPr>
        <p:spPr bwMode="auto">
          <a:xfrm>
            <a:off x="849313" y="3325813"/>
            <a:ext cx="22574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4" name="Line 115"/>
          <p:cNvSpPr>
            <a:spLocks noChangeShapeType="1"/>
          </p:cNvSpPr>
          <p:nvPr/>
        </p:nvSpPr>
        <p:spPr bwMode="auto">
          <a:xfrm>
            <a:off x="3117850" y="3325813"/>
            <a:ext cx="22352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5" name="Line 117"/>
          <p:cNvSpPr>
            <a:spLocks noChangeShapeType="1"/>
          </p:cNvSpPr>
          <p:nvPr/>
        </p:nvSpPr>
        <p:spPr bwMode="auto">
          <a:xfrm>
            <a:off x="5353050" y="3325813"/>
            <a:ext cx="127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6" name="Line 118"/>
          <p:cNvSpPr>
            <a:spLocks noChangeShapeType="1"/>
          </p:cNvSpPr>
          <p:nvPr/>
        </p:nvSpPr>
        <p:spPr bwMode="auto">
          <a:xfrm>
            <a:off x="5353050" y="3325813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7" name="Line 120"/>
          <p:cNvSpPr>
            <a:spLocks noChangeShapeType="1"/>
          </p:cNvSpPr>
          <p:nvPr/>
        </p:nvSpPr>
        <p:spPr bwMode="auto">
          <a:xfrm>
            <a:off x="5365750" y="3325813"/>
            <a:ext cx="29400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8" name="Line 122"/>
          <p:cNvSpPr>
            <a:spLocks noChangeShapeType="1"/>
          </p:cNvSpPr>
          <p:nvPr/>
        </p:nvSpPr>
        <p:spPr bwMode="auto">
          <a:xfrm>
            <a:off x="8305800" y="3325813"/>
            <a:ext cx="111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9" name="Line 123"/>
          <p:cNvSpPr>
            <a:spLocks noChangeShapeType="1"/>
          </p:cNvSpPr>
          <p:nvPr/>
        </p:nvSpPr>
        <p:spPr bwMode="auto">
          <a:xfrm>
            <a:off x="8305800" y="3325813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0" name="Line 125"/>
          <p:cNvSpPr>
            <a:spLocks noChangeShapeType="1"/>
          </p:cNvSpPr>
          <p:nvPr/>
        </p:nvSpPr>
        <p:spPr bwMode="auto">
          <a:xfrm>
            <a:off x="838200" y="3338513"/>
            <a:ext cx="1588" cy="3667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1" name="Line 127"/>
          <p:cNvSpPr>
            <a:spLocks noChangeShapeType="1"/>
          </p:cNvSpPr>
          <p:nvPr/>
        </p:nvSpPr>
        <p:spPr bwMode="auto">
          <a:xfrm>
            <a:off x="838200" y="37052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2" name="Line 128"/>
          <p:cNvSpPr>
            <a:spLocks noChangeShapeType="1"/>
          </p:cNvSpPr>
          <p:nvPr/>
        </p:nvSpPr>
        <p:spPr bwMode="auto">
          <a:xfrm>
            <a:off x="838200" y="3705225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3" name="Line 130"/>
          <p:cNvSpPr>
            <a:spLocks noChangeShapeType="1"/>
          </p:cNvSpPr>
          <p:nvPr/>
        </p:nvSpPr>
        <p:spPr bwMode="auto">
          <a:xfrm>
            <a:off x="838200" y="37052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4" name="Line 131"/>
          <p:cNvSpPr>
            <a:spLocks noChangeShapeType="1"/>
          </p:cNvSpPr>
          <p:nvPr/>
        </p:nvSpPr>
        <p:spPr bwMode="auto">
          <a:xfrm>
            <a:off x="838200" y="3705225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5" name="Line 133"/>
          <p:cNvSpPr>
            <a:spLocks noChangeShapeType="1"/>
          </p:cNvSpPr>
          <p:nvPr/>
        </p:nvSpPr>
        <p:spPr bwMode="auto">
          <a:xfrm>
            <a:off x="849313" y="3705225"/>
            <a:ext cx="22574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6" name="Line 140"/>
          <p:cNvSpPr>
            <a:spLocks noChangeShapeType="1"/>
          </p:cNvSpPr>
          <p:nvPr/>
        </p:nvSpPr>
        <p:spPr bwMode="auto">
          <a:xfrm>
            <a:off x="3117850" y="3705225"/>
            <a:ext cx="22352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7" name="Rectangle 141"/>
          <p:cNvSpPr>
            <a:spLocks noChangeArrowheads="1"/>
          </p:cNvSpPr>
          <p:nvPr/>
        </p:nvSpPr>
        <p:spPr bwMode="auto">
          <a:xfrm>
            <a:off x="5353050" y="3338513"/>
            <a:ext cx="12700" cy="3667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78" name="Line 142"/>
          <p:cNvSpPr>
            <a:spLocks noChangeShapeType="1"/>
          </p:cNvSpPr>
          <p:nvPr/>
        </p:nvSpPr>
        <p:spPr bwMode="auto">
          <a:xfrm>
            <a:off x="5353050" y="3338513"/>
            <a:ext cx="1588" cy="3667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9" name="Line 144"/>
          <p:cNvSpPr>
            <a:spLocks noChangeShapeType="1"/>
          </p:cNvSpPr>
          <p:nvPr/>
        </p:nvSpPr>
        <p:spPr bwMode="auto">
          <a:xfrm>
            <a:off x="5353050" y="3705225"/>
            <a:ext cx="127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0" name="Line 145"/>
          <p:cNvSpPr>
            <a:spLocks noChangeShapeType="1"/>
          </p:cNvSpPr>
          <p:nvPr/>
        </p:nvSpPr>
        <p:spPr bwMode="auto">
          <a:xfrm>
            <a:off x="5353050" y="3705225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1" name="Line 147"/>
          <p:cNvSpPr>
            <a:spLocks noChangeShapeType="1"/>
          </p:cNvSpPr>
          <p:nvPr/>
        </p:nvSpPr>
        <p:spPr bwMode="auto">
          <a:xfrm>
            <a:off x="5365750" y="3705225"/>
            <a:ext cx="29400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2" name="Line 149"/>
          <p:cNvSpPr>
            <a:spLocks noChangeShapeType="1"/>
          </p:cNvSpPr>
          <p:nvPr/>
        </p:nvSpPr>
        <p:spPr bwMode="auto">
          <a:xfrm>
            <a:off x="8305800" y="3338513"/>
            <a:ext cx="0" cy="3667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3" name="Line 151"/>
          <p:cNvSpPr>
            <a:spLocks noChangeShapeType="1"/>
          </p:cNvSpPr>
          <p:nvPr/>
        </p:nvSpPr>
        <p:spPr bwMode="auto">
          <a:xfrm>
            <a:off x="8305800" y="37052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4" name="Line 152"/>
          <p:cNvSpPr>
            <a:spLocks noChangeShapeType="1"/>
          </p:cNvSpPr>
          <p:nvPr/>
        </p:nvSpPr>
        <p:spPr bwMode="auto">
          <a:xfrm>
            <a:off x="8305800" y="3705225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5" name="Line 154"/>
          <p:cNvSpPr>
            <a:spLocks noChangeShapeType="1"/>
          </p:cNvSpPr>
          <p:nvPr/>
        </p:nvSpPr>
        <p:spPr bwMode="auto">
          <a:xfrm>
            <a:off x="8305800" y="37052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6" name="Line 155"/>
          <p:cNvSpPr>
            <a:spLocks noChangeShapeType="1"/>
          </p:cNvSpPr>
          <p:nvPr/>
        </p:nvSpPr>
        <p:spPr bwMode="auto">
          <a:xfrm>
            <a:off x="8305800" y="3705225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7" name="Text Box 156"/>
          <p:cNvSpPr txBox="1">
            <a:spLocks noChangeArrowheads="1"/>
          </p:cNvSpPr>
          <p:nvPr/>
        </p:nvSpPr>
        <p:spPr bwMode="auto">
          <a:xfrm>
            <a:off x="711200" y="4343400"/>
            <a:ext cx="7924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EmpDegrees</a:t>
            </a:r>
            <a:r>
              <a:rPr lang="en-US" altLang="en-US" dirty="0"/>
              <a:t> is a multi-valued field: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employee 679 has two degrees: </a:t>
            </a:r>
            <a:r>
              <a:rPr lang="en-US" altLang="en-US" i="1" dirty="0"/>
              <a:t>BSc</a:t>
            </a:r>
            <a:r>
              <a:rPr lang="en-US" altLang="en-US" dirty="0"/>
              <a:t> and </a:t>
            </a:r>
            <a:r>
              <a:rPr lang="en-US" altLang="en-US" i="1" dirty="0"/>
              <a:t>MSc 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employee 333 has three degrees:</a:t>
            </a:r>
            <a:r>
              <a:rPr lang="en-US" altLang="en-US" i="1" dirty="0"/>
              <a:t> BA, BSc, PhD</a:t>
            </a:r>
            <a:endParaRPr lang="en-US" altLang="en-US" dirty="0"/>
          </a:p>
        </p:txBody>
      </p:sp>
      <p:sp>
        <p:nvSpPr>
          <p:cNvPr id="8288" name="Line 158"/>
          <p:cNvSpPr>
            <a:spLocks noChangeShapeType="1"/>
          </p:cNvSpPr>
          <p:nvPr/>
        </p:nvSpPr>
        <p:spPr bwMode="auto">
          <a:xfrm>
            <a:off x="3124200" y="223043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latin typeface="Arial" panose="020B0604020202020204" pitchFamily="34" charset="0"/>
              </a:rPr>
              <a:t>First Normal Form</a:t>
            </a:r>
            <a:endParaRPr lang="en-US" altLang="en-US" b="1" dirty="0" smtClean="0">
              <a:latin typeface="Arial" panose="020B0604020202020204" pitchFamily="34" charset="0"/>
            </a:endParaRPr>
          </a:p>
        </p:txBody>
      </p:sp>
      <p:sp>
        <p:nvSpPr>
          <p:cNvPr id="108" name="Date Placeholder 10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9193DC-42E6-41AA-93D8-1614FA7D8114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110" name="Footer Placeholder 10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9" name="Slide Number Placeholder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6F70A8-2AD9-44AA-ABAD-259FCF9E2646}" type="slidenum">
              <a:rPr lang="en-US" altLang="en-US" sz="1200">
                <a:solidFill>
                  <a:srgbClr val="898989"/>
                </a:solidFill>
              </a:rPr>
              <a:pPr/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62000" y="3308350"/>
            <a:ext cx="73914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en-US" dirty="0">
                <a:latin typeface="Arial" panose="020B0604020202020204" pitchFamily="34" charset="0"/>
              </a:rPr>
              <a:t>To obtain 1NF relations we must, without loss of information, replace the above with two relations - see next slide</a:t>
            </a:r>
          </a:p>
        </p:txBody>
      </p:sp>
      <p:grpSp>
        <p:nvGrpSpPr>
          <p:cNvPr id="9223" name="Group 210"/>
          <p:cNvGrpSpPr>
            <a:grpSpLocks/>
          </p:cNvGrpSpPr>
          <p:nvPr/>
        </p:nvGrpSpPr>
        <p:grpSpPr bwMode="auto">
          <a:xfrm>
            <a:off x="838200" y="1525587"/>
            <a:ext cx="7467600" cy="1522413"/>
            <a:chOff x="235" y="760"/>
            <a:chExt cx="5057" cy="959"/>
          </a:xfrm>
        </p:grpSpPr>
        <p:sp>
          <p:nvSpPr>
            <p:cNvPr id="9225" name="Rectangle 4"/>
            <p:cNvSpPr>
              <a:spLocks noChangeArrowheads="1"/>
            </p:cNvSpPr>
            <p:nvPr/>
          </p:nvSpPr>
          <p:spPr bwMode="auto">
            <a:xfrm>
              <a:off x="242" y="768"/>
              <a:ext cx="1527" cy="226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26" name="Rectangle 5"/>
            <p:cNvSpPr>
              <a:spLocks noChangeArrowheads="1"/>
            </p:cNvSpPr>
            <p:nvPr/>
          </p:nvSpPr>
          <p:spPr bwMode="auto">
            <a:xfrm>
              <a:off x="592" y="768"/>
              <a:ext cx="89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 b="1">
                  <a:solidFill>
                    <a:srgbClr val="000000"/>
                  </a:solidFill>
                </a:rPr>
                <a:t>EmpNum</a:t>
              </a:r>
              <a:endParaRPr lang="en-US" altLang="en-US"/>
            </a:p>
          </p:txBody>
        </p:sp>
        <p:sp>
          <p:nvSpPr>
            <p:cNvPr id="9227" name="Rectangle 6"/>
            <p:cNvSpPr>
              <a:spLocks noChangeArrowheads="1"/>
            </p:cNvSpPr>
            <p:nvPr/>
          </p:nvSpPr>
          <p:spPr bwMode="auto">
            <a:xfrm>
              <a:off x="592" y="971"/>
              <a:ext cx="819" cy="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28" name="Rectangle 7"/>
            <p:cNvSpPr>
              <a:spLocks noChangeArrowheads="1"/>
            </p:cNvSpPr>
            <p:nvPr/>
          </p:nvSpPr>
          <p:spPr bwMode="auto">
            <a:xfrm>
              <a:off x="1777" y="768"/>
              <a:ext cx="1511" cy="226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29" name="Rectangle 8"/>
            <p:cNvSpPr>
              <a:spLocks noChangeArrowheads="1"/>
            </p:cNvSpPr>
            <p:nvPr/>
          </p:nvSpPr>
          <p:spPr bwMode="auto">
            <a:xfrm>
              <a:off x="2064" y="768"/>
              <a:ext cx="101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 b="1">
                  <a:solidFill>
                    <a:srgbClr val="010000"/>
                  </a:solidFill>
                </a:rPr>
                <a:t>EmpPhone</a:t>
              </a:r>
              <a:endParaRPr lang="en-US" altLang="en-US"/>
            </a:p>
          </p:txBody>
        </p:sp>
        <p:sp>
          <p:nvSpPr>
            <p:cNvPr id="9230" name="Rectangle 9"/>
            <p:cNvSpPr>
              <a:spLocks noChangeArrowheads="1"/>
            </p:cNvSpPr>
            <p:nvPr/>
          </p:nvSpPr>
          <p:spPr bwMode="auto">
            <a:xfrm>
              <a:off x="3296" y="768"/>
              <a:ext cx="1988" cy="226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31" name="Rectangle 10"/>
            <p:cNvSpPr>
              <a:spLocks noChangeArrowheads="1"/>
            </p:cNvSpPr>
            <p:nvPr/>
          </p:nvSpPr>
          <p:spPr bwMode="auto">
            <a:xfrm>
              <a:off x="3749" y="768"/>
              <a:ext cx="1171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 b="1">
                  <a:solidFill>
                    <a:srgbClr val="010000"/>
                  </a:solidFill>
                </a:rPr>
                <a:t>EmpDegrees</a:t>
              </a:r>
              <a:endParaRPr lang="en-US" altLang="en-US"/>
            </a:p>
          </p:txBody>
        </p:sp>
        <p:sp>
          <p:nvSpPr>
            <p:cNvPr id="9232" name="Line 11"/>
            <p:cNvSpPr>
              <a:spLocks noChangeShapeType="1"/>
            </p:cNvSpPr>
            <p:nvPr/>
          </p:nvSpPr>
          <p:spPr bwMode="auto">
            <a:xfrm>
              <a:off x="235" y="760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12"/>
            <p:cNvSpPr>
              <a:spLocks noChangeShapeType="1"/>
            </p:cNvSpPr>
            <p:nvPr/>
          </p:nvSpPr>
          <p:spPr bwMode="auto">
            <a:xfrm>
              <a:off x="235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13"/>
            <p:cNvSpPr>
              <a:spLocks noChangeShapeType="1"/>
            </p:cNvSpPr>
            <p:nvPr/>
          </p:nvSpPr>
          <p:spPr bwMode="auto">
            <a:xfrm>
              <a:off x="235" y="760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14"/>
            <p:cNvSpPr>
              <a:spLocks noChangeShapeType="1"/>
            </p:cNvSpPr>
            <p:nvPr/>
          </p:nvSpPr>
          <p:spPr bwMode="auto">
            <a:xfrm>
              <a:off x="235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15"/>
            <p:cNvSpPr>
              <a:spLocks noChangeShapeType="1"/>
            </p:cNvSpPr>
            <p:nvPr/>
          </p:nvSpPr>
          <p:spPr bwMode="auto">
            <a:xfrm>
              <a:off x="242" y="760"/>
              <a:ext cx="15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16"/>
            <p:cNvSpPr>
              <a:spLocks noChangeShapeType="1"/>
            </p:cNvSpPr>
            <p:nvPr/>
          </p:nvSpPr>
          <p:spPr bwMode="auto">
            <a:xfrm>
              <a:off x="1769" y="76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17"/>
            <p:cNvSpPr>
              <a:spLocks noChangeShapeType="1"/>
            </p:cNvSpPr>
            <p:nvPr/>
          </p:nvSpPr>
          <p:spPr bwMode="auto">
            <a:xfrm>
              <a:off x="1769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18"/>
            <p:cNvSpPr>
              <a:spLocks noChangeShapeType="1"/>
            </p:cNvSpPr>
            <p:nvPr/>
          </p:nvSpPr>
          <p:spPr bwMode="auto">
            <a:xfrm>
              <a:off x="1777" y="760"/>
              <a:ext cx="15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19"/>
            <p:cNvSpPr>
              <a:spLocks noChangeShapeType="1"/>
            </p:cNvSpPr>
            <p:nvPr/>
          </p:nvSpPr>
          <p:spPr bwMode="auto">
            <a:xfrm>
              <a:off x="3288" y="76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20"/>
            <p:cNvSpPr>
              <a:spLocks noChangeShapeType="1"/>
            </p:cNvSpPr>
            <p:nvPr/>
          </p:nvSpPr>
          <p:spPr bwMode="auto">
            <a:xfrm>
              <a:off x="3288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21"/>
            <p:cNvSpPr>
              <a:spLocks noChangeShapeType="1"/>
            </p:cNvSpPr>
            <p:nvPr/>
          </p:nvSpPr>
          <p:spPr bwMode="auto">
            <a:xfrm>
              <a:off x="3296" y="760"/>
              <a:ext cx="19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22"/>
            <p:cNvSpPr>
              <a:spLocks noChangeShapeType="1"/>
            </p:cNvSpPr>
            <p:nvPr/>
          </p:nvSpPr>
          <p:spPr bwMode="auto">
            <a:xfrm>
              <a:off x="5284" y="76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Line 23"/>
            <p:cNvSpPr>
              <a:spLocks noChangeShapeType="1"/>
            </p:cNvSpPr>
            <p:nvPr/>
          </p:nvSpPr>
          <p:spPr bwMode="auto">
            <a:xfrm>
              <a:off x="5284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24"/>
            <p:cNvSpPr>
              <a:spLocks noChangeShapeType="1"/>
            </p:cNvSpPr>
            <p:nvPr/>
          </p:nvSpPr>
          <p:spPr bwMode="auto">
            <a:xfrm>
              <a:off x="5284" y="76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25"/>
            <p:cNvSpPr>
              <a:spLocks noChangeShapeType="1"/>
            </p:cNvSpPr>
            <p:nvPr/>
          </p:nvSpPr>
          <p:spPr bwMode="auto">
            <a:xfrm>
              <a:off x="5284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26"/>
            <p:cNvSpPr>
              <a:spLocks noChangeShapeType="1"/>
            </p:cNvSpPr>
            <p:nvPr/>
          </p:nvSpPr>
          <p:spPr bwMode="auto">
            <a:xfrm>
              <a:off x="235" y="768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27"/>
            <p:cNvSpPr>
              <a:spLocks noChangeShapeType="1"/>
            </p:cNvSpPr>
            <p:nvPr/>
          </p:nvSpPr>
          <p:spPr bwMode="auto">
            <a:xfrm>
              <a:off x="1769" y="768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Rectangle 28"/>
            <p:cNvSpPr>
              <a:spLocks noChangeArrowheads="1"/>
            </p:cNvSpPr>
            <p:nvPr/>
          </p:nvSpPr>
          <p:spPr bwMode="auto">
            <a:xfrm>
              <a:off x="3288" y="768"/>
              <a:ext cx="8" cy="23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0" name="Line 29"/>
            <p:cNvSpPr>
              <a:spLocks noChangeShapeType="1"/>
            </p:cNvSpPr>
            <p:nvPr/>
          </p:nvSpPr>
          <p:spPr bwMode="auto">
            <a:xfrm>
              <a:off x="3288" y="768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0"/>
            <p:cNvSpPr>
              <a:spLocks noChangeShapeType="1"/>
            </p:cNvSpPr>
            <p:nvPr/>
          </p:nvSpPr>
          <p:spPr bwMode="auto">
            <a:xfrm>
              <a:off x="5284" y="768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Rectangle 31"/>
            <p:cNvSpPr>
              <a:spLocks noChangeArrowheads="1"/>
            </p:cNvSpPr>
            <p:nvPr/>
          </p:nvSpPr>
          <p:spPr bwMode="auto">
            <a:xfrm>
              <a:off x="855" y="1006"/>
              <a:ext cx="32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>
                  <a:solidFill>
                    <a:srgbClr val="010000"/>
                  </a:solidFill>
                </a:rPr>
                <a:t>123</a:t>
              </a:r>
              <a:endParaRPr lang="en-US" altLang="en-US"/>
            </a:p>
          </p:txBody>
        </p:sp>
        <p:sp>
          <p:nvSpPr>
            <p:cNvPr id="9253" name="Rectangle 32"/>
            <p:cNvSpPr>
              <a:spLocks noChangeArrowheads="1"/>
            </p:cNvSpPr>
            <p:nvPr/>
          </p:nvSpPr>
          <p:spPr bwMode="auto">
            <a:xfrm>
              <a:off x="2148" y="1006"/>
              <a:ext cx="8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>
                  <a:solidFill>
                    <a:srgbClr val="010000"/>
                  </a:solidFill>
                </a:rPr>
                <a:t>233-9876</a:t>
              </a:r>
              <a:endParaRPr lang="en-US" altLang="en-US"/>
            </a:p>
          </p:txBody>
        </p:sp>
        <p:sp>
          <p:nvSpPr>
            <p:cNvPr id="9254" name="Line 33"/>
            <p:cNvSpPr>
              <a:spLocks noChangeShapeType="1"/>
            </p:cNvSpPr>
            <p:nvPr/>
          </p:nvSpPr>
          <p:spPr bwMode="auto">
            <a:xfrm>
              <a:off x="235" y="998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34"/>
            <p:cNvSpPr>
              <a:spLocks noChangeShapeType="1"/>
            </p:cNvSpPr>
            <p:nvPr/>
          </p:nvSpPr>
          <p:spPr bwMode="auto">
            <a:xfrm>
              <a:off x="235" y="998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35"/>
            <p:cNvSpPr>
              <a:spLocks noChangeShapeType="1"/>
            </p:cNvSpPr>
            <p:nvPr/>
          </p:nvSpPr>
          <p:spPr bwMode="auto">
            <a:xfrm>
              <a:off x="242" y="998"/>
              <a:ext cx="15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36"/>
            <p:cNvSpPr>
              <a:spLocks noChangeShapeType="1"/>
            </p:cNvSpPr>
            <p:nvPr/>
          </p:nvSpPr>
          <p:spPr bwMode="auto">
            <a:xfrm>
              <a:off x="1769" y="998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37"/>
            <p:cNvSpPr>
              <a:spLocks noChangeShapeType="1"/>
            </p:cNvSpPr>
            <p:nvPr/>
          </p:nvSpPr>
          <p:spPr bwMode="auto">
            <a:xfrm>
              <a:off x="1769" y="998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38"/>
            <p:cNvSpPr>
              <a:spLocks noChangeShapeType="1"/>
            </p:cNvSpPr>
            <p:nvPr/>
          </p:nvSpPr>
          <p:spPr bwMode="auto">
            <a:xfrm>
              <a:off x="1777" y="998"/>
              <a:ext cx="15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39"/>
            <p:cNvSpPr>
              <a:spLocks noChangeShapeType="1"/>
            </p:cNvSpPr>
            <p:nvPr/>
          </p:nvSpPr>
          <p:spPr bwMode="auto">
            <a:xfrm>
              <a:off x="3288" y="998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40"/>
            <p:cNvSpPr>
              <a:spLocks noChangeShapeType="1"/>
            </p:cNvSpPr>
            <p:nvPr/>
          </p:nvSpPr>
          <p:spPr bwMode="auto">
            <a:xfrm>
              <a:off x="3288" y="998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Line 41"/>
            <p:cNvSpPr>
              <a:spLocks noChangeShapeType="1"/>
            </p:cNvSpPr>
            <p:nvPr/>
          </p:nvSpPr>
          <p:spPr bwMode="auto">
            <a:xfrm>
              <a:off x="3296" y="998"/>
              <a:ext cx="19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Line 42"/>
            <p:cNvSpPr>
              <a:spLocks noChangeShapeType="1"/>
            </p:cNvSpPr>
            <p:nvPr/>
          </p:nvSpPr>
          <p:spPr bwMode="auto">
            <a:xfrm>
              <a:off x="5284" y="998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Line 43"/>
            <p:cNvSpPr>
              <a:spLocks noChangeShapeType="1"/>
            </p:cNvSpPr>
            <p:nvPr/>
          </p:nvSpPr>
          <p:spPr bwMode="auto">
            <a:xfrm>
              <a:off x="5284" y="998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Line 44"/>
            <p:cNvSpPr>
              <a:spLocks noChangeShapeType="1"/>
            </p:cNvSpPr>
            <p:nvPr/>
          </p:nvSpPr>
          <p:spPr bwMode="auto">
            <a:xfrm>
              <a:off x="235" y="1006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Line 45"/>
            <p:cNvSpPr>
              <a:spLocks noChangeShapeType="1"/>
            </p:cNvSpPr>
            <p:nvPr/>
          </p:nvSpPr>
          <p:spPr bwMode="auto">
            <a:xfrm>
              <a:off x="1769" y="1006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Rectangle 46"/>
            <p:cNvSpPr>
              <a:spLocks noChangeArrowheads="1"/>
            </p:cNvSpPr>
            <p:nvPr/>
          </p:nvSpPr>
          <p:spPr bwMode="auto">
            <a:xfrm>
              <a:off x="3288" y="1006"/>
              <a:ext cx="8" cy="23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8" name="Line 47"/>
            <p:cNvSpPr>
              <a:spLocks noChangeShapeType="1"/>
            </p:cNvSpPr>
            <p:nvPr/>
          </p:nvSpPr>
          <p:spPr bwMode="auto">
            <a:xfrm>
              <a:off x="3288" y="1006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Line 48"/>
            <p:cNvSpPr>
              <a:spLocks noChangeShapeType="1"/>
            </p:cNvSpPr>
            <p:nvPr/>
          </p:nvSpPr>
          <p:spPr bwMode="auto">
            <a:xfrm>
              <a:off x="5284" y="1006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Rectangle 49"/>
            <p:cNvSpPr>
              <a:spLocks noChangeArrowheads="1"/>
            </p:cNvSpPr>
            <p:nvPr/>
          </p:nvSpPr>
          <p:spPr bwMode="auto">
            <a:xfrm>
              <a:off x="855" y="1245"/>
              <a:ext cx="32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>
                  <a:solidFill>
                    <a:srgbClr val="010000"/>
                  </a:solidFill>
                </a:rPr>
                <a:t>333</a:t>
              </a:r>
              <a:endParaRPr lang="en-US" altLang="en-US"/>
            </a:p>
          </p:txBody>
        </p:sp>
        <p:sp>
          <p:nvSpPr>
            <p:cNvPr id="9271" name="Rectangle 50"/>
            <p:cNvSpPr>
              <a:spLocks noChangeArrowheads="1"/>
            </p:cNvSpPr>
            <p:nvPr/>
          </p:nvSpPr>
          <p:spPr bwMode="auto">
            <a:xfrm>
              <a:off x="2148" y="1245"/>
              <a:ext cx="8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>
                  <a:solidFill>
                    <a:srgbClr val="010000"/>
                  </a:solidFill>
                </a:rPr>
                <a:t>233-1231</a:t>
              </a:r>
              <a:endParaRPr lang="en-US" altLang="en-US"/>
            </a:p>
          </p:txBody>
        </p:sp>
        <p:sp>
          <p:nvSpPr>
            <p:cNvPr id="9272" name="Rectangle 51"/>
            <p:cNvSpPr>
              <a:spLocks noChangeArrowheads="1"/>
            </p:cNvSpPr>
            <p:nvPr/>
          </p:nvSpPr>
          <p:spPr bwMode="auto">
            <a:xfrm>
              <a:off x="3379" y="1245"/>
              <a:ext cx="125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>
                  <a:solidFill>
                    <a:srgbClr val="010000"/>
                  </a:solidFill>
                </a:rPr>
                <a:t>BA, BSc, PhD</a:t>
              </a:r>
              <a:endParaRPr lang="en-US" altLang="en-US"/>
            </a:p>
          </p:txBody>
        </p:sp>
        <p:sp>
          <p:nvSpPr>
            <p:cNvPr id="9273" name="Line 52"/>
            <p:cNvSpPr>
              <a:spLocks noChangeShapeType="1"/>
            </p:cNvSpPr>
            <p:nvPr/>
          </p:nvSpPr>
          <p:spPr bwMode="auto">
            <a:xfrm>
              <a:off x="235" y="1233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Line 53"/>
            <p:cNvSpPr>
              <a:spLocks noChangeShapeType="1"/>
            </p:cNvSpPr>
            <p:nvPr/>
          </p:nvSpPr>
          <p:spPr bwMode="auto">
            <a:xfrm>
              <a:off x="235" y="1233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Rectangle 54"/>
            <p:cNvSpPr>
              <a:spLocks noChangeArrowheads="1"/>
            </p:cNvSpPr>
            <p:nvPr/>
          </p:nvSpPr>
          <p:spPr bwMode="auto">
            <a:xfrm>
              <a:off x="242" y="1233"/>
              <a:ext cx="152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6" name="Line 55"/>
            <p:cNvSpPr>
              <a:spLocks noChangeShapeType="1"/>
            </p:cNvSpPr>
            <p:nvPr/>
          </p:nvSpPr>
          <p:spPr bwMode="auto">
            <a:xfrm>
              <a:off x="242" y="1233"/>
              <a:ext cx="15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Line 56"/>
            <p:cNvSpPr>
              <a:spLocks noChangeShapeType="1"/>
            </p:cNvSpPr>
            <p:nvPr/>
          </p:nvSpPr>
          <p:spPr bwMode="auto">
            <a:xfrm>
              <a:off x="1769" y="1233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Line 57"/>
            <p:cNvSpPr>
              <a:spLocks noChangeShapeType="1"/>
            </p:cNvSpPr>
            <p:nvPr/>
          </p:nvSpPr>
          <p:spPr bwMode="auto">
            <a:xfrm>
              <a:off x="1769" y="1233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9" name="Rectangle 58"/>
            <p:cNvSpPr>
              <a:spLocks noChangeArrowheads="1"/>
            </p:cNvSpPr>
            <p:nvPr/>
          </p:nvSpPr>
          <p:spPr bwMode="auto">
            <a:xfrm>
              <a:off x="1777" y="1233"/>
              <a:ext cx="15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80" name="Line 59"/>
            <p:cNvSpPr>
              <a:spLocks noChangeShapeType="1"/>
            </p:cNvSpPr>
            <p:nvPr/>
          </p:nvSpPr>
          <p:spPr bwMode="auto">
            <a:xfrm>
              <a:off x="1777" y="1233"/>
              <a:ext cx="15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1" name="Rectangle 60"/>
            <p:cNvSpPr>
              <a:spLocks noChangeArrowheads="1"/>
            </p:cNvSpPr>
            <p:nvPr/>
          </p:nvSpPr>
          <p:spPr bwMode="auto">
            <a:xfrm>
              <a:off x="3288" y="1233"/>
              <a:ext cx="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82" name="Line 61"/>
            <p:cNvSpPr>
              <a:spLocks noChangeShapeType="1"/>
            </p:cNvSpPr>
            <p:nvPr/>
          </p:nvSpPr>
          <p:spPr bwMode="auto">
            <a:xfrm>
              <a:off x="3288" y="1233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3" name="Line 62"/>
            <p:cNvSpPr>
              <a:spLocks noChangeShapeType="1"/>
            </p:cNvSpPr>
            <p:nvPr/>
          </p:nvSpPr>
          <p:spPr bwMode="auto">
            <a:xfrm>
              <a:off x="3288" y="1233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Rectangle 63"/>
            <p:cNvSpPr>
              <a:spLocks noChangeArrowheads="1"/>
            </p:cNvSpPr>
            <p:nvPr/>
          </p:nvSpPr>
          <p:spPr bwMode="auto">
            <a:xfrm>
              <a:off x="3296" y="1233"/>
              <a:ext cx="198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85" name="Line 64"/>
            <p:cNvSpPr>
              <a:spLocks noChangeShapeType="1"/>
            </p:cNvSpPr>
            <p:nvPr/>
          </p:nvSpPr>
          <p:spPr bwMode="auto">
            <a:xfrm>
              <a:off x="3296" y="1233"/>
              <a:ext cx="19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Line 65"/>
            <p:cNvSpPr>
              <a:spLocks noChangeShapeType="1"/>
            </p:cNvSpPr>
            <p:nvPr/>
          </p:nvSpPr>
          <p:spPr bwMode="auto">
            <a:xfrm>
              <a:off x="5284" y="1233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Line 66"/>
            <p:cNvSpPr>
              <a:spLocks noChangeShapeType="1"/>
            </p:cNvSpPr>
            <p:nvPr/>
          </p:nvSpPr>
          <p:spPr bwMode="auto">
            <a:xfrm>
              <a:off x="5284" y="1233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Line 67"/>
            <p:cNvSpPr>
              <a:spLocks noChangeShapeType="1"/>
            </p:cNvSpPr>
            <p:nvPr/>
          </p:nvSpPr>
          <p:spPr bwMode="auto">
            <a:xfrm>
              <a:off x="235" y="1241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9" name="Line 68"/>
            <p:cNvSpPr>
              <a:spLocks noChangeShapeType="1"/>
            </p:cNvSpPr>
            <p:nvPr/>
          </p:nvSpPr>
          <p:spPr bwMode="auto">
            <a:xfrm>
              <a:off x="1769" y="1241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Rectangle 69"/>
            <p:cNvSpPr>
              <a:spLocks noChangeArrowheads="1"/>
            </p:cNvSpPr>
            <p:nvPr/>
          </p:nvSpPr>
          <p:spPr bwMode="auto">
            <a:xfrm>
              <a:off x="3288" y="1241"/>
              <a:ext cx="8" cy="23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91" name="Line 70"/>
            <p:cNvSpPr>
              <a:spLocks noChangeShapeType="1"/>
            </p:cNvSpPr>
            <p:nvPr/>
          </p:nvSpPr>
          <p:spPr bwMode="auto">
            <a:xfrm>
              <a:off x="3288" y="1241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2" name="Line 71"/>
            <p:cNvSpPr>
              <a:spLocks noChangeShapeType="1"/>
            </p:cNvSpPr>
            <p:nvPr/>
          </p:nvSpPr>
          <p:spPr bwMode="auto">
            <a:xfrm>
              <a:off x="5284" y="1241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3" name="Rectangle 72"/>
            <p:cNvSpPr>
              <a:spLocks noChangeArrowheads="1"/>
            </p:cNvSpPr>
            <p:nvPr/>
          </p:nvSpPr>
          <p:spPr bwMode="auto">
            <a:xfrm>
              <a:off x="855" y="1479"/>
              <a:ext cx="32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>
                  <a:solidFill>
                    <a:srgbClr val="010000"/>
                  </a:solidFill>
                </a:rPr>
                <a:t>679</a:t>
              </a:r>
              <a:endParaRPr lang="en-US" altLang="en-US"/>
            </a:p>
          </p:txBody>
        </p:sp>
        <p:sp>
          <p:nvSpPr>
            <p:cNvPr id="9294" name="Rectangle 73"/>
            <p:cNvSpPr>
              <a:spLocks noChangeArrowheads="1"/>
            </p:cNvSpPr>
            <p:nvPr/>
          </p:nvSpPr>
          <p:spPr bwMode="auto">
            <a:xfrm>
              <a:off x="2148" y="1479"/>
              <a:ext cx="8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>
                  <a:solidFill>
                    <a:srgbClr val="010000"/>
                  </a:solidFill>
                </a:rPr>
                <a:t>233-1231</a:t>
              </a:r>
              <a:endParaRPr lang="en-US" altLang="en-US"/>
            </a:p>
          </p:txBody>
        </p:sp>
        <p:sp>
          <p:nvSpPr>
            <p:cNvPr id="9295" name="Rectangle 74"/>
            <p:cNvSpPr>
              <a:spLocks noChangeArrowheads="1"/>
            </p:cNvSpPr>
            <p:nvPr/>
          </p:nvSpPr>
          <p:spPr bwMode="auto">
            <a:xfrm>
              <a:off x="3379" y="1479"/>
              <a:ext cx="87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500">
                  <a:solidFill>
                    <a:srgbClr val="010000"/>
                  </a:solidFill>
                </a:rPr>
                <a:t>BSc, MSc</a:t>
              </a:r>
              <a:endParaRPr lang="en-US" altLang="en-US"/>
            </a:p>
          </p:txBody>
        </p:sp>
        <p:sp>
          <p:nvSpPr>
            <p:cNvPr id="9296" name="Line 75"/>
            <p:cNvSpPr>
              <a:spLocks noChangeShapeType="1"/>
            </p:cNvSpPr>
            <p:nvPr/>
          </p:nvSpPr>
          <p:spPr bwMode="auto">
            <a:xfrm>
              <a:off x="235" y="1471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7" name="Line 76"/>
            <p:cNvSpPr>
              <a:spLocks noChangeShapeType="1"/>
            </p:cNvSpPr>
            <p:nvPr/>
          </p:nvSpPr>
          <p:spPr bwMode="auto">
            <a:xfrm>
              <a:off x="235" y="1471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8" name="Line 77"/>
            <p:cNvSpPr>
              <a:spLocks noChangeShapeType="1"/>
            </p:cNvSpPr>
            <p:nvPr/>
          </p:nvSpPr>
          <p:spPr bwMode="auto">
            <a:xfrm>
              <a:off x="242" y="1471"/>
              <a:ext cx="15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9" name="Line 78"/>
            <p:cNvSpPr>
              <a:spLocks noChangeShapeType="1"/>
            </p:cNvSpPr>
            <p:nvPr/>
          </p:nvSpPr>
          <p:spPr bwMode="auto">
            <a:xfrm>
              <a:off x="1769" y="1471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0" name="Line 79"/>
            <p:cNvSpPr>
              <a:spLocks noChangeShapeType="1"/>
            </p:cNvSpPr>
            <p:nvPr/>
          </p:nvSpPr>
          <p:spPr bwMode="auto">
            <a:xfrm>
              <a:off x="1769" y="1471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1" name="Line 80"/>
            <p:cNvSpPr>
              <a:spLocks noChangeShapeType="1"/>
            </p:cNvSpPr>
            <p:nvPr/>
          </p:nvSpPr>
          <p:spPr bwMode="auto">
            <a:xfrm>
              <a:off x="1777" y="1471"/>
              <a:ext cx="15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2" name="Line 81"/>
            <p:cNvSpPr>
              <a:spLocks noChangeShapeType="1"/>
            </p:cNvSpPr>
            <p:nvPr/>
          </p:nvSpPr>
          <p:spPr bwMode="auto">
            <a:xfrm>
              <a:off x="3288" y="1471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3" name="Line 82"/>
            <p:cNvSpPr>
              <a:spLocks noChangeShapeType="1"/>
            </p:cNvSpPr>
            <p:nvPr/>
          </p:nvSpPr>
          <p:spPr bwMode="auto">
            <a:xfrm>
              <a:off x="3288" y="1471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4" name="Line 83"/>
            <p:cNvSpPr>
              <a:spLocks noChangeShapeType="1"/>
            </p:cNvSpPr>
            <p:nvPr/>
          </p:nvSpPr>
          <p:spPr bwMode="auto">
            <a:xfrm>
              <a:off x="3296" y="1471"/>
              <a:ext cx="19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5" name="Line 84"/>
            <p:cNvSpPr>
              <a:spLocks noChangeShapeType="1"/>
            </p:cNvSpPr>
            <p:nvPr/>
          </p:nvSpPr>
          <p:spPr bwMode="auto">
            <a:xfrm>
              <a:off x="5284" y="1471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6" name="Line 85"/>
            <p:cNvSpPr>
              <a:spLocks noChangeShapeType="1"/>
            </p:cNvSpPr>
            <p:nvPr/>
          </p:nvSpPr>
          <p:spPr bwMode="auto">
            <a:xfrm>
              <a:off x="5284" y="1471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7" name="Line 86"/>
            <p:cNvSpPr>
              <a:spLocks noChangeShapeType="1"/>
            </p:cNvSpPr>
            <p:nvPr/>
          </p:nvSpPr>
          <p:spPr bwMode="auto">
            <a:xfrm>
              <a:off x="235" y="1479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8" name="Line 87"/>
            <p:cNvSpPr>
              <a:spLocks noChangeShapeType="1"/>
            </p:cNvSpPr>
            <p:nvPr/>
          </p:nvSpPr>
          <p:spPr bwMode="auto">
            <a:xfrm>
              <a:off x="235" y="1710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9" name="Line 88"/>
            <p:cNvSpPr>
              <a:spLocks noChangeShapeType="1"/>
            </p:cNvSpPr>
            <p:nvPr/>
          </p:nvSpPr>
          <p:spPr bwMode="auto">
            <a:xfrm>
              <a:off x="235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0" name="Line 89"/>
            <p:cNvSpPr>
              <a:spLocks noChangeShapeType="1"/>
            </p:cNvSpPr>
            <p:nvPr/>
          </p:nvSpPr>
          <p:spPr bwMode="auto">
            <a:xfrm>
              <a:off x="235" y="1710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1" name="Line 90"/>
            <p:cNvSpPr>
              <a:spLocks noChangeShapeType="1"/>
            </p:cNvSpPr>
            <p:nvPr/>
          </p:nvSpPr>
          <p:spPr bwMode="auto">
            <a:xfrm>
              <a:off x="235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2" name="Line 91"/>
            <p:cNvSpPr>
              <a:spLocks noChangeShapeType="1"/>
            </p:cNvSpPr>
            <p:nvPr/>
          </p:nvSpPr>
          <p:spPr bwMode="auto">
            <a:xfrm>
              <a:off x="242" y="1710"/>
              <a:ext cx="15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3" name="Line 92"/>
            <p:cNvSpPr>
              <a:spLocks noChangeShapeType="1"/>
            </p:cNvSpPr>
            <p:nvPr/>
          </p:nvSpPr>
          <p:spPr bwMode="auto">
            <a:xfrm>
              <a:off x="1769" y="1479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4" name="Line 93"/>
            <p:cNvSpPr>
              <a:spLocks noChangeShapeType="1"/>
            </p:cNvSpPr>
            <p:nvPr/>
          </p:nvSpPr>
          <p:spPr bwMode="auto">
            <a:xfrm>
              <a:off x="1769" y="171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5" name="Line 94"/>
            <p:cNvSpPr>
              <a:spLocks noChangeShapeType="1"/>
            </p:cNvSpPr>
            <p:nvPr/>
          </p:nvSpPr>
          <p:spPr bwMode="auto">
            <a:xfrm>
              <a:off x="1769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6" name="Line 95"/>
            <p:cNvSpPr>
              <a:spLocks noChangeShapeType="1"/>
            </p:cNvSpPr>
            <p:nvPr/>
          </p:nvSpPr>
          <p:spPr bwMode="auto">
            <a:xfrm>
              <a:off x="1777" y="1710"/>
              <a:ext cx="15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7" name="Rectangle 96"/>
            <p:cNvSpPr>
              <a:spLocks noChangeArrowheads="1"/>
            </p:cNvSpPr>
            <p:nvPr/>
          </p:nvSpPr>
          <p:spPr bwMode="auto">
            <a:xfrm>
              <a:off x="3288" y="1479"/>
              <a:ext cx="8" cy="23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318" name="Line 97"/>
            <p:cNvSpPr>
              <a:spLocks noChangeShapeType="1"/>
            </p:cNvSpPr>
            <p:nvPr/>
          </p:nvSpPr>
          <p:spPr bwMode="auto">
            <a:xfrm>
              <a:off x="3288" y="1479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9" name="Line 98"/>
            <p:cNvSpPr>
              <a:spLocks noChangeShapeType="1"/>
            </p:cNvSpPr>
            <p:nvPr/>
          </p:nvSpPr>
          <p:spPr bwMode="auto">
            <a:xfrm>
              <a:off x="3288" y="171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0" name="Line 99"/>
            <p:cNvSpPr>
              <a:spLocks noChangeShapeType="1"/>
            </p:cNvSpPr>
            <p:nvPr/>
          </p:nvSpPr>
          <p:spPr bwMode="auto">
            <a:xfrm>
              <a:off x="3288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1" name="Line 100"/>
            <p:cNvSpPr>
              <a:spLocks noChangeShapeType="1"/>
            </p:cNvSpPr>
            <p:nvPr/>
          </p:nvSpPr>
          <p:spPr bwMode="auto">
            <a:xfrm>
              <a:off x="3296" y="1710"/>
              <a:ext cx="19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2" name="Line 101"/>
            <p:cNvSpPr>
              <a:spLocks noChangeShapeType="1"/>
            </p:cNvSpPr>
            <p:nvPr/>
          </p:nvSpPr>
          <p:spPr bwMode="auto">
            <a:xfrm>
              <a:off x="5284" y="1479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3" name="Line 102"/>
            <p:cNvSpPr>
              <a:spLocks noChangeShapeType="1"/>
            </p:cNvSpPr>
            <p:nvPr/>
          </p:nvSpPr>
          <p:spPr bwMode="auto">
            <a:xfrm>
              <a:off x="5284" y="171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Line 103"/>
            <p:cNvSpPr>
              <a:spLocks noChangeShapeType="1"/>
            </p:cNvSpPr>
            <p:nvPr/>
          </p:nvSpPr>
          <p:spPr bwMode="auto">
            <a:xfrm>
              <a:off x="5284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5" name="Line 104"/>
            <p:cNvSpPr>
              <a:spLocks noChangeShapeType="1"/>
            </p:cNvSpPr>
            <p:nvPr/>
          </p:nvSpPr>
          <p:spPr bwMode="auto">
            <a:xfrm>
              <a:off x="5284" y="171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6" name="Line 105"/>
            <p:cNvSpPr>
              <a:spLocks noChangeShapeType="1"/>
            </p:cNvSpPr>
            <p:nvPr/>
          </p:nvSpPr>
          <p:spPr bwMode="auto">
            <a:xfrm>
              <a:off x="5284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467062"/>
            <a:ext cx="7200900" cy="1485900"/>
          </a:xfrm>
        </p:spPr>
        <p:txBody>
          <a:bodyPr/>
          <a:lstStyle/>
          <a:p>
            <a:pPr eaLnBrk="1" hangingPunct="1"/>
            <a:r>
              <a:rPr lang="en-CA" altLang="en-US" b="1" dirty="0" smtClean="0">
                <a:latin typeface="Arial" panose="020B0604020202020204" pitchFamily="34" charset="0"/>
              </a:rPr>
              <a:t>First Normal Form</a:t>
            </a:r>
            <a:endParaRPr lang="en-US" altLang="en-US" b="1" dirty="0" smtClean="0">
              <a:latin typeface="Arial" panose="020B0604020202020204" pitchFamily="34" charset="0"/>
            </a:endParaRP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92E116-0CC6-4605-8BC4-7744FDCC1210}" type="datetime1">
              <a:rPr lang="en-US"/>
              <a:pPr>
                <a:defRPr/>
              </a:pPr>
              <a:t>11/8/2017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B6416F-1B17-41E3-ACBF-9F41C40F1866}" type="slidenum">
              <a:rPr lang="en-US" altLang="en-US" sz="1200">
                <a:solidFill>
                  <a:srgbClr val="898989"/>
                </a:solidFill>
              </a:rPr>
              <a:pPr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246" name="Rectangle 247"/>
          <p:cNvSpPr>
            <a:spLocks noChangeArrowheads="1"/>
          </p:cNvSpPr>
          <p:nvPr/>
        </p:nvSpPr>
        <p:spPr bwMode="auto">
          <a:xfrm>
            <a:off x="5029200" y="1600200"/>
            <a:ext cx="15240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0000"/>
                </a:solidFill>
              </a:rPr>
              <a:t>EmpNum</a:t>
            </a:r>
          </a:p>
        </p:txBody>
      </p:sp>
      <p:sp>
        <p:nvSpPr>
          <p:cNvPr id="10247" name="Rectangle 248"/>
          <p:cNvSpPr>
            <a:spLocks noChangeArrowheads="1"/>
          </p:cNvSpPr>
          <p:nvPr/>
        </p:nvSpPr>
        <p:spPr bwMode="auto">
          <a:xfrm>
            <a:off x="6553200" y="1600200"/>
            <a:ext cx="173355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0000"/>
                </a:solidFill>
              </a:rPr>
              <a:t>EmpDegree</a:t>
            </a:r>
          </a:p>
        </p:txBody>
      </p:sp>
      <p:sp>
        <p:nvSpPr>
          <p:cNvPr id="10248" name="Rectangle 249"/>
          <p:cNvSpPr>
            <a:spLocks noChangeArrowheads="1"/>
          </p:cNvSpPr>
          <p:nvPr/>
        </p:nvSpPr>
        <p:spPr bwMode="auto">
          <a:xfrm>
            <a:off x="5029200" y="20478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333</a:t>
            </a:r>
          </a:p>
        </p:txBody>
      </p:sp>
      <p:sp>
        <p:nvSpPr>
          <p:cNvPr id="10249" name="Rectangle 250"/>
          <p:cNvSpPr>
            <a:spLocks noChangeArrowheads="1"/>
          </p:cNvSpPr>
          <p:nvPr/>
        </p:nvSpPr>
        <p:spPr bwMode="auto">
          <a:xfrm>
            <a:off x="6553200" y="20478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BA</a:t>
            </a:r>
          </a:p>
        </p:txBody>
      </p:sp>
      <p:sp>
        <p:nvSpPr>
          <p:cNvPr id="10250" name="Rectangle 251"/>
          <p:cNvSpPr>
            <a:spLocks noChangeArrowheads="1"/>
          </p:cNvSpPr>
          <p:nvPr/>
        </p:nvSpPr>
        <p:spPr bwMode="auto">
          <a:xfrm>
            <a:off x="5029200" y="25050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333</a:t>
            </a:r>
          </a:p>
        </p:txBody>
      </p:sp>
      <p:sp>
        <p:nvSpPr>
          <p:cNvPr id="10251" name="Rectangle 252"/>
          <p:cNvSpPr>
            <a:spLocks noChangeArrowheads="1"/>
          </p:cNvSpPr>
          <p:nvPr/>
        </p:nvSpPr>
        <p:spPr bwMode="auto">
          <a:xfrm>
            <a:off x="6553200" y="25050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BSc</a:t>
            </a:r>
          </a:p>
        </p:txBody>
      </p:sp>
      <p:sp>
        <p:nvSpPr>
          <p:cNvPr id="10252" name="Rectangle 253"/>
          <p:cNvSpPr>
            <a:spLocks noChangeArrowheads="1"/>
          </p:cNvSpPr>
          <p:nvPr/>
        </p:nvSpPr>
        <p:spPr bwMode="auto">
          <a:xfrm>
            <a:off x="5029200" y="29622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333</a:t>
            </a:r>
          </a:p>
        </p:txBody>
      </p:sp>
      <p:sp>
        <p:nvSpPr>
          <p:cNvPr id="10253" name="Rectangle 254"/>
          <p:cNvSpPr>
            <a:spLocks noChangeArrowheads="1"/>
          </p:cNvSpPr>
          <p:nvPr/>
        </p:nvSpPr>
        <p:spPr bwMode="auto">
          <a:xfrm>
            <a:off x="6553200" y="29622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PhD</a:t>
            </a:r>
          </a:p>
        </p:txBody>
      </p:sp>
      <p:sp>
        <p:nvSpPr>
          <p:cNvPr id="10254" name="Rectangle 255"/>
          <p:cNvSpPr>
            <a:spLocks noChangeArrowheads="1"/>
          </p:cNvSpPr>
          <p:nvPr/>
        </p:nvSpPr>
        <p:spPr bwMode="auto">
          <a:xfrm>
            <a:off x="5029200" y="34194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679</a:t>
            </a:r>
          </a:p>
        </p:txBody>
      </p:sp>
      <p:sp>
        <p:nvSpPr>
          <p:cNvPr id="10255" name="Rectangle 256"/>
          <p:cNvSpPr>
            <a:spLocks noChangeArrowheads="1"/>
          </p:cNvSpPr>
          <p:nvPr/>
        </p:nvSpPr>
        <p:spPr bwMode="auto">
          <a:xfrm>
            <a:off x="6553200" y="34194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BSc</a:t>
            </a:r>
          </a:p>
        </p:txBody>
      </p:sp>
      <p:sp>
        <p:nvSpPr>
          <p:cNvPr id="10256" name="Rectangle 257"/>
          <p:cNvSpPr>
            <a:spLocks noChangeArrowheads="1"/>
          </p:cNvSpPr>
          <p:nvPr/>
        </p:nvSpPr>
        <p:spPr bwMode="auto">
          <a:xfrm>
            <a:off x="6553200" y="38766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MSc</a:t>
            </a:r>
          </a:p>
        </p:txBody>
      </p:sp>
      <p:sp>
        <p:nvSpPr>
          <p:cNvPr id="10257" name="Rectangle 258"/>
          <p:cNvSpPr>
            <a:spLocks noChangeArrowheads="1"/>
          </p:cNvSpPr>
          <p:nvPr/>
        </p:nvSpPr>
        <p:spPr bwMode="auto">
          <a:xfrm>
            <a:off x="5029200" y="38766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679</a:t>
            </a:r>
          </a:p>
        </p:txBody>
      </p:sp>
      <p:sp>
        <p:nvSpPr>
          <p:cNvPr id="10258" name="Rectangle 259"/>
          <p:cNvSpPr>
            <a:spLocks noChangeArrowheads="1"/>
          </p:cNvSpPr>
          <p:nvPr/>
        </p:nvSpPr>
        <p:spPr bwMode="auto">
          <a:xfrm>
            <a:off x="762000" y="1828800"/>
            <a:ext cx="1676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EmpNum</a:t>
            </a:r>
          </a:p>
        </p:txBody>
      </p:sp>
      <p:sp>
        <p:nvSpPr>
          <p:cNvPr id="10259" name="Rectangle 260"/>
          <p:cNvSpPr>
            <a:spLocks noChangeArrowheads="1"/>
          </p:cNvSpPr>
          <p:nvPr/>
        </p:nvSpPr>
        <p:spPr bwMode="auto">
          <a:xfrm>
            <a:off x="2438400" y="1828800"/>
            <a:ext cx="1676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EmpPhone</a:t>
            </a:r>
          </a:p>
        </p:txBody>
      </p:sp>
      <p:sp>
        <p:nvSpPr>
          <p:cNvPr id="10260" name="Rectangle 261"/>
          <p:cNvSpPr>
            <a:spLocks noChangeArrowheads="1"/>
          </p:cNvSpPr>
          <p:nvPr/>
        </p:nvSpPr>
        <p:spPr bwMode="auto">
          <a:xfrm>
            <a:off x="762000" y="22860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123</a:t>
            </a:r>
          </a:p>
        </p:txBody>
      </p:sp>
      <p:sp>
        <p:nvSpPr>
          <p:cNvPr id="10261" name="Rectangle 262"/>
          <p:cNvSpPr>
            <a:spLocks noChangeArrowheads="1"/>
          </p:cNvSpPr>
          <p:nvPr/>
        </p:nvSpPr>
        <p:spPr bwMode="auto">
          <a:xfrm>
            <a:off x="2438400" y="22860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233-9876</a:t>
            </a:r>
          </a:p>
        </p:txBody>
      </p:sp>
      <p:sp>
        <p:nvSpPr>
          <p:cNvPr id="10262" name="Rectangle 263"/>
          <p:cNvSpPr>
            <a:spLocks noChangeArrowheads="1"/>
          </p:cNvSpPr>
          <p:nvPr/>
        </p:nvSpPr>
        <p:spPr bwMode="auto">
          <a:xfrm>
            <a:off x="762000" y="27432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333</a:t>
            </a:r>
          </a:p>
        </p:txBody>
      </p:sp>
      <p:sp>
        <p:nvSpPr>
          <p:cNvPr id="10263" name="Rectangle 264"/>
          <p:cNvSpPr>
            <a:spLocks noChangeArrowheads="1"/>
          </p:cNvSpPr>
          <p:nvPr/>
        </p:nvSpPr>
        <p:spPr bwMode="auto">
          <a:xfrm>
            <a:off x="2438400" y="27432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233-1231</a:t>
            </a:r>
          </a:p>
        </p:txBody>
      </p:sp>
      <p:sp>
        <p:nvSpPr>
          <p:cNvPr id="10264" name="Rectangle 265"/>
          <p:cNvSpPr>
            <a:spLocks noChangeArrowheads="1"/>
          </p:cNvSpPr>
          <p:nvPr/>
        </p:nvSpPr>
        <p:spPr bwMode="auto">
          <a:xfrm>
            <a:off x="762000" y="32004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679</a:t>
            </a:r>
          </a:p>
        </p:txBody>
      </p:sp>
      <p:sp>
        <p:nvSpPr>
          <p:cNvPr id="10265" name="Rectangle 266"/>
          <p:cNvSpPr>
            <a:spLocks noChangeArrowheads="1"/>
          </p:cNvSpPr>
          <p:nvPr/>
        </p:nvSpPr>
        <p:spPr bwMode="auto">
          <a:xfrm>
            <a:off x="2438400" y="32004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233-1231</a:t>
            </a:r>
          </a:p>
        </p:txBody>
      </p:sp>
      <p:sp>
        <p:nvSpPr>
          <p:cNvPr id="10266" name="Text Box 267"/>
          <p:cNvSpPr txBox="1">
            <a:spLocks noChangeArrowheads="1"/>
          </p:cNvSpPr>
          <p:nvPr/>
        </p:nvSpPr>
        <p:spPr bwMode="auto">
          <a:xfrm>
            <a:off x="685800" y="4724400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smtClean="0"/>
              <a:t>A join </a:t>
            </a:r>
            <a:r>
              <a:rPr lang="en-US" altLang="en-US" dirty="0"/>
              <a:t>between Employee and </a:t>
            </a:r>
            <a:r>
              <a:rPr lang="en-US" altLang="en-US" dirty="0" err="1"/>
              <a:t>EmployeeDegree</a:t>
            </a:r>
            <a:r>
              <a:rPr lang="en-US" altLang="en-US" dirty="0"/>
              <a:t> will produce the information we saw before</a:t>
            </a:r>
          </a:p>
        </p:txBody>
      </p:sp>
      <p:sp>
        <p:nvSpPr>
          <p:cNvPr id="10267" name="Rectangle 268"/>
          <p:cNvSpPr>
            <a:spLocks noChangeArrowheads="1"/>
          </p:cNvSpPr>
          <p:nvPr/>
        </p:nvSpPr>
        <p:spPr bwMode="auto">
          <a:xfrm>
            <a:off x="762000" y="1219200"/>
            <a:ext cx="147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Employee</a:t>
            </a:r>
          </a:p>
        </p:txBody>
      </p:sp>
      <p:sp>
        <p:nvSpPr>
          <p:cNvPr id="10268" name="Rectangle 269"/>
          <p:cNvSpPr>
            <a:spLocks noChangeArrowheads="1"/>
          </p:cNvSpPr>
          <p:nvPr/>
        </p:nvSpPr>
        <p:spPr bwMode="auto">
          <a:xfrm>
            <a:off x="5029200" y="990600"/>
            <a:ext cx="2382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EmployeeDegree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Ky-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y-ppt" id="{EC91EDE6-36E9-4AFF-8649-ED1D7B679F67}" vid="{9E3EDB22-C1FA-42A4-8CD4-B260B72BAB78}"/>
    </a:ext>
  </a:ext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iu_lab_uky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UKy-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y-ppt" id="{EC91EDE6-36E9-4AFF-8649-ED1D7B679F67}" vid="{9E3EDB22-C1FA-42A4-8CD4-B260B72BAB78}"/>
    </a:ext>
  </a:extLst>
</a:theme>
</file>

<file path=ppt/theme/theme6.xml><?xml version="1.0" encoding="utf-8"?>
<a:theme xmlns:a="http://schemas.openxmlformats.org/drawingml/2006/main" name="1_Liu_lab_uky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UKy-ppt</Template>
  <TotalTime>925</TotalTime>
  <Words>1844</Words>
  <Application>Microsoft Office PowerPoint</Application>
  <PresentationFormat>On-screen Show (4:3)</PresentationFormat>
  <Paragraphs>578</Paragraphs>
  <Slides>39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39</vt:i4>
      </vt:variant>
    </vt:vector>
  </HeadingPairs>
  <TitlesOfParts>
    <vt:vector size="58" baseType="lpstr">
      <vt:lpstr>Times New Roman</vt:lpstr>
      <vt:lpstr>Arial</vt:lpstr>
      <vt:lpstr>Calibri</vt:lpstr>
      <vt:lpstr>cmsy10</vt:lpstr>
      <vt:lpstr>Wingdings</vt:lpstr>
      <vt:lpstr>Times</vt:lpstr>
      <vt:lpstr>Symbol</vt:lpstr>
      <vt:lpstr>SimSun</vt:lpstr>
      <vt:lpstr>LettrGoth12 BT</vt:lpstr>
      <vt:lpstr>AmeriGarmnd BT</vt:lpstr>
      <vt:lpstr>UKy-ppt</vt:lpstr>
      <vt:lpstr>Liu_lab_uky_template</vt:lpstr>
      <vt:lpstr>1_Custom Design</vt:lpstr>
      <vt:lpstr>2_Custom Design</vt:lpstr>
      <vt:lpstr>1_UKy-ppt</vt:lpstr>
      <vt:lpstr>1_Liu_lab_uky_template</vt:lpstr>
      <vt:lpstr>3_Custom Design</vt:lpstr>
      <vt:lpstr>4_Custom Design</vt:lpstr>
      <vt:lpstr>Crop</vt:lpstr>
      <vt:lpstr>CS405G: Introduction to Database Systems</vt:lpstr>
      <vt:lpstr>Normalization</vt:lpstr>
      <vt:lpstr>Normalization</vt:lpstr>
      <vt:lpstr>Normalization</vt:lpstr>
      <vt:lpstr>Normalization</vt:lpstr>
      <vt:lpstr>First Normal Form</vt:lpstr>
      <vt:lpstr>First Normal Form</vt:lpstr>
      <vt:lpstr>First Normal Form</vt:lpstr>
      <vt:lpstr>First Normal Form</vt:lpstr>
      <vt:lpstr>Review</vt:lpstr>
      <vt:lpstr>Functional Dependencies</vt:lpstr>
      <vt:lpstr>Functional Dependencies</vt:lpstr>
      <vt:lpstr>Determinant</vt:lpstr>
      <vt:lpstr>PowerPoint Presentation</vt:lpstr>
      <vt:lpstr>Transitive dependency</vt:lpstr>
      <vt:lpstr>Transitive dependency</vt:lpstr>
      <vt:lpstr>Partial dependency</vt:lpstr>
      <vt:lpstr>Second Normal Form</vt:lpstr>
      <vt:lpstr>Second Normal Form</vt:lpstr>
      <vt:lpstr>Second Normal Form</vt:lpstr>
      <vt:lpstr>Third Normal Form</vt:lpstr>
      <vt:lpstr>Third Normal Form</vt:lpstr>
      <vt:lpstr>Third Normal Form</vt:lpstr>
      <vt:lpstr>Boyce-Codd Normal Form</vt:lpstr>
      <vt:lpstr>Boyce-Codd Normal 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Another example: 3NF</vt:lpstr>
      <vt:lpstr>To decompose or not to decompose</vt:lpstr>
      <vt:lpstr>BCNF = no redundancy?</vt:lpstr>
      <vt:lpstr>Multivalued dependencies</vt:lpstr>
      <vt:lpstr>4NF decomposition example</vt:lpstr>
      <vt:lpstr>3NF, BCNF, 4NF, and beyond</vt:lpstr>
      <vt:lpstr>Summary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Normalization</dc:title>
  <dc:creator>RON MCFADYEN</dc:creator>
  <cp:lastModifiedBy>liuj</cp:lastModifiedBy>
  <cp:revision>88</cp:revision>
  <cp:lastPrinted>2013-03-28T13:57:25Z</cp:lastPrinted>
  <dcterms:created xsi:type="dcterms:W3CDTF">2003-03-30T00:25:53Z</dcterms:created>
  <dcterms:modified xsi:type="dcterms:W3CDTF">2017-11-08T13:42:13Z</dcterms:modified>
</cp:coreProperties>
</file>