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39"/>
  </p:notesMasterIdLst>
  <p:handoutMasterIdLst>
    <p:handoutMasterId r:id="rId40"/>
  </p:handoutMasterIdLst>
  <p:sldIdLst>
    <p:sldId id="340" r:id="rId2"/>
    <p:sldId id="327" r:id="rId3"/>
    <p:sldId id="300" r:id="rId4"/>
    <p:sldId id="331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36" r:id="rId16"/>
    <p:sldId id="341" r:id="rId17"/>
    <p:sldId id="312" r:id="rId18"/>
    <p:sldId id="333" r:id="rId19"/>
    <p:sldId id="339" r:id="rId20"/>
    <p:sldId id="313" r:id="rId21"/>
    <p:sldId id="334" r:id="rId22"/>
    <p:sldId id="314" r:id="rId23"/>
    <p:sldId id="315" r:id="rId24"/>
    <p:sldId id="316" r:id="rId25"/>
    <p:sldId id="317" r:id="rId26"/>
    <p:sldId id="318" r:id="rId27"/>
    <p:sldId id="311" r:id="rId28"/>
    <p:sldId id="319" r:id="rId29"/>
    <p:sldId id="320" r:id="rId30"/>
    <p:sldId id="321" r:id="rId31"/>
    <p:sldId id="322" r:id="rId32"/>
    <p:sldId id="337" r:id="rId33"/>
    <p:sldId id="338" r:id="rId34"/>
    <p:sldId id="323" r:id="rId35"/>
    <p:sldId id="342" r:id="rId36"/>
    <p:sldId id="343" r:id="rId37"/>
    <p:sldId id="324" r:id="rId3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EDEFD5"/>
    <a:srgbClr val="D4D2B0"/>
    <a:srgbClr val="7F966A"/>
    <a:srgbClr val="738D74"/>
    <a:srgbClr val="70966A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68404" autoAdjust="0"/>
  </p:normalViewPr>
  <p:slideViewPr>
    <p:cSldViewPr>
      <p:cViewPr varScale="1">
        <p:scale>
          <a:sx n="118" d="100"/>
          <a:sy n="118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6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0.xml"/><Relationship Id="rId2" Type="http://schemas.openxmlformats.org/officeDocument/2006/relationships/slide" Target="slides/slide22.xml"/><Relationship Id="rId1" Type="http://schemas.openxmlformats.org/officeDocument/2006/relationships/slide" Target="slides/slide3.xml"/><Relationship Id="rId4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7B3FBE7E-69D4-4BDB-A842-F7795D8A25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619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t" anchorCtr="0" compatLnSpc="1">
            <a:prstTxWarp prst="textNoShape">
              <a:avLst/>
            </a:prstTxWarp>
          </a:bodyPr>
          <a:lstStyle>
            <a:lvl1pPr defTabSz="92314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t" anchorCtr="0" compatLnSpc="1">
            <a:prstTxWarp prst="textNoShape">
              <a:avLst/>
            </a:prstTxWarp>
          </a:bodyPr>
          <a:lstStyle>
            <a:lvl1pPr algn="r" defTabSz="92314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414838"/>
            <a:ext cx="5029200" cy="4183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b" anchorCtr="0" compatLnSpc="1">
            <a:prstTxWarp prst="textNoShape">
              <a:avLst/>
            </a:prstTxWarp>
          </a:bodyPr>
          <a:lstStyle>
            <a:lvl1pPr defTabSz="92314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03" tIns="46151" rIns="92303" bIns="46151" numCol="1" anchor="b" anchorCtr="0" compatLnSpc="1">
            <a:prstTxWarp prst="textNoShape">
              <a:avLst/>
            </a:prstTxWarp>
          </a:bodyPr>
          <a:lstStyle>
            <a:lvl1pPr algn="r" defTabSz="922338">
              <a:defRPr/>
            </a:lvl1pPr>
          </a:lstStyle>
          <a:p>
            <a:fld id="{D039F455-E67D-4242-8D18-C85174F320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433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191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191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191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191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3E3BD5-8D8D-4BC8-844A-052DF59BAA19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376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AFE3AE-EA2A-4910-AF0E-82FF74E8E4F0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625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B5BC3B0-4723-42EC-96C6-0D754BFFB481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01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8120FD-36A2-4698-A17D-0F2518E3FF4A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5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9D7FEA-CDDE-4C27-9166-BFD026BF3553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68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BC996A-3940-4D79-89C8-E1866E8A4342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766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F1A09E-B8AC-475B-952E-6F3A55A34C77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153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5B20DD-131D-4DEB-890E-EE95DDA5242C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? Why is that</a:t>
            </a:r>
          </a:p>
        </p:txBody>
      </p:sp>
    </p:spTree>
    <p:extLst>
      <p:ext uri="{BB962C8B-B14F-4D97-AF65-F5344CB8AC3E}">
        <p14:creationId xmlns:p14="http://schemas.microsoft.com/office/powerpoint/2010/main" val="28631792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DF5ACE-0BB6-4870-8AE5-99EBC985510D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807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A64F29-4C22-42C5-BAFB-CD052517D4D9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2514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5753E5-69A1-467D-ABF9-71304BF244B3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441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BB7CB7-5331-48E4-857C-46C0CE4EAA0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916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DC9B35-D965-47C0-A28C-7BEC2ACB65A9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463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D7FC66-763A-4286-B818-8B6DC057A9DE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57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EA9536-CC79-4078-B937-96FA7345A480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0551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6DC74C9-6140-48BD-99F2-97F276F07F50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2280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30D603-47ED-4D4A-84BC-581290047F6B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21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524BF4-16F0-4E7B-A275-44E8D961691B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451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786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865F2A-2131-4262-B84D-0470E01ECBDB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5915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450BDC-DEB0-47FB-85DB-DAC4DDFD8EB0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656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7537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5A2C97-F7F6-47F4-8BD1-984D6B3F0E7C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4790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0785B29-E9F9-443A-A4D3-F7D508F383BD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1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AD378E-038C-458E-B2BF-8DC08A4D56AD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Update anomality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Insert anonmaity: Bar not taking classes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Delet anomaly: Bart drops all classes</a:t>
            </a:r>
          </a:p>
        </p:txBody>
      </p:sp>
    </p:spTree>
    <p:extLst>
      <p:ext uri="{BB962C8B-B14F-4D97-AF65-F5344CB8AC3E}">
        <p14:creationId xmlns:p14="http://schemas.microsoft.com/office/powerpoint/2010/main" val="34535856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D4E015-B5EF-4D08-8BCA-6C6D7B27EA2F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9988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FE9EBD-294E-495C-ABE6-3611D9FD9B88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353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69230F-A807-4A47-94C7-E107FF00C734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5180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0DBF14-1C11-4D59-90B7-9D4FE280F58B}" type="slidenum">
              <a:rPr lang="en-US" altLang="en-US"/>
              <a:pPr eaLnBrk="1" hangingPunct="1"/>
              <a:t>34</a:t>
            </a:fld>
            <a:endParaRPr lang="en-US" altLang="en-US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270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55018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7280F9-0853-49C1-AA2E-5206518798E3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94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98CD86-3D9B-4C9A-941B-DE6F1205EFCE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7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16680A-EC93-4080-A58A-84ED6833DB21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952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575F52-79D7-4F33-A423-C8216C550FBA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837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C84CAC-682F-4736-AC13-BF81F995CDBE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924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C3E338-834E-4C5F-AE0B-82631EE3A2A3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135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014311-1690-4B6D-988F-9630D887905A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017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245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87215-7253-461B-88DD-0F09C1C14A72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D1E6-7503-4CD9-84F0-8A0FF1464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35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CA56B-B517-4439-9E99-4FEDEB3639AE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82056C-C757-4595-A80B-2F429DF85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46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84A86-B154-469D-BBB8-6694AC42AEA4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349AC9-5E6B-4FE6-953A-7D3E0FFEE0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666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75BB4-2E93-4B48-BB98-5FB3B2D10D47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47E5CA-6792-4CB6-B76D-A80E0557C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4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61491-1837-481C-B129-A3B195AB7168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E7ADF-B314-40E2-BF31-F03534C59C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86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BE464-9EFF-448D-9335-1ED7E17638AB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F3030-889E-491D-B548-0CBBF4995A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34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35901-E5A0-417F-852F-EB1E471DB9E5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5EAFEA-B038-4E89-A03C-E68EADFBCC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4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84A2A-E079-4F77-A92D-67252A3C744C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3CECB-E792-4EB5-8C29-1F7E9437DC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608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21E13-19CF-4C57-89B9-D1296296DB16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530CB-C830-469D-8479-333B115026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65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F0CD0-714B-49CF-B0C8-D62D53FEDF80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C2172-7477-4659-BF16-DD91593C8F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29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E8AE437-908F-45BC-BDE7-24F9F0578D1F}" type="datetime1">
              <a:rPr lang="en-US"/>
              <a:pPr>
                <a:defRPr/>
              </a:pPr>
              <a:t>11/3/2017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88E6513-8A3D-4869-85FF-44ECB62571D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bliu@ac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bliu@ac.co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bliu@ac.co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Instructor: </a:t>
            </a: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</a:t>
            </a:r>
            <a:r>
              <a:rPr lang="en-US" altLang="en-US" sz="2600" dirty="0" smtClean="0"/>
              <a:t>2017</a:t>
            </a:r>
            <a:endParaRPr lang="en-US" alt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850E59-AFEB-4666-91C2-6247CB77DCB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863E79-39A3-4A5E-9124-7A67FC8B028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more complex example</a:t>
            </a:r>
          </a:p>
        </p:txBody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smtClean="0"/>
              <a:t>WorkOn</a:t>
            </a:r>
            <a:r>
              <a:rPr lang="en-US" altLang="en-US" smtClean="0"/>
              <a:t>(</a:t>
            </a:r>
            <a:r>
              <a:rPr lang="en-US" altLang="en-US" i="1" u="sng" smtClean="0"/>
              <a:t>EID</a:t>
            </a:r>
            <a:r>
              <a:rPr lang="en-US" altLang="en-US" smtClean="0"/>
              <a:t>, </a:t>
            </a:r>
            <a:r>
              <a:rPr lang="en-US" altLang="en-US" i="1" smtClean="0"/>
              <a:t>Ename</a:t>
            </a:r>
            <a:r>
              <a:rPr lang="en-US" altLang="en-US" smtClean="0"/>
              <a:t>, </a:t>
            </a:r>
            <a:r>
              <a:rPr lang="en-US" altLang="en-US" i="1" smtClean="0"/>
              <a:t>email</a:t>
            </a:r>
            <a:r>
              <a:rPr lang="en-US" altLang="en-US" smtClean="0"/>
              <a:t>, </a:t>
            </a:r>
            <a:r>
              <a:rPr lang="en-US" altLang="en-US" i="1" u="sng" smtClean="0"/>
              <a:t>PID</a:t>
            </a:r>
            <a:r>
              <a:rPr lang="en-US" altLang="en-US" i="1" smtClean="0"/>
              <a:t>, Pname, Hours</a:t>
            </a:r>
            <a:r>
              <a:rPr lang="en-US" altLang="en-US" smtClean="0"/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i="1" smtClean="0"/>
              <a:t>EID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Ename</a:t>
            </a:r>
            <a:r>
              <a:rPr lang="en-US" altLang="en-US" smtClean="0"/>
              <a:t>, </a:t>
            </a:r>
            <a:r>
              <a:rPr lang="en-US" altLang="en-US" i="1" smtClean="0"/>
              <a:t>email</a:t>
            </a:r>
            <a:endParaRPr lang="en-US" altLang="en-US" smtClean="0"/>
          </a:p>
          <a:p>
            <a:pPr eaLnBrk="1" hangingPunct="1"/>
            <a:r>
              <a:rPr lang="en-US" altLang="en-US" i="1" smtClean="0"/>
              <a:t>email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EID</a:t>
            </a:r>
          </a:p>
          <a:p>
            <a:pPr eaLnBrk="1" hangingPunct="1"/>
            <a:r>
              <a:rPr lang="en-US" altLang="en-US" i="1" smtClean="0"/>
              <a:t>PID </a:t>
            </a:r>
            <a:r>
              <a:rPr lang="en-US" altLang="en-US" smtClean="0">
                <a:latin typeface="cmsy10" pitchFamily="34" charset="0"/>
              </a:rPr>
              <a:t>-&gt; </a:t>
            </a:r>
            <a:r>
              <a:rPr lang="en-US" altLang="en-US" i="1" smtClean="0"/>
              <a:t>Pname</a:t>
            </a:r>
          </a:p>
          <a:p>
            <a:pPr eaLnBrk="1" hangingPunct="1"/>
            <a:r>
              <a:rPr lang="en-US" altLang="en-US" i="1" smtClean="0"/>
              <a:t>EID</a:t>
            </a:r>
            <a:r>
              <a:rPr lang="en-US" altLang="en-US" smtClean="0"/>
              <a:t>, </a:t>
            </a:r>
            <a:r>
              <a:rPr lang="en-US" altLang="en-US" i="1" smtClean="0"/>
              <a:t>PID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Hours</a:t>
            </a:r>
          </a:p>
          <a:p>
            <a:pPr eaLnBrk="1" hangingPunct="1"/>
            <a:endParaRPr lang="en-US" altLang="en-US" i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(Not a good design, and we will see why later)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94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492141-7A24-424C-A6F8-B54F29D4734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23C75A-DFFA-47A3-9D51-F771DFFCE09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computing closure</a:t>
            </a:r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msy10" pitchFamily="34" charset="0"/>
              </a:rPr>
              <a:t>F</a:t>
            </a:r>
            <a:r>
              <a:rPr lang="en-US" altLang="en-US" sz="2400" smtClean="0"/>
              <a:t> includes: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i="1" smtClean="0"/>
              <a:t>EID</a:t>
            </a:r>
            <a:r>
              <a:rPr lang="en-US" altLang="en-US" sz="2200" smtClean="0"/>
              <a:t> </a:t>
            </a:r>
            <a:r>
              <a:rPr lang="en-US" altLang="en-US" sz="2200" smtClean="0">
                <a:latin typeface="cmsy10" pitchFamily="34" charset="0"/>
              </a:rPr>
              <a:t>-&gt;</a:t>
            </a:r>
            <a:r>
              <a:rPr lang="en-US" altLang="en-US" sz="2200" smtClean="0"/>
              <a:t> </a:t>
            </a:r>
            <a:r>
              <a:rPr lang="en-US" altLang="en-US" sz="2200" i="1" smtClean="0"/>
              <a:t>Ename</a:t>
            </a:r>
            <a:r>
              <a:rPr lang="en-US" altLang="en-US" sz="2200" smtClean="0"/>
              <a:t>, </a:t>
            </a:r>
            <a:r>
              <a:rPr lang="en-US" altLang="en-US" sz="2200" i="1" smtClean="0"/>
              <a:t>email</a:t>
            </a:r>
            <a:endParaRPr lang="en-US" altLang="en-US" sz="22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i="1" smtClean="0"/>
              <a:t>email</a:t>
            </a:r>
            <a:r>
              <a:rPr lang="en-US" altLang="en-US" sz="2200" smtClean="0"/>
              <a:t> </a:t>
            </a:r>
            <a:r>
              <a:rPr lang="en-US" altLang="en-US" sz="2200" smtClean="0">
                <a:latin typeface="cmsy10" pitchFamily="34" charset="0"/>
              </a:rPr>
              <a:t>-&gt;</a:t>
            </a:r>
            <a:r>
              <a:rPr lang="en-US" altLang="en-US" sz="2200" smtClean="0"/>
              <a:t> </a:t>
            </a:r>
            <a:r>
              <a:rPr lang="en-US" altLang="en-US" sz="2200" i="1" smtClean="0"/>
              <a:t>EID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i="1" smtClean="0"/>
              <a:t>PID </a:t>
            </a:r>
            <a:r>
              <a:rPr lang="en-US" altLang="en-US" sz="2200" smtClean="0">
                <a:latin typeface="cmsy10" pitchFamily="34" charset="0"/>
              </a:rPr>
              <a:t>-&gt; </a:t>
            </a:r>
            <a:r>
              <a:rPr lang="en-US" altLang="en-US" sz="2200" i="1" smtClean="0"/>
              <a:t>Pname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i="1" smtClean="0"/>
              <a:t>EID</a:t>
            </a:r>
            <a:r>
              <a:rPr lang="en-US" altLang="en-US" sz="2200" smtClean="0"/>
              <a:t>, </a:t>
            </a:r>
            <a:r>
              <a:rPr lang="en-US" altLang="en-US" sz="2200" i="1" smtClean="0"/>
              <a:t>PID</a:t>
            </a:r>
            <a:r>
              <a:rPr lang="en-US" altLang="en-US" sz="2200" smtClean="0"/>
              <a:t> </a:t>
            </a:r>
            <a:r>
              <a:rPr lang="en-US" altLang="en-US" sz="2200" smtClean="0">
                <a:latin typeface="cmsy10" pitchFamily="34" charset="0"/>
              </a:rPr>
              <a:t>-&gt;</a:t>
            </a:r>
            <a:r>
              <a:rPr lang="en-US" altLang="en-US" sz="2200" smtClean="0"/>
              <a:t> </a:t>
            </a:r>
            <a:r>
              <a:rPr lang="en-US" altLang="en-US" sz="2200" i="1" smtClean="0"/>
              <a:t>Hours</a:t>
            </a:r>
            <a:endParaRPr lang="en-US" altLang="en-US" sz="22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{ </a:t>
            </a:r>
            <a:r>
              <a:rPr lang="en-US" altLang="en-US" sz="2400" i="1" smtClean="0">
                <a:solidFill>
                  <a:schemeClr val="tx2"/>
                </a:solidFill>
              </a:rPr>
              <a:t>PID</a:t>
            </a:r>
            <a:r>
              <a:rPr lang="en-US" altLang="en-US" sz="2400" smtClean="0">
                <a:solidFill>
                  <a:schemeClr val="tx2"/>
                </a:solidFill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email</a:t>
            </a:r>
            <a:r>
              <a:rPr lang="en-US" altLang="en-US" sz="2400" smtClean="0">
                <a:solidFill>
                  <a:schemeClr val="tx2"/>
                </a:solidFill>
              </a:rPr>
              <a:t> }</a:t>
            </a:r>
            <a:r>
              <a:rPr lang="en-US" altLang="en-US" sz="2400" baseline="30000" smtClean="0">
                <a:solidFill>
                  <a:schemeClr val="tx2"/>
                </a:solidFill>
              </a:rPr>
              <a:t>+</a:t>
            </a:r>
            <a:r>
              <a:rPr lang="en-US" altLang="en-US" sz="2400" smtClean="0"/>
              <a:t> = 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closure = { </a:t>
            </a:r>
            <a:r>
              <a:rPr lang="en-US" altLang="en-US" sz="2400" i="1" smtClean="0">
                <a:solidFill>
                  <a:schemeClr val="tx2"/>
                </a:solidFill>
              </a:rPr>
              <a:t>PID</a:t>
            </a:r>
            <a:r>
              <a:rPr lang="en-US" altLang="en-US" sz="2400" smtClean="0">
                <a:solidFill>
                  <a:schemeClr val="tx2"/>
                </a:solidFill>
              </a:rPr>
              <a:t>, </a:t>
            </a:r>
            <a:r>
              <a:rPr lang="en-US" altLang="en-US" sz="2400" i="1" smtClean="0">
                <a:solidFill>
                  <a:schemeClr val="tx2"/>
                </a:solidFill>
              </a:rPr>
              <a:t>email</a:t>
            </a:r>
            <a:r>
              <a:rPr lang="en-US" altLang="en-US" sz="2400" smtClean="0">
                <a:solidFill>
                  <a:schemeClr val="tx2"/>
                </a:solidFill>
              </a:rPr>
              <a:t> }</a:t>
            </a: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i="1" smtClean="0"/>
              <a:t>email</a:t>
            </a:r>
            <a:r>
              <a:rPr lang="en-US" altLang="en-US" sz="2400" smtClean="0"/>
              <a:t> </a:t>
            </a:r>
            <a:r>
              <a:rPr lang="en-US" altLang="en-US" sz="2400" smtClean="0">
                <a:latin typeface="cmsy10" pitchFamily="34" charset="0"/>
              </a:rPr>
              <a:t>-&gt;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EID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Add </a:t>
            </a:r>
            <a:r>
              <a:rPr lang="en-US" altLang="en-US" sz="2200" i="1" smtClean="0"/>
              <a:t>EID</a:t>
            </a:r>
            <a:r>
              <a:rPr lang="en-US" altLang="en-US" sz="2200" smtClean="0"/>
              <a:t>; closure is now </a:t>
            </a:r>
            <a:r>
              <a:rPr lang="en-US" altLang="en-US" sz="2200" smtClean="0">
                <a:solidFill>
                  <a:schemeClr val="tx2"/>
                </a:solidFill>
              </a:rPr>
              <a:t>{ </a:t>
            </a:r>
            <a:r>
              <a:rPr lang="en-US" altLang="en-US" sz="2200" i="1" smtClean="0">
                <a:solidFill>
                  <a:schemeClr val="tx2"/>
                </a:solidFill>
              </a:rPr>
              <a:t>PID, email, EID</a:t>
            </a:r>
            <a:r>
              <a:rPr lang="en-US" altLang="en-US" sz="2200" smtClean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i="1" smtClean="0"/>
              <a:t>EID</a:t>
            </a:r>
            <a:r>
              <a:rPr lang="en-US" altLang="en-US" sz="2400" smtClean="0"/>
              <a:t> </a:t>
            </a:r>
            <a:r>
              <a:rPr lang="en-US" altLang="en-US" sz="2400" smtClean="0">
                <a:latin typeface="cmsy10" pitchFamily="34" charset="0"/>
              </a:rPr>
              <a:t>-&gt;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Ename, email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Add </a:t>
            </a:r>
            <a:r>
              <a:rPr lang="en-US" altLang="en-US" sz="2200" i="1" smtClean="0"/>
              <a:t>Ename, email</a:t>
            </a:r>
            <a:r>
              <a:rPr lang="en-US" altLang="en-US" sz="2200" smtClean="0"/>
              <a:t>; closure is now </a:t>
            </a:r>
            <a:r>
              <a:rPr lang="en-US" altLang="en-US" sz="2200" smtClean="0">
                <a:solidFill>
                  <a:schemeClr val="tx2"/>
                </a:solidFill>
              </a:rPr>
              <a:t>{ </a:t>
            </a:r>
            <a:r>
              <a:rPr lang="en-US" altLang="en-US" sz="2200" i="1" smtClean="0">
                <a:solidFill>
                  <a:schemeClr val="tx2"/>
                </a:solidFill>
              </a:rPr>
              <a:t>PID</a:t>
            </a:r>
            <a:r>
              <a:rPr lang="en-US" altLang="en-US" sz="2200" smtClean="0">
                <a:solidFill>
                  <a:schemeClr val="tx2"/>
                </a:solidFill>
              </a:rPr>
              <a:t>, </a:t>
            </a:r>
            <a:r>
              <a:rPr lang="en-US" altLang="en-US" sz="2200" i="1" smtClean="0">
                <a:solidFill>
                  <a:schemeClr val="tx2"/>
                </a:solidFill>
              </a:rPr>
              <a:t>email</a:t>
            </a:r>
            <a:r>
              <a:rPr lang="en-US" altLang="en-US" sz="2200" smtClean="0">
                <a:solidFill>
                  <a:schemeClr val="tx2"/>
                </a:solidFill>
              </a:rPr>
              <a:t>, </a:t>
            </a:r>
            <a:r>
              <a:rPr lang="en-US" altLang="en-US" sz="2200" i="1" smtClean="0">
                <a:solidFill>
                  <a:schemeClr val="tx2"/>
                </a:solidFill>
              </a:rPr>
              <a:t>EID</a:t>
            </a:r>
            <a:r>
              <a:rPr lang="en-US" altLang="en-US" sz="2200" smtClean="0">
                <a:solidFill>
                  <a:schemeClr val="tx2"/>
                </a:solidFill>
              </a:rPr>
              <a:t>, </a:t>
            </a:r>
            <a:r>
              <a:rPr lang="en-US" altLang="en-US" sz="2200" i="1" smtClean="0">
                <a:solidFill>
                  <a:schemeClr val="tx2"/>
                </a:solidFill>
              </a:rPr>
              <a:t>Ename</a:t>
            </a:r>
            <a:r>
              <a:rPr lang="en-US" altLang="en-US" sz="2200" smtClean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i="1" smtClean="0"/>
              <a:t>PID </a:t>
            </a:r>
            <a:r>
              <a:rPr lang="en-US" altLang="en-US" sz="2400" smtClean="0">
                <a:latin typeface="cmsy10" pitchFamily="34" charset="0"/>
              </a:rPr>
              <a:t>-&gt; </a:t>
            </a:r>
            <a:r>
              <a:rPr lang="en-US" altLang="en-US" sz="2400" i="1" smtClean="0"/>
              <a:t>Pname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Add</a:t>
            </a:r>
            <a:r>
              <a:rPr lang="en-US" altLang="en-US" sz="2200" i="1" smtClean="0"/>
              <a:t> Pname; </a:t>
            </a:r>
            <a:r>
              <a:rPr lang="en-US" altLang="en-US" sz="2200" smtClean="0"/>
              <a:t>close is now</a:t>
            </a:r>
            <a:r>
              <a:rPr lang="en-US" altLang="en-US" sz="2200" i="1" smtClean="0"/>
              <a:t> </a:t>
            </a:r>
            <a:r>
              <a:rPr lang="en-US" altLang="en-US" sz="2200" smtClean="0">
                <a:solidFill>
                  <a:schemeClr val="tx2"/>
                </a:solidFill>
              </a:rPr>
              <a:t>{ </a:t>
            </a:r>
            <a:r>
              <a:rPr lang="en-US" altLang="en-US" sz="2200" i="1" smtClean="0">
                <a:solidFill>
                  <a:schemeClr val="tx2"/>
                </a:solidFill>
              </a:rPr>
              <a:t>PID</a:t>
            </a:r>
            <a:r>
              <a:rPr lang="en-US" altLang="en-US" sz="2200" smtClean="0">
                <a:solidFill>
                  <a:schemeClr val="tx2"/>
                </a:solidFill>
              </a:rPr>
              <a:t>, </a:t>
            </a:r>
            <a:r>
              <a:rPr lang="en-US" altLang="en-US" sz="2200" i="1" smtClean="0">
                <a:solidFill>
                  <a:schemeClr val="tx2"/>
                </a:solidFill>
              </a:rPr>
              <a:t>Pname</a:t>
            </a:r>
            <a:r>
              <a:rPr lang="en-US" altLang="en-US" sz="2200" smtClean="0">
                <a:solidFill>
                  <a:schemeClr val="tx2"/>
                </a:solidFill>
              </a:rPr>
              <a:t>, </a:t>
            </a:r>
            <a:r>
              <a:rPr lang="en-US" altLang="en-US" sz="2200" i="1" smtClean="0">
                <a:solidFill>
                  <a:schemeClr val="tx2"/>
                </a:solidFill>
              </a:rPr>
              <a:t>email</a:t>
            </a:r>
            <a:r>
              <a:rPr lang="en-US" altLang="en-US" sz="2200" smtClean="0">
                <a:solidFill>
                  <a:schemeClr val="tx2"/>
                </a:solidFill>
              </a:rPr>
              <a:t>, </a:t>
            </a:r>
            <a:r>
              <a:rPr lang="en-US" altLang="en-US" sz="2200" i="1" smtClean="0">
                <a:solidFill>
                  <a:schemeClr val="tx2"/>
                </a:solidFill>
              </a:rPr>
              <a:t>EID</a:t>
            </a:r>
            <a:r>
              <a:rPr lang="en-US" altLang="en-US" sz="2200" smtClean="0">
                <a:solidFill>
                  <a:schemeClr val="tx2"/>
                </a:solidFill>
              </a:rPr>
              <a:t>, </a:t>
            </a:r>
            <a:r>
              <a:rPr lang="en-US" altLang="en-US" sz="2200" i="1" smtClean="0">
                <a:solidFill>
                  <a:schemeClr val="tx2"/>
                </a:solidFill>
              </a:rPr>
              <a:t>Ename</a:t>
            </a:r>
            <a:r>
              <a:rPr lang="en-US" altLang="en-US" sz="2200" smtClean="0">
                <a:solidFill>
                  <a:schemeClr val="tx2"/>
                </a:solidFill>
              </a:rPr>
              <a:t> }</a:t>
            </a:r>
            <a:endParaRPr lang="en-US" altLang="en-US" sz="2200" i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i="1" smtClean="0"/>
              <a:t>EID</a:t>
            </a:r>
            <a:r>
              <a:rPr lang="en-US" altLang="en-US" sz="2400" smtClean="0"/>
              <a:t>, </a:t>
            </a:r>
            <a:r>
              <a:rPr lang="en-US" altLang="en-US" sz="2400" i="1" smtClean="0"/>
              <a:t>PID</a:t>
            </a:r>
            <a:r>
              <a:rPr lang="en-US" altLang="en-US" sz="2400" smtClean="0"/>
              <a:t> </a:t>
            </a:r>
            <a:r>
              <a:rPr lang="en-US" altLang="en-US" sz="2400" smtClean="0">
                <a:latin typeface="cmsy10" pitchFamily="34" charset="0"/>
              </a:rPr>
              <a:t>-&gt;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hours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Add </a:t>
            </a:r>
            <a:r>
              <a:rPr lang="en-US" altLang="en-US" sz="2200" i="1" smtClean="0"/>
              <a:t>hours</a:t>
            </a:r>
            <a:r>
              <a:rPr lang="en-US" altLang="en-US" sz="2200" smtClean="0"/>
              <a:t>; closure is now </a:t>
            </a:r>
            <a:r>
              <a:rPr lang="en-US" altLang="en-US" sz="2200" smtClean="0">
                <a:solidFill>
                  <a:schemeClr val="tx2"/>
                </a:solidFill>
              </a:rPr>
              <a:t>all the attributes in </a:t>
            </a:r>
            <a:r>
              <a:rPr lang="en-US" altLang="en-US" sz="2200" i="1" smtClean="0">
                <a:solidFill>
                  <a:schemeClr val="tx2"/>
                </a:solidFill>
              </a:rPr>
              <a:t>WorksOn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09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61E82D-C679-4E9B-A744-4B44787662FF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4D259F-8708-4BE4-ABDC-C141E41E974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attribute closure</a:t>
            </a:r>
          </a:p>
        </p:txBody>
      </p:sp>
      <p:sp>
        <p:nvSpPr>
          <p:cNvPr id="98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Given a relation </a:t>
            </a:r>
            <a:r>
              <a:rPr lang="en-US" altLang="en-US" i="1" smtClean="0"/>
              <a:t>R</a:t>
            </a:r>
            <a:r>
              <a:rPr lang="en-US" altLang="en-US" smtClean="0"/>
              <a:t> and set of FD’s </a:t>
            </a:r>
            <a:r>
              <a:rPr lang="en-US" altLang="en-US" smtClean="0">
                <a:latin typeface="cmsy10" pitchFamily="34" charset="0"/>
              </a:rPr>
              <a:t>F</a:t>
            </a:r>
            <a:endParaRPr lang="en-US" altLang="en-US" sz="3200" b="1" smtClean="0">
              <a:latin typeface="Palace Script MT" panose="030303020206070C0B05" pitchFamily="66" charset="0"/>
            </a:endParaRP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Does another FD </a:t>
            </a:r>
            <a:r>
              <a:rPr lang="en-US" altLang="en-US" i="1" smtClean="0">
                <a:solidFill>
                  <a:schemeClr val="tx2"/>
                </a:solidFill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Y</a:t>
            </a:r>
            <a:r>
              <a:rPr lang="en-US" altLang="en-US" smtClean="0">
                <a:solidFill>
                  <a:schemeClr val="tx2"/>
                </a:solidFill>
              </a:rPr>
              <a:t> follow from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F</a:t>
            </a:r>
            <a:r>
              <a:rPr lang="en-US" altLang="en-US" smtClean="0">
                <a:solidFill>
                  <a:schemeClr val="tx2"/>
                </a:solidFill>
              </a:rPr>
              <a:t>?</a:t>
            </a:r>
          </a:p>
          <a:p>
            <a:pPr lvl="1" eaLnBrk="1" hangingPunct="1"/>
            <a:r>
              <a:rPr lang="en-US" altLang="en-US" smtClean="0"/>
              <a:t>Compute </a:t>
            </a:r>
            <a:r>
              <a:rPr lang="en-US" altLang="en-US" i="1" smtClean="0"/>
              <a:t>X</a:t>
            </a:r>
            <a:r>
              <a:rPr lang="en-US" altLang="en-US" baseline="30000" smtClean="0"/>
              <a:t>+</a:t>
            </a:r>
            <a:r>
              <a:rPr lang="en-US" altLang="en-US" smtClean="0"/>
              <a:t> with respect to </a:t>
            </a:r>
            <a:r>
              <a:rPr lang="en-US" altLang="en-US" smtClean="0">
                <a:latin typeface="cmsy10" pitchFamily="34" charset="0"/>
              </a:rPr>
              <a:t>F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If </a:t>
            </a:r>
            <a:r>
              <a:rPr lang="en-US" altLang="en-US" i="1" smtClean="0"/>
              <a:t>Y</a:t>
            </a:r>
            <a:r>
              <a:rPr lang="en-US" altLang="en-US" smtClean="0"/>
              <a:t> </a:t>
            </a:r>
            <a:r>
              <a:rPr lang="en-US" altLang="en-US" smtClean="0">
                <a:latin typeface="MS Shell Dlg" panose="020B0604020202020204" pitchFamily="34" charset="0"/>
              </a:rPr>
              <a:t>   </a:t>
            </a:r>
            <a:r>
              <a:rPr lang="en-US" altLang="en-US" i="1" smtClean="0"/>
              <a:t>X</a:t>
            </a:r>
            <a:r>
              <a:rPr lang="en-US" altLang="en-US" baseline="30000" smtClean="0"/>
              <a:t>+</a:t>
            </a:r>
            <a:r>
              <a:rPr lang="en-US" altLang="en-US" smtClean="0"/>
              <a:t>, then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 follow from </a:t>
            </a:r>
            <a:r>
              <a:rPr lang="en-US" altLang="en-US" smtClean="0">
                <a:latin typeface="cmsy10" pitchFamily="34" charset="0"/>
              </a:rPr>
              <a:t>F</a:t>
            </a:r>
            <a:endParaRPr lang="en-US" altLang="en-US" smtClean="0"/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Is </a:t>
            </a:r>
            <a:r>
              <a:rPr lang="en-US" altLang="en-US" i="1" smtClean="0">
                <a:solidFill>
                  <a:schemeClr val="tx2"/>
                </a:solidFill>
              </a:rPr>
              <a:t>K</a:t>
            </a:r>
            <a:r>
              <a:rPr lang="en-US" altLang="en-US" smtClean="0">
                <a:solidFill>
                  <a:schemeClr val="tx2"/>
                </a:solidFill>
              </a:rPr>
              <a:t> a super key of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?</a:t>
            </a:r>
          </a:p>
          <a:p>
            <a:pPr lvl="1" eaLnBrk="1" hangingPunct="1"/>
            <a:r>
              <a:rPr lang="en-US" altLang="en-US" smtClean="0"/>
              <a:t>Compute </a:t>
            </a:r>
            <a:r>
              <a:rPr lang="en-US" altLang="en-US" i="1" smtClean="0"/>
              <a:t>K</a:t>
            </a:r>
            <a:r>
              <a:rPr lang="en-US" altLang="en-US" baseline="30000" smtClean="0"/>
              <a:t>+</a:t>
            </a:r>
            <a:r>
              <a:rPr lang="en-US" altLang="en-US" smtClean="0"/>
              <a:t> with respect to </a:t>
            </a:r>
            <a:r>
              <a:rPr lang="en-US" altLang="en-US" smtClean="0">
                <a:latin typeface="cmsy10" pitchFamily="34" charset="0"/>
              </a:rPr>
              <a:t>F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If </a:t>
            </a:r>
            <a:r>
              <a:rPr lang="en-US" altLang="en-US" i="1" smtClean="0"/>
              <a:t>K</a:t>
            </a:r>
            <a:r>
              <a:rPr lang="en-US" altLang="en-US" baseline="30000" smtClean="0"/>
              <a:t>+</a:t>
            </a:r>
            <a:r>
              <a:rPr lang="en-US" altLang="en-US" smtClean="0"/>
              <a:t> contains all the attributes of </a:t>
            </a:r>
            <a:r>
              <a:rPr lang="en-US" altLang="en-US" i="1" smtClean="0"/>
              <a:t>R</a:t>
            </a:r>
            <a:r>
              <a:rPr lang="en-US" altLang="en-US" smtClean="0"/>
              <a:t>, </a:t>
            </a:r>
            <a:r>
              <a:rPr lang="en-US" altLang="en-US" i="1" smtClean="0"/>
              <a:t>K</a:t>
            </a:r>
            <a:r>
              <a:rPr lang="en-US" altLang="en-US" smtClean="0"/>
              <a:t> is a super key</a:t>
            </a: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Is a super key </a:t>
            </a:r>
            <a:r>
              <a:rPr lang="en-US" altLang="en-US" i="1" smtClean="0">
                <a:solidFill>
                  <a:schemeClr val="tx2"/>
                </a:solidFill>
              </a:rPr>
              <a:t>K</a:t>
            </a:r>
            <a:r>
              <a:rPr lang="en-US" altLang="en-US" smtClean="0">
                <a:solidFill>
                  <a:schemeClr val="tx2"/>
                </a:solidFill>
              </a:rPr>
              <a:t> a key of R?</a:t>
            </a:r>
          </a:p>
          <a:p>
            <a:pPr lvl="1" eaLnBrk="1" hangingPunct="1"/>
            <a:r>
              <a:rPr lang="en-US" altLang="en-US" smtClean="0"/>
              <a:t>Test where </a:t>
            </a:r>
            <a:r>
              <a:rPr lang="en-US" altLang="en-US" i="1" smtClean="0"/>
              <a:t>K’ = K – </a:t>
            </a:r>
            <a:r>
              <a:rPr lang="en-US" altLang="en-US" smtClean="0"/>
              <a:t>{ </a:t>
            </a:r>
            <a:r>
              <a:rPr lang="en-US" altLang="en-US" i="1" smtClean="0"/>
              <a:t>a | a </a:t>
            </a:r>
            <a:r>
              <a:rPr lang="en-US" altLang="en-US" smtClean="0">
                <a:sym typeface="Symbol" panose="05050102010706020507" pitchFamily="18" charset="2"/>
              </a:rPr>
              <a:t></a:t>
            </a:r>
            <a:r>
              <a:rPr lang="en-US" altLang="en-US" i="1" smtClean="0">
                <a:sym typeface="Symbol" panose="05050102010706020507" pitchFamily="18" charset="2"/>
              </a:rPr>
              <a:t>K</a:t>
            </a:r>
            <a:r>
              <a:rPr lang="en-US" altLang="en-US" smtClean="0">
                <a:sym typeface="Symbol" panose="05050102010706020507" pitchFamily="18" charset="2"/>
              </a:rPr>
              <a:t>} is a superkey of </a:t>
            </a:r>
            <a:r>
              <a:rPr lang="en-US" altLang="en-US" i="1" smtClean="0">
                <a:sym typeface="Symbol" panose="05050102010706020507" pitchFamily="18" charset="2"/>
              </a:rPr>
              <a:t>R</a:t>
            </a:r>
            <a:r>
              <a:rPr lang="en-US" altLang="en-US" smtClean="0">
                <a:sym typeface="Symbol" panose="05050102010706020507" pitchFamily="18" charset="2"/>
              </a:rPr>
              <a:t> for all possible </a:t>
            </a:r>
            <a:r>
              <a:rPr lang="en-US" altLang="en-US" i="1" smtClean="0">
                <a:sym typeface="Symbol" panose="05050102010706020507" pitchFamily="18" charset="2"/>
              </a:rPr>
              <a:t>a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524000" y="2667000"/>
          <a:ext cx="2889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4" imgW="152280" imgH="126720" progId="Equation.3">
                  <p:embed/>
                </p:oleObj>
              </mc:Choice>
              <mc:Fallback>
                <p:oleObj name="Equation" r:id="rId4" imgW="152280" imgH="126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667000"/>
                        <a:ext cx="2889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43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B52A1C-BE42-445F-BE0F-F06490F4AF2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8DAFCD-EAA1-4AB4-96D2-9A8F1A6E883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Rules of FD’s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Armstrong’s axioms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Reflexivity</a:t>
            </a:r>
            <a:r>
              <a:rPr lang="en-US" altLang="en-US" smtClean="0"/>
              <a:t>: If </a:t>
            </a:r>
            <a:r>
              <a:rPr lang="en-US" altLang="en-US" i="1" smtClean="0"/>
              <a:t>Y</a:t>
            </a:r>
            <a:r>
              <a:rPr lang="en-US" altLang="en-US" smtClean="0"/>
              <a:t> </a:t>
            </a:r>
            <a:r>
              <a:rPr lang="en-US" altLang="en-US" smtClean="0">
                <a:latin typeface="MS Shell Dlg" panose="020B0604020202020204" pitchFamily="34" charset="0"/>
              </a:rPr>
              <a:t> </a:t>
            </a:r>
            <a:r>
              <a:rPr lang="en-US" altLang="en-US" i="1" smtClean="0"/>
              <a:t>X</a:t>
            </a:r>
            <a:r>
              <a:rPr lang="en-US" altLang="en-US" smtClean="0"/>
              <a:t>, then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endParaRPr lang="en-US" altLang="en-US" smtClean="0"/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Augmentation</a:t>
            </a:r>
            <a:r>
              <a:rPr lang="en-US" altLang="en-US" smtClean="0"/>
              <a:t>: If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, then </a:t>
            </a:r>
            <a:r>
              <a:rPr lang="en-US" altLang="en-US" i="1" smtClean="0"/>
              <a:t>XZ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YZ</a:t>
            </a:r>
            <a:r>
              <a:rPr lang="en-US" altLang="en-US" smtClean="0"/>
              <a:t> for any </a:t>
            </a:r>
            <a:r>
              <a:rPr lang="en-US" altLang="en-US" i="1" smtClean="0"/>
              <a:t>Z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Transitivity</a:t>
            </a:r>
            <a:r>
              <a:rPr lang="en-US" altLang="en-US" smtClean="0"/>
              <a:t>: If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 and </a:t>
            </a:r>
            <a:r>
              <a:rPr lang="en-US" altLang="en-US" i="1" smtClean="0"/>
              <a:t>Y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Z</a:t>
            </a:r>
            <a:r>
              <a:rPr lang="en-US" altLang="en-US" smtClean="0"/>
              <a:t>, then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Z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Rules derived from axioms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Splitting</a:t>
            </a:r>
            <a:r>
              <a:rPr lang="en-US" altLang="en-US" smtClean="0"/>
              <a:t>: If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YZ</a:t>
            </a:r>
            <a:r>
              <a:rPr lang="en-US" altLang="en-US" smtClean="0"/>
              <a:t>, then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 and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Z</a:t>
            </a:r>
            <a:endParaRPr lang="en-US" altLang="en-US" smtClean="0"/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Combining</a:t>
            </a:r>
            <a:r>
              <a:rPr lang="en-US" altLang="en-US" smtClean="0"/>
              <a:t>: If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 and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Z</a:t>
            </a:r>
            <a:r>
              <a:rPr lang="en-US" altLang="en-US" smtClean="0"/>
              <a:t>, then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YZ</a:t>
            </a:r>
            <a:endParaRPr lang="en-US" altLang="en-US" smtClean="0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3124200" y="1676400"/>
          <a:ext cx="152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4" imgW="152280" imgH="126720" progId="Equation.3">
                  <p:embed/>
                </p:oleObj>
              </mc:Choice>
              <mc:Fallback>
                <p:oleObj name="Equation" r:id="rId4" imgW="152280" imgH="126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76400"/>
                        <a:ext cx="1524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88E1332-8C4C-4183-A701-FD064092F1F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5D9C42-08AD-4A8C-A687-55238355B09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rules of FD’s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/>
              <a:t>Given a relation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and set of FD’s </a:t>
            </a:r>
            <a:r>
              <a:rPr lang="en-US" altLang="en-US" dirty="0" smtClean="0">
                <a:latin typeface="cmsy10" pitchFamily="34" charset="0"/>
              </a:rPr>
              <a:t>F</a:t>
            </a:r>
            <a:endParaRPr lang="en-US" altLang="en-US" sz="3200" b="1" dirty="0" smtClean="0">
              <a:latin typeface="Palace Script MT" panose="030303020206070C0B05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Does another FD </a:t>
            </a:r>
            <a:r>
              <a:rPr lang="en-US" altLang="en-US" i="1" dirty="0" smtClean="0">
                <a:solidFill>
                  <a:schemeClr val="tx2"/>
                </a:solidFill>
              </a:rPr>
              <a:t>X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i="1" dirty="0" smtClean="0">
                <a:solidFill>
                  <a:schemeClr val="tx2"/>
                </a:solidFill>
              </a:rPr>
              <a:t>Y</a:t>
            </a:r>
            <a:r>
              <a:rPr lang="en-US" altLang="en-US" dirty="0" smtClean="0">
                <a:solidFill>
                  <a:schemeClr val="tx2"/>
                </a:solidFill>
              </a:rPr>
              <a:t> follow from </a:t>
            </a:r>
            <a:r>
              <a:rPr lang="en-US" altLang="en-US" dirty="0" smtClean="0">
                <a:solidFill>
                  <a:schemeClr val="tx2"/>
                </a:solidFill>
                <a:latin typeface="cmsy10" pitchFamily="34" charset="0"/>
              </a:rPr>
              <a:t>F</a:t>
            </a:r>
            <a:r>
              <a:rPr lang="en-US" altLang="en-US" dirty="0" smtClean="0">
                <a:solidFill>
                  <a:schemeClr val="tx2"/>
                </a:solidFill>
              </a:rPr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Use the rules to come up with a proof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F</a:t>
            </a:r>
            <a:r>
              <a:rPr lang="en-US" altLang="en-US" dirty="0" smtClean="0"/>
              <a:t> includes:</a:t>
            </a:r>
            <a:br>
              <a:rPr lang="en-US" altLang="en-US" dirty="0" smtClean="0"/>
            </a:br>
            <a:r>
              <a:rPr lang="en-US" altLang="en-US" i="1" dirty="0" smtClean="0"/>
              <a:t>EID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err="1" smtClean="0"/>
              <a:t>Ename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email</a:t>
            </a:r>
            <a:r>
              <a:rPr lang="en-US" altLang="en-US" dirty="0" smtClean="0"/>
              <a:t>; </a:t>
            </a:r>
            <a:r>
              <a:rPr lang="en-US" altLang="en-US" i="1" dirty="0" smtClean="0"/>
              <a:t>email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EID</a:t>
            </a:r>
            <a:r>
              <a:rPr lang="en-US" altLang="en-US" dirty="0" smtClean="0"/>
              <a:t>; </a:t>
            </a:r>
            <a:r>
              <a:rPr lang="en-US" altLang="en-US" i="1" dirty="0" smtClean="0"/>
              <a:t>EID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PID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Hours, </a:t>
            </a:r>
            <a:r>
              <a:rPr lang="en-US" altLang="en-US" i="1" dirty="0" err="1" smtClean="0"/>
              <a:t>Pid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 </a:t>
            </a:r>
            <a:r>
              <a:rPr lang="en-US" altLang="en-US" i="1" dirty="0" err="1" smtClean="0"/>
              <a:t>Pname</a:t>
            </a:r>
            <a:endParaRPr lang="en-US" altLang="en-US" i="1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i="1" dirty="0" smtClean="0"/>
              <a:t>PID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email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i="1" dirty="0" smtClean="0"/>
              <a:t>hours</a:t>
            </a:r>
            <a:r>
              <a:rPr lang="en-US" altLang="en-US" dirty="0" smtClean="0"/>
              <a:t>?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 smtClean="0"/>
              <a:t>email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EID</a:t>
            </a:r>
            <a:r>
              <a:rPr lang="en-US" altLang="en-US" dirty="0" smtClean="0"/>
              <a:t> (given in </a:t>
            </a:r>
            <a:r>
              <a:rPr lang="en-US" altLang="en-US" dirty="0" smtClean="0">
                <a:latin typeface="cmsy10" pitchFamily="34" charset="0"/>
              </a:rPr>
              <a:t>F</a:t>
            </a:r>
            <a:r>
              <a:rPr lang="en-US" altLang="en-US" dirty="0" smtClean="0"/>
              <a:t>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 smtClean="0"/>
              <a:t>PID, email </a:t>
            </a:r>
            <a:r>
              <a:rPr lang="en-US" altLang="en-US" i="1" dirty="0" smtClean="0">
                <a:latin typeface="cmsy10" pitchFamily="34" charset="0"/>
              </a:rPr>
              <a:t>-&gt;</a:t>
            </a:r>
            <a:r>
              <a:rPr lang="en-US" altLang="en-US" i="1" dirty="0" smtClean="0"/>
              <a:t> PID, EID</a:t>
            </a:r>
            <a:r>
              <a:rPr lang="en-US" altLang="en-US" dirty="0" smtClean="0"/>
              <a:t> (augmentation)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 smtClean="0"/>
              <a:t>PID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EID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hours</a:t>
            </a:r>
            <a:r>
              <a:rPr lang="en-US" altLang="en-US" dirty="0" smtClean="0"/>
              <a:t> (given in </a:t>
            </a:r>
            <a:r>
              <a:rPr lang="en-US" altLang="en-US" dirty="0" smtClean="0">
                <a:latin typeface="cmsy10" pitchFamily="34" charset="0"/>
              </a:rPr>
              <a:t>F</a:t>
            </a:r>
            <a:r>
              <a:rPr lang="en-US" altLang="en-US" dirty="0" smtClean="0"/>
              <a:t>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 smtClean="0"/>
              <a:t>PID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email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hours</a:t>
            </a:r>
            <a:r>
              <a:rPr lang="en-US" altLang="en-US" dirty="0" smtClean="0"/>
              <a:t> (transitivity)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A2A41B-DC82-455A-801F-372AD457F296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195FAC-E82C-4548-851F-B303BE654E5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Normalization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A</a:t>
            </a:r>
            <a:r>
              <a:rPr lang="en-US" altLang="en-US" i="1" smtClean="0">
                <a:solidFill>
                  <a:schemeClr val="accent2"/>
                </a:solidFill>
                <a:cs typeface="Times New Roman" panose="02020603050405020304" pitchFamily="18" charset="0"/>
              </a:rPr>
              <a:t> normalization</a:t>
            </a:r>
            <a:r>
              <a:rPr lang="en-US" altLang="en-US" smtClean="0">
                <a:cs typeface="Times New Roman" panose="02020603050405020304" pitchFamily="18" charset="0"/>
              </a:rPr>
              <a:t> is the process of decomposing unsatisfactory "bad" relations by breaking up their attributes into smaller relations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A</a:t>
            </a:r>
            <a:r>
              <a:rPr lang="en-US" altLang="en-US" i="1" smtClean="0">
                <a:solidFill>
                  <a:schemeClr val="accent2"/>
                </a:solidFill>
                <a:cs typeface="Times New Roman" panose="02020603050405020304" pitchFamily="18" charset="0"/>
              </a:rPr>
              <a:t> normal form </a:t>
            </a:r>
            <a:r>
              <a:rPr lang="en-US" altLang="en-US" smtClean="0">
                <a:cs typeface="Times New Roman" panose="02020603050405020304" pitchFamily="18" charset="0"/>
              </a:rPr>
              <a:t>is a</a:t>
            </a:r>
            <a:r>
              <a:rPr lang="en-US" altLang="en-US" i="1" smtClean="0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mtClean="0">
                <a:cs typeface="Times New Roman" panose="02020603050405020304" pitchFamily="18" charset="0"/>
              </a:rPr>
              <a:t>certification that tells whether a relation schema is in a particular state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Normal Form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684A2A-E079-4F77-A92D-67252A3C744C}" type="datetime1">
              <a:rPr lang="en-US" smtClean="0"/>
              <a:pPr>
                <a:defRPr/>
              </a:pPr>
              <a:t>11/6/2017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Jinze Liu @ University of Kentucky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ECB-E792-4EB5-8C29-1F7E9437DCB2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82404"/>
            <a:ext cx="7391400" cy="534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93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499B923-8C14-4CD6-98B3-B8E012F62ED9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A1D3D4-75E0-400A-A182-9D1B77E7280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redundancy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WorkOn</a:t>
            </a:r>
            <a:r>
              <a:rPr lang="en-US" altLang="en-US" smtClean="0"/>
              <a:t> (</a:t>
            </a:r>
            <a:r>
              <a:rPr lang="en-US" altLang="en-US" i="1" u="sng" smtClean="0"/>
              <a:t>EID</a:t>
            </a:r>
            <a:r>
              <a:rPr lang="en-US" altLang="en-US" smtClean="0"/>
              <a:t>, </a:t>
            </a:r>
            <a:r>
              <a:rPr lang="en-US" altLang="en-US" i="1" smtClean="0"/>
              <a:t>Ename</a:t>
            </a:r>
            <a:r>
              <a:rPr lang="en-US" altLang="en-US" smtClean="0"/>
              <a:t>, </a:t>
            </a:r>
            <a:r>
              <a:rPr lang="en-US" altLang="en-US" i="1" smtClean="0"/>
              <a:t>email</a:t>
            </a:r>
            <a:r>
              <a:rPr lang="en-US" altLang="en-US" smtClean="0"/>
              <a:t>, </a:t>
            </a:r>
            <a:r>
              <a:rPr lang="en-US" altLang="en-US" i="1" u="sng" smtClean="0"/>
              <a:t>PID</a:t>
            </a:r>
            <a:r>
              <a:rPr lang="en-US" altLang="en-US" smtClean="0"/>
              <a:t>, </a:t>
            </a:r>
            <a:r>
              <a:rPr lang="en-US" altLang="en-US" i="1" smtClean="0"/>
              <a:t>hour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We say </a:t>
            </a:r>
            <a:r>
              <a:rPr lang="en-US" altLang="en-US" i="1" smtClean="0"/>
              <a:t>X </a:t>
            </a:r>
            <a:r>
              <a:rPr lang="en-US" altLang="en-US" sz="2600" smtClean="0">
                <a:latin typeface="cmsy10" pitchFamily="34" charset="0"/>
                <a:sym typeface="Symbol" panose="05050102010706020507" pitchFamily="18" charset="2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 is a </a:t>
            </a:r>
            <a:r>
              <a:rPr lang="en-US" altLang="en-US" i="1" smtClean="0">
                <a:solidFill>
                  <a:schemeClr val="accent2"/>
                </a:solidFill>
              </a:rPr>
              <a:t>partial dependency</a:t>
            </a:r>
            <a:r>
              <a:rPr lang="en-US" altLang="en-US" smtClean="0"/>
              <a:t> if there exist a </a:t>
            </a:r>
            <a:r>
              <a:rPr lang="en-US" altLang="en-US" i="1" smtClean="0"/>
              <a:t>X’</a:t>
            </a:r>
            <a:r>
              <a:rPr lang="en-US" altLang="en-US" smtClean="0"/>
              <a:t> </a:t>
            </a:r>
            <a:r>
              <a:rPr lang="en-US" altLang="en-US" smtClean="0">
                <a:sym typeface="Symbol" panose="05050102010706020507" pitchFamily="18" charset="2"/>
              </a:rPr>
              <a:t> </a:t>
            </a:r>
            <a:r>
              <a:rPr lang="en-US" altLang="en-US" i="1" smtClean="0">
                <a:sym typeface="Symbol" panose="05050102010706020507" pitchFamily="18" charset="2"/>
              </a:rPr>
              <a:t>X</a:t>
            </a:r>
            <a:r>
              <a:rPr lang="en-US" altLang="en-US" smtClean="0">
                <a:sym typeface="Symbol" panose="05050102010706020507" pitchFamily="18" charset="2"/>
              </a:rPr>
              <a:t> such that </a:t>
            </a:r>
            <a:r>
              <a:rPr lang="en-US" altLang="en-US" i="1" smtClean="0">
                <a:sym typeface="Symbol" panose="05050102010706020507" pitchFamily="18" charset="2"/>
              </a:rPr>
              <a:t>X’</a:t>
            </a:r>
            <a:r>
              <a:rPr lang="en-US" altLang="en-US" smtClean="0">
                <a:sym typeface="Symbol" panose="05050102010706020507" pitchFamily="18" charset="2"/>
              </a:rPr>
              <a:t> </a:t>
            </a:r>
            <a:r>
              <a:rPr lang="en-US" altLang="en-US" sz="2600" smtClean="0">
                <a:latin typeface="cmsy10" pitchFamily="34" charset="0"/>
                <a:sym typeface="Symbol" panose="05050102010706020507" pitchFamily="18" charset="2"/>
              </a:rPr>
              <a:t>-&gt;</a:t>
            </a:r>
            <a:r>
              <a:rPr lang="en-US" altLang="en-US" smtClean="0">
                <a:sym typeface="Symbol" panose="05050102010706020507" pitchFamily="18" charset="2"/>
              </a:rPr>
              <a:t> </a:t>
            </a:r>
            <a:r>
              <a:rPr lang="en-US" altLang="en-US" i="1" smtClean="0">
                <a:sym typeface="Symbol" panose="05050102010706020507" pitchFamily="18" charset="2"/>
              </a:rPr>
              <a:t>Y</a:t>
            </a:r>
          </a:p>
          <a:p>
            <a:pPr lvl="1" eaLnBrk="1" hangingPunct="1"/>
            <a:r>
              <a:rPr lang="en-US" altLang="en-US" i="1" smtClean="0"/>
              <a:t>e.g. EID, email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Ename</a:t>
            </a:r>
            <a:r>
              <a:rPr lang="en-US" altLang="en-US" smtClean="0"/>
              <a:t>, </a:t>
            </a:r>
            <a:r>
              <a:rPr lang="en-US" altLang="en-US" i="1" smtClean="0"/>
              <a:t>email</a:t>
            </a:r>
            <a:endParaRPr lang="en-US" altLang="en-US" i="1" smtClean="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mtClean="0">
                <a:sym typeface="Symbol" panose="05050102010706020507" pitchFamily="18" charset="2"/>
              </a:rPr>
              <a:t>Otherwise</a:t>
            </a:r>
            <a:r>
              <a:rPr lang="en-US" altLang="en-US" i="1" smtClean="0">
                <a:sym typeface="Symbol" panose="05050102010706020507" pitchFamily="18" charset="2"/>
              </a:rPr>
              <a:t>, </a:t>
            </a:r>
            <a:r>
              <a:rPr lang="en-US" altLang="en-US" i="1" smtClean="0"/>
              <a:t>X </a:t>
            </a:r>
            <a:r>
              <a:rPr lang="en-US" altLang="en-US" sz="2600" smtClean="0">
                <a:latin typeface="cmsy10" pitchFamily="34" charset="0"/>
                <a:sym typeface="Symbol" panose="05050102010706020507" pitchFamily="18" charset="2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 is a </a:t>
            </a:r>
            <a:r>
              <a:rPr lang="en-US" altLang="en-US" i="1" smtClean="0">
                <a:solidFill>
                  <a:schemeClr val="accent2"/>
                </a:solidFill>
              </a:rPr>
              <a:t>full dependency</a:t>
            </a:r>
          </a:p>
          <a:p>
            <a:pPr lvl="1" eaLnBrk="1" hangingPunct="1"/>
            <a:r>
              <a:rPr lang="en-US" altLang="en-US" i="1" smtClean="0"/>
              <a:t>e.g. EID, PID </a:t>
            </a:r>
            <a:r>
              <a:rPr lang="en-US" altLang="en-US" sz="2300" smtClean="0">
                <a:latin typeface="cmsy10" pitchFamily="34" charset="0"/>
                <a:sym typeface="Symbol" panose="05050102010706020507" pitchFamily="18" charset="2"/>
              </a:rPr>
              <a:t>-&gt;</a:t>
            </a:r>
            <a:r>
              <a:rPr lang="en-US" altLang="en-US" smtClean="0">
                <a:sym typeface="Symbol" panose="05050102010706020507" pitchFamily="18" charset="2"/>
              </a:rPr>
              <a:t> </a:t>
            </a:r>
            <a:r>
              <a:rPr lang="en-US" altLang="en-US" i="1" smtClean="0">
                <a:sym typeface="Symbol" panose="05050102010706020507" pitchFamily="18" charset="2"/>
              </a:rPr>
              <a:t>hours</a:t>
            </a:r>
          </a:p>
        </p:txBody>
      </p:sp>
      <p:graphicFrame>
        <p:nvGraphicFramePr>
          <p:cNvPr id="991302" name="Group 70"/>
          <p:cNvGraphicFramePr>
            <a:graphicFrameLocks noGrp="1"/>
          </p:cNvGraphicFramePr>
          <p:nvPr/>
        </p:nvGraphicFramePr>
        <p:xfrm>
          <a:off x="533400" y="4025900"/>
          <a:ext cx="7877175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  <a:gridCol w="1524000"/>
                <a:gridCol w="1752600"/>
                <a:gridCol w="1524000"/>
                <a:gridCol w="86677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Ename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jsmith@ac.com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 Liu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"/>
                        </a:rPr>
                        <a:t>bliu@ac.com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jsmith@ac.com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Sidhuk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ssidhuk@ac.com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4DA510-3FB6-4C36-81FF-3C0F19A52E09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73CE6E-7CBC-44D9-92E8-072B65A6B67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</a:t>
            </a:r>
            <a:r>
              <a:rPr lang="en-US" altLang="en-US" baseline="30000" smtClean="0"/>
              <a:t>nd</a:t>
            </a:r>
            <a:r>
              <a:rPr lang="en-US" altLang="en-US" smtClean="0"/>
              <a:t> Normal Form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attribute </a:t>
            </a:r>
            <a:r>
              <a:rPr lang="en-US" altLang="en-US" i="1" smtClean="0"/>
              <a:t>A</a:t>
            </a:r>
            <a:r>
              <a:rPr lang="en-US" altLang="en-US" smtClean="0"/>
              <a:t> of a relation </a:t>
            </a:r>
            <a:r>
              <a:rPr lang="en-US" altLang="en-US" i="1" smtClean="0"/>
              <a:t>R </a:t>
            </a:r>
            <a:r>
              <a:rPr lang="en-US" altLang="en-US" smtClean="0"/>
              <a:t>is a </a:t>
            </a:r>
            <a:r>
              <a:rPr lang="en-US" altLang="en-US" i="1" smtClean="0">
                <a:solidFill>
                  <a:schemeClr val="accent2"/>
                </a:solidFill>
              </a:rPr>
              <a:t>nonprimary attribute</a:t>
            </a:r>
            <a:r>
              <a:rPr lang="en-US" altLang="en-US" smtClean="0"/>
              <a:t> if it is not part of any key in </a:t>
            </a:r>
            <a:r>
              <a:rPr lang="en-US" altLang="en-US" i="1" smtClean="0"/>
              <a:t>R, </a:t>
            </a:r>
            <a:r>
              <a:rPr lang="en-US" altLang="en-US" smtClean="0"/>
              <a:t>otherwise</a:t>
            </a:r>
            <a:r>
              <a:rPr lang="en-US" altLang="en-US" i="1" smtClean="0"/>
              <a:t>, A</a:t>
            </a:r>
            <a:r>
              <a:rPr lang="en-US" altLang="en-US" smtClean="0"/>
              <a:t> is a </a:t>
            </a:r>
            <a:r>
              <a:rPr lang="en-US" altLang="en-US" i="1" smtClean="0">
                <a:solidFill>
                  <a:schemeClr val="accent2"/>
                </a:solidFill>
              </a:rPr>
              <a:t>primary attribute</a:t>
            </a:r>
            <a:r>
              <a:rPr lang="en-US" altLang="en-US" i="1" smtClean="0"/>
              <a:t>.</a:t>
            </a:r>
          </a:p>
          <a:p>
            <a:pPr eaLnBrk="1" hangingPunct="1"/>
            <a:r>
              <a:rPr lang="en-US" altLang="en-US" i="1" smtClean="0"/>
              <a:t>R</a:t>
            </a:r>
            <a:r>
              <a:rPr lang="en-US" altLang="en-US" smtClean="0"/>
              <a:t> is in (general) 2</a:t>
            </a:r>
            <a:r>
              <a:rPr lang="en-US" altLang="en-US" baseline="30000" smtClean="0"/>
              <a:t>nd</a:t>
            </a:r>
            <a:r>
              <a:rPr lang="en-US" altLang="en-US" smtClean="0"/>
              <a:t> normal form if every nonprimary attribute </a:t>
            </a:r>
            <a:r>
              <a:rPr lang="en-US" altLang="en-US" i="1" smtClean="0"/>
              <a:t>A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is not partially functionally dependent on </a:t>
            </a:r>
            <a:r>
              <a:rPr lang="en-US" altLang="en-US" i="1" smtClean="0">
                <a:solidFill>
                  <a:schemeClr val="accent2"/>
                </a:solidFill>
              </a:rPr>
              <a:t>any</a:t>
            </a:r>
            <a:r>
              <a:rPr lang="en-US" altLang="en-US" smtClean="0"/>
              <a:t> key of </a:t>
            </a:r>
            <a:r>
              <a:rPr lang="en-US" altLang="en-US" i="1" smtClean="0"/>
              <a:t>R</a:t>
            </a:r>
          </a:p>
        </p:txBody>
      </p:sp>
      <p:graphicFrame>
        <p:nvGraphicFramePr>
          <p:cNvPr id="1044623" name="Group 143"/>
          <p:cNvGraphicFramePr>
            <a:graphicFrameLocks noGrp="1"/>
          </p:cNvGraphicFramePr>
          <p:nvPr/>
        </p:nvGraphicFramePr>
        <p:xfrm>
          <a:off x="1905000" y="3810000"/>
          <a:ext cx="4953000" cy="1584816"/>
        </p:xfrm>
        <a:graphic>
          <a:graphicData uri="http://schemas.openxmlformats.org/drawingml/2006/table">
            <a:tbl>
              <a:tblPr/>
              <a:tblGrid>
                <a:gridCol w="1057275"/>
                <a:gridCol w="1457325"/>
                <a:gridCol w="1219200"/>
                <a:gridCol w="121920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4585" name="Text Box 105"/>
          <p:cNvSpPr txBox="1">
            <a:spLocks/>
          </p:cNvSpPr>
          <p:nvPr/>
        </p:nvSpPr>
        <p:spPr bwMode="auto">
          <a:xfrm>
            <a:off x="990600" y="5392738"/>
            <a:ext cx="2209800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,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2600">
                <a:solidFill>
                  <a:schemeClr val="tx1"/>
                </a:solidFill>
                <a:latin typeface="cmsy10" pitchFamily="34" charset="0"/>
                <a:sym typeface="Symbol" panose="05050102010706020507" pitchFamily="18" charset="2"/>
              </a:rPr>
              <a:t> -&gt;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Z, W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 </a:t>
            </a:r>
            <a:r>
              <a:rPr lang="en-US" altLang="en-US" sz="2600">
                <a:solidFill>
                  <a:schemeClr val="tx1"/>
                </a:solidFill>
                <a:latin typeface="cmsy10" pitchFamily="34" charset="0"/>
                <a:sym typeface="Symbol" panose="05050102010706020507" pitchFamily="18" charset="2"/>
              </a:rPr>
              <a:t> -&gt; 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Z</a:t>
            </a:r>
          </a:p>
        </p:txBody>
      </p:sp>
      <p:sp>
        <p:nvSpPr>
          <p:cNvPr id="1044586" name="Text Box 106"/>
          <p:cNvSpPr txBox="1">
            <a:spLocks/>
          </p:cNvSpPr>
          <p:nvPr/>
        </p:nvSpPr>
        <p:spPr bwMode="auto">
          <a:xfrm>
            <a:off x="4114800" y="5410200"/>
            <a:ext cx="39624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,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2600">
                <a:solidFill>
                  <a:schemeClr val="tx1"/>
                </a:solidFill>
                <a:latin typeface="cmsy10" pitchFamily="34" charset="0"/>
                <a:sym typeface="Symbol" panose="05050102010706020507" pitchFamily="18" charset="2"/>
              </a:rPr>
              <a:t> 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US" altLang="en-US" sz="2600">
                <a:solidFill>
                  <a:schemeClr val="tx1"/>
                </a:solidFill>
                <a:latin typeface="cmsy10" pitchFamily="34" charset="0"/>
                <a:sym typeface="Symbol" panose="05050102010706020507" pitchFamily="18" charset="2"/>
              </a:rPr>
              <a:t>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W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US" altLang="en-US" sz="2600">
                <a:solidFill>
                  <a:schemeClr val="tx1"/>
                </a:solidFill>
                <a:latin typeface="cmsy10" pitchFamily="34" charset="0"/>
                <a:sym typeface="Symbol" panose="05050102010706020507" pitchFamily="18" charset="2"/>
              </a:rPr>
              <a:t>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044587" name="Text Box 107"/>
          <p:cNvSpPr txBox="1">
            <a:spLocks/>
          </p:cNvSpPr>
          <p:nvPr/>
        </p:nvSpPr>
        <p:spPr bwMode="auto">
          <a:xfrm>
            <a:off x="3352800" y="5697538"/>
            <a:ext cx="457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ym typeface="Symbol" panose="05050102010706020507" pitchFamily="18" charset="2"/>
              </a:rPr>
              <a:t>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85" grpId="0"/>
      <p:bldP spid="1044586" grpId="0"/>
      <p:bldP spid="104458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7F32B7-F87B-4B48-8184-95D1AD00E810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FADE2E-51DA-47E3-A74D-8EBF25D751F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</a:t>
            </a:r>
            <a:r>
              <a:rPr lang="en-US" altLang="en-US" baseline="30000" smtClean="0"/>
              <a:t>nd</a:t>
            </a:r>
            <a:r>
              <a:rPr lang="en-US" altLang="en-US" smtClean="0"/>
              <a:t> Normal Form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Note about 2</a:t>
            </a:r>
            <a:r>
              <a:rPr lang="en-US" altLang="en-US" baseline="30000" smtClean="0"/>
              <a:t>Nd</a:t>
            </a:r>
            <a:r>
              <a:rPr lang="en-US" altLang="en-US" smtClean="0"/>
              <a:t> Normal Form</a:t>
            </a:r>
          </a:p>
          <a:p>
            <a:pPr lvl="1" eaLnBrk="1" hangingPunct="1"/>
            <a:r>
              <a:rPr lang="en-US" altLang="en-US" smtClean="0"/>
              <a:t>by definition,</a:t>
            </a:r>
            <a:r>
              <a:rPr lang="en-US" altLang="en-US" i="1" smtClean="0"/>
              <a:t> </a:t>
            </a:r>
            <a:r>
              <a:rPr lang="en-US" altLang="en-US" smtClean="0"/>
              <a:t>every nonprimary attribute is functionally dependent on every key of </a:t>
            </a:r>
            <a:r>
              <a:rPr lang="en-US" altLang="en-US" i="1" smtClean="0"/>
              <a:t>R</a:t>
            </a:r>
          </a:p>
          <a:p>
            <a:pPr lvl="1" eaLnBrk="1" hangingPunct="1"/>
            <a:r>
              <a:rPr lang="en-US" altLang="en-US" smtClean="0"/>
              <a:t>In other words, </a:t>
            </a:r>
            <a:r>
              <a:rPr lang="en-US" altLang="en-US" i="1" smtClean="0"/>
              <a:t>R</a:t>
            </a:r>
            <a:r>
              <a:rPr lang="en-US" altLang="en-US" smtClean="0"/>
              <a:t> is in its 2</a:t>
            </a:r>
            <a:r>
              <a:rPr lang="en-US" altLang="en-US" baseline="30000" smtClean="0"/>
              <a:t>nd</a:t>
            </a:r>
            <a:r>
              <a:rPr lang="en-US" altLang="en-US" smtClean="0"/>
              <a:t> normal form if we could not find a partial dependency of a nonprimary key to a key in </a:t>
            </a:r>
            <a:r>
              <a:rPr lang="en-US" altLang="en-US" i="1" smtClean="0"/>
              <a:t>R</a:t>
            </a:r>
            <a:r>
              <a:rPr lang="en-US" altLang="en-US" smtClean="0"/>
              <a:t>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29D97F-52D7-446C-ACA5-C8D82662DE2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639E80-A01E-44B5-95F3-A9EA4A597A9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Today’s Topic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Functional Dependency.</a:t>
            </a:r>
          </a:p>
          <a:p>
            <a:pPr eaLnBrk="1" hangingPunct="1"/>
            <a:r>
              <a:rPr lang="en-US" altLang="en-US" smtClean="0"/>
              <a:t>Normalization</a:t>
            </a:r>
          </a:p>
          <a:p>
            <a:pPr eaLnBrk="1" hangingPunct="1"/>
            <a:r>
              <a:rPr lang="en-US" altLang="en-US" smtClean="0"/>
              <a:t>Decomposition</a:t>
            </a:r>
          </a:p>
          <a:p>
            <a:pPr eaLnBrk="1" hangingPunct="1"/>
            <a:r>
              <a:rPr lang="en-US" altLang="en-US" smtClean="0"/>
              <a:t>BCNF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D39017-DF23-4F56-B41D-601850DEC8B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27C63D-C146-4175-80A1-58DD8F79CDC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Decomposition</a:t>
            </a:r>
          </a:p>
        </p:txBody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435600"/>
            <a:ext cx="8610600" cy="1117600"/>
          </a:xfrm>
        </p:spPr>
        <p:txBody>
          <a:bodyPr/>
          <a:lstStyle/>
          <a:p>
            <a:pPr eaLnBrk="1" hangingPunct="1"/>
            <a:r>
              <a:rPr lang="en-US" altLang="en-US" smtClean="0"/>
              <a:t>Decomposition eliminates redundancy</a:t>
            </a:r>
          </a:p>
          <a:p>
            <a:pPr eaLnBrk="1" hangingPunct="1"/>
            <a:r>
              <a:rPr lang="en-US" altLang="en-US" smtClean="0"/>
              <a:t>To get back to the original relation:</a:t>
            </a:r>
          </a:p>
        </p:txBody>
      </p:sp>
      <p:sp>
        <p:nvSpPr>
          <p:cNvPr id="993287" name="Text Box 7"/>
          <p:cNvSpPr txBox="1">
            <a:spLocks noChangeArrowheads="1"/>
          </p:cNvSpPr>
          <p:nvPr/>
        </p:nvSpPr>
        <p:spPr bwMode="auto">
          <a:xfrm>
            <a:off x="6324600" y="59737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3200">
                <a:solidFill>
                  <a:schemeClr val="tx1"/>
                </a:solidFill>
                <a:latin typeface="dbsym" pitchFamily="34" charset="2"/>
                <a:sym typeface="Symbol" panose="05050102010706020507" pitchFamily="18" charset="2"/>
              </a:rPr>
              <a:t></a:t>
            </a:r>
            <a:endParaRPr kumimoji="1" lang="en-US" altLang="en-US" sz="3200">
              <a:solidFill>
                <a:schemeClr val="tx1"/>
              </a:solidFill>
              <a:latin typeface="AmeriGarmnd BT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993290" name="Group 10"/>
          <p:cNvGraphicFramePr>
            <a:graphicFrameLocks noGrp="1"/>
          </p:cNvGraphicFramePr>
          <p:nvPr/>
        </p:nvGraphicFramePr>
        <p:xfrm>
          <a:off x="685800" y="1143000"/>
          <a:ext cx="7877175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  <a:gridCol w="1524000"/>
                <a:gridCol w="1752600"/>
                <a:gridCol w="1524000"/>
                <a:gridCol w="86677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Ename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jsmith@ac.com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 Liu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"/>
                        </a:rPr>
                        <a:t>bliu@ac.com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jsmith@ac.com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Sidhuk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ssidhuk@ac.com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2362200" y="2971800"/>
            <a:ext cx="5410200" cy="533400"/>
            <a:chOff x="1392" y="2160"/>
            <a:chExt cx="3408" cy="336"/>
          </a:xfrm>
        </p:grpSpPr>
        <p:sp>
          <p:nvSpPr>
            <p:cNvPr id="25715" name="Line 65"/>
            <p:cNvSpPr>
              <a:spLocks noChangeShapeType="1"/>
            </p:cNvSpPr>
            <p:nvPr/>
          </p:nvSpPr>
          <p:spPr bwMode="auto">
            <a:xfrm flipH="1">
              <a:off x="1392" y="2160"/>
              <a:ext cx="1680" cy="33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16" name="Line 66"/>
            <p:cNvSpPr>
              <a:spLocks noChangeShapeType="1"/>
            </p:cNvSpPr>
            <p:nvPr/>
          </p:nvSpPr>
          <p:spPr bwMode="auto">
            <a:xfrm>
              <a:off x="3024" y="2160"/>
              <a:ext cx="1776" cy="33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347" name="Text Box 67"/>
          <p:cNvSpPr txBox="1">
            <a:spLocks/>
          </p:cNvSpPr>
          <p:nvPr/>
        </p:nvSpPr>
        <p:spPr bwMode="auto">
          <a:xfrm>
            <a:off x="0" y="29718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Decomposition</a:t>
            </a:r>
          </a:p>
        </p:txBody>
      </p:sp>
      <p:sp>
        <p:nvSpPr>
          <p:cNvPr id="993348" name="Line 68"/>
          <p:cNvSpPr>
            <a:spLocks noChangeShapeType="1"/>
          </p:cNvSpPr>
          <p:nvPr/>
        </p:nvSpPr>
        <p:spPr bwMode="auto">
          <a:xfrm>
            <a:off x="1676400" y="3200400"/>
            <a:ext cx="1143000" cy="152400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93409" name="Group 129"/>
          <p:cNvGraphicFramePr>
            <a:graphicFrameLocks noGrp="1"/>
          </p:cNvGraphicFramePr>
          <p:nvPr/>
        </p:nvGraphicFramePr>
        <p:xfrm>
          <a:off x="85725" y="3581400"/>
          <a:ext cx="4333875" cy="1509713"/>
        </p:xfrm>
        <a:graphic>
          <a:graphicData uri="http://schemas.openxmlformats.org/drawingml/2006/table">
            <a:tbl>
              <a:tblPr/>
              <a:tblGrid>
                <a:gridCol w="1057275"/>
                <a:gridCol w="1524000"/>
                <a:gridCol w="1752600"/>
              </a:tblGrid>
              <a:tr h="381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Ename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jsmith@ac.com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 Liu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"/>
                        </a:rPr>
                        <a:t>bliu@ac.com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Sidhuk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ssidhuk@ac.com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93464" name="Group 184"/>
          <p:cNvGraphicFramePr>
            <a:graphicFrameLocks noGrp="1"/>
          </p:cNvGraphicFramePr>
          <p:nvPr/>
        </p:nvGraphicFramePr>
        <p:xfrm>
          <a:off x="4495800" y="3568700"/>
          <a:ext cx="4600575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  <a:gridCol w="1524000"/>
                <a:gridCol w="86677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3465" name="Arc 185"/>
          <p:cNvSpPr>
            <a:spLocks/>
          </p:cNvSpPr>
          <p:nvPr/>
        </p:nvSpPr>
        <p:spPr bwMode="auto">
          <a:xfrm>
            <a:off x="838200" y="2514600"/>
            <a:ext cx="3914775" cy="1219200"/>
          </a:xfrm>
          <a:custGeom>
            <a:avLst/>
            <a:gdLst>
              <a:gd name="T0" fmla="*/ 0 w 42668"/>
              <a:gd name="T1" fmla="*/ 1028700 h 21600"/>
              <a:gd name="T2" fmla="*/ 3914775 w 42668"/>
              <a:gd name="T3" fmla="*/ 1027910 h 21600"/>
              <a:gd name="T4" fmla="*/ 1957479 w 42668"/>
              <a:gd name="T5" fmla="*/ 1219200 h 21600"/>
              <a:gd name="T6" fmla="*/ 0 60000 65536"/>
              <a:gd name="T7" fmla="*/ 0 60000 65536"/>
              <a:gd name="T8" fmla="*/ 0 60000 65536"/>
              <a:gd name="T9" fmla="*/ 0 w 42668"/>
              <a:gd name="T10" fmla="*/ 0 h 21600"/>
              <a:gd name="T11" fmla="*/ 42668 w 4266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668" h="21600" fill="none" extrusionOk="0">
                <a:moveTo>
                  <a:pt x="0" y="18225"/>
                </a:moveTo>
                <a:cubicBezTo>
                  <a:pt x="1660" y="7729"/>
                  <a:pt x="10708" y="-1"/>
                  <a:pt x="21335" y="0"/>
                </a:cubicBezTo>
                <a:cubicBezTo>
                  <a:pt x="31956" y="0"/>
                  <a:pt x="41001" y="7721"/>
                  <a:pt x="42667" y="18211"/>
                </a:cubicBezTo>
              </a:path>
              <a:path w="42668" h="21600" stroke="0" extrusionOk="0">
                <a:moveTo>
                  <a:pt x="0" y="18225"/>
                </a:moveTo>
                <a:cubicBezTo>
                  <a:pt x="1660" y="7729"/>
                  <a:pt x="10708" y="-1"/>
                  <a:pt x="21335" y="0"/>
                </a:cubicBezTo>
                <a:cubicBezTo>
                  <a:pt x="31956" y="0"/>
                  <a:pt x="41001" y="7721"/>
                  <a:pt x="42667" y="18211"/>
                </a:cubicBezTo>
                <a:lnTo>
                  <a:pt x="21335" y="2160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93466" name="Text Box 186"/>
          <p:cNvSpPr txBox="1">
            <a:spLocks/>
          </p:cNvSpPr>
          <p:nvPr/>
        </p:nvSpPr>
        <p:spPr bwMode="auto">
          <a:xfrm>
            <a:off x="4800600" y="31242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Foreign key</a:t>
            </a:r>
          </a:p>
        </p:txBody>
      </p:sp>
      <p:grpSp>
        <p:nvGrpSpPr>
          <p:cNvPr id="3" name="Group 190"/>
          <p:cNvGrpSpPr>
            <a:grpSpLocks/>
          </p:cNvGrpSpPr>
          <p:nvPr/>
        </p:nvGrpSpPr>
        <p:grpSpPr bwMode="auto">
          <a:xfrm>
            <a:off x="762000" y="1187450"/>
            <a:ext cx="5343525" cy="1762125"/>
            <a:chOff x="480" y="748"/>
            <a:chExt cx="3366" cy="1110"/>
          </a:xfrm>
        </p:grpSpPr>
        <p:sp>
          <p:nvSpPr>
            <p:cNvPr id="25712" name="Rectangle 187"/>
            <p:cNvSpPr>
              <a:spLocks/>
            </p:cNvSpPr>
            <p:nvPr/>
          </p:nvSpPr>
          <p:spPr bwMode="auto">
            <a:xfrm>
              <a:off x="480" y="748"/>
              <a:ext cx="528" cy="1104"/>
            </a:xfrm>
            <a:prstGeom prst="rect">
              <a:avLst/>
            </a:prstGeom>
            <a:solidFill>
              <a:schemeClr val="accent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713" name="Rectangle 188"/>
            <p:cNvSpPr>
              <a:spLocks/>
            </p:cNvSpPr>
            <p:nvPr/>
          </p:nvSpPr>
          <p:spPr bwMode="auto">
            <a:xfrm>
              <a:off x="1836" y="754"/>
              <a:ext cx="912" cy="1104"/>
            </a:xfrm>
            <a:prstGeom prst="rect">
              <a:avLst/>
            </a:prstGeom>
            <a:solidFill>
              <a:schemeClr val="accent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714" name="Rectangle 189"/>
            <p:cNvSpPr>
              <a:spLocks/>
            </p:cNvSpPr>
            <p:nvPr/>
          </p:nvSpPr>
          <p:spPr bwMode="auto">
            <a:xfrm>
              <a:off x="2838" y="754"/>
              <a:ext cx="1008" cy="1104"/>
            </a:xfrm>
            <a:prstGeom prst="rect">
              <a:avLst/>
            </a:prstGeom>
            <a:solidFill>
              <a:schemeClr val="accent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93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9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99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9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287" grpId="0" autoUpdateAnimBg="0"/>
      <p:bldP spid="993347" grpId="0"/>
      <p:bldP spid="993348" grpId="0" animBg="1"/>
      <p:bldP spid="993465" grpId="0" animBg="1"/>
      <p:bldP spid="9934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53BDA4-D185-42BF-B7AA-85D9C59469A2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7BEAC9-AE41-49A3-B917-A2CD5C2A2A4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Decomposition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Decomposition may be applied recursively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2514600" y="3886200"/>
            <a:ext cx="5410200" cy="304800"/>
            <a:chOff x="1392" y="2160"/>
            <a:chExt cx="3408" cy="336"/>
          </a:xfrm>
        </p:grpSpPr>
        <p:sp>
          <p:nvSpPr>
            <p:cNvPr id="26707" name="Line 59"/>
            <p:cNvSpPr>
              <a:spLocks noChangeShapeType="1"/>
            </p:cNvSpPr>
            <p:nvPr/>
          </p:nvSpPr>
          <p:spPr bwMode="auto">
            <a:xfrm flipH="1">
              <a:off x="1392" y="2160"/>
              <a:ext cx="1680" cy="33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8" name="Line 60"/>
            <p:cNvSpPr>
              <a:spLocks noChangeShapeType="1"/>
            </p:cNvSpPr>
            <p:nvPr/>
          </p:nvSpPr>
          <p:spPr bwMode="auto">
            <a:xfrm>
              <a:off x="3024" y="2160"/>
              <a:ext cx="1776" cy="33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048669" name="Group 93"/>
          <p:cNvGraphicFramePr>
            <a:graphicFrameLocks noGrp="1"/>
          </p:cNvGraphicFramePr>
          <p:nvPr/>
        </p:nvGraphicFramePr>
        <p:xfrm>
          <a:off x="2819400" y="2057400"/>
          <a:ext cx="4600575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  <a:gridCol w="1524000"/>
                <a:gridCol w="86677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48762" name="Group 186"/>
          <p:cNvGraphicFramePr>
            <a:graphicFrameLocks noGrp="1"/>
          </p:cNvGraphicFramePr>
          <p:nvPr/>
        </p:nvGraphicFramePr>
        <p:xfrm>
          <a:off x="685800" y="4222750"/>
          <a:ext cx="2676525" cy="1112839"/>
        </p:xfrm>
        <a:graphic>
          <a:graphicData uri="http://schemas.openxmlformats.org/drawingml/2006/table">
            <a:tbl>
              <a:tblPr/>
              <a:tblGrid>
                <a:gridCol w="1152525"/>
                <a:gridCol w="1524000"/>
              </a:tblGrid>
              <a:tr h="381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48803" name="Group 227"/>
          <p:cNvGraphicFramePr>
            <a:graphicFrameLocks noGrp="1"/>
          </p:cNvGraphicFramePr>
          <p:nvPr/>
        </p:nvGraphicFramePr>
        <p:xfrm>
          <a:off x="5562600" y="4191000"/>
          <a:ext cx="3076575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  <a:gridCol w="86677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Group 232"/>
          <p:cNvGrpSpPr>
            <a:grpSpLocks/>
          </p:cNvGrpSpPr>
          <p:nvPr/>
        </p:nvGrpSpPr>
        <p:grpSpPr bwMode="auto">
          <a:xfrm>
            <a:off x="4038600" y="2111375"/>
            <a:ext cx="2438400" cy="1752600"/>
            <a:chOff x="2544" y="1344"/>
            <a:chExt cx="1536" cy="1104"/>
          </a:xfrm>
        </p:grpSpPr>
        <p:sp>
          <p:nvSpPr>
            <p:cNvPr id="26705" name="Rectangle 229"/>
            <p:cNvSpPr>
              <a:spLocks/>
            </p:cNvSpPr>
            <p:nvPr/>
          </p:nvSpPr>
          <p:spPr bwMode="auto">
            <a:xfrm>
              <a:off x="2544" y="1344"/>
              <a:ext cx="528" cy="1104"/>
            </a:xfrm>
            <a:prstGeom prst="rect">
              <a:avLst/>
            </a:prstGeom>
            <a:solidFill>
              <a:schemeClr val="accent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06" name="Rectangle 230"/>
            <p:cNvSpPr>
              <a:spLocks/>
            </p:cNvSpPr>
            <p:nvPr/>
          </p:nvSpPr>
          <p:spPr bwMode="auto">
            <a:xfrm>
              <a:off x="3168" y="1344"/>
              <a:ext cx="912" cy="1104"/>
            </a:xfrm>
            <a:prstGeom prst="rect">
              <a:avLst/>
            </a:prstGeom>
            <a:solidFill>
              <a:schemeClr val="accent1">
                <a:alpha val="4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4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4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9D19A8-74C8-47FA-A12F-F4687CB90E7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91CB96-155A-42E0-8432-FA8E967D61F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Unnecessary decomposition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1828800" y="2590800"/>
            <a:ext cx="251460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4343400" y="2590800"/>
            <a:ext cx="266700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8600" y="4597400"/>
            <a:ext cx="8610600" cy="1727200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Fine: join returns the original relation</a:t>
            </a:r>
          </a:p>
          <a:p>
            <a:pPr eaLnBrk="1" hangingPunct="1"/>
            <a:r>
              <a:rPr lang="en-US" altLang="en-US" smtClean="0"/>
              <a:t>Unnecessary: no redundancy is removed, and now </a:t>
            </a:r>
            <a:r>
              <a:rPr lang="en-US" altLang="en-US" i="1" smtClean="0"/>
              <a:t>EID</a:t>
            </a:r>
            <a:r>
              <a:rPr lang="en-US" altLang="en-US" smtClean="0"/>
              <a:t> is stored twice-&gt;</a:t>
            </a:r>
          </a:p>
        </p:txBody>
      </p:sp>
      <p:graphicFrame>
        <p:nvGraphicFramePr>
          <p:cNvPr id="995337" name="Group 9"/>
          <p:cNvGraphicFramePr>
            <a:graphicFrameLocks noGrp="1"/>
          </p:cNvGraphicFramePr>
          <p:nvPr/>
        </p:nvGraphicFramePr>
        <p:xfrm>
          <a:off x="2209800" y="1066800"/>
          <a:ext cx="4333875" cy="1509713"/>
        </p:xfrm>
        <a:graphic>
          <a:graphicData uri="http://schemas.openxmlformats.org/drawingml/2006/table">
            <a:tbl>
              <a:tblPr/>
              <a:tblGrid>
                <a:gridCol w="1057275"/>
                <a:gridCol w="1524000"/>
                <a:gridCol w="1752600"/>
              </a:tblGrid>
              <a:tr h="381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Ename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jsmith@ac.com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 Liu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"/>
                        </a:rPr>
                        <a:t>bliu@ac.com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Sidhuk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ssidhuk@ac.com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95401" name="Group 73"/>
          <p:cNvGraphicFramePr>
            <a:graphicFrameLocks noGrp="1"/>
          </p:cNvGraphicFramePr>
          <p:nvPr/>
        </p:nvGraphicFramePr>
        <p:xfrm>
          <a:off x="762000" y="3019425"/>
          <a:ext cx="2581275" cy="1494011"/>
        </p:xfrm>
        <a:graphic>
          <a:graphicData uri="http://schemas.openxmlformats.org/drawingml/2006/table">
            <a:tbl>
              <a:tblPr/>
              <a:tblGrid>
                <a:gridCol w="1057275"/>
                <a:gridCol w="1524000"/>
              </a:tblGrid>
              <a:tr h="365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Ename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 Liu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Sidhuk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95432" name="Group 104"/>
          <p:cNvGraphicFramePr>
            <a:graphicFrameLocks noGrp="1"/>
          </p:cNvGraphicFramePr>
          <p:nvPr/>
        </p:nvGraphicFramePr>
        <p:xfrm>
          <a:off x="5715000" y="3048000"/>
          <a:ext cx="2809875" cy="1509713"/>
        </p:xfrm>
        <a:graphic>
          <a:graphicData uri="http://schemas.openxmlformats.org/drawingml/2006/table">
            <a:tbl>
              <a:tblPr/>
              <a:tblGrid>
                <a:gridCol w="1057275"/>
                <a:gridCol w="1752600"/>
              </a:tblGrid>
              <a:tr h="381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jsmith@ac.com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"/>
                        </a:rPr>
                        <a:t>bliu@ac.com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ssidhuk@ac.com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904CE1-0C61-46F5-9924-42C31418BF4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89E08D-6A78-424B-B393-89ACFA6FA94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Bad decomposition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205413"/>
            <a:ext cx="8610600" cy="1652587"/>
          </a:xfrm>
        </p:spPr>
        <p:txBody>
          <a:bodyPr/>
          <a:lstStyle/>
          <a:p>
            <a:pPr eaLnBrk="1" hangingPunct="1"/>
            <a:r>
              <a:rPr lang="en-US" altLang="en-US" smtClean="0"/>
              <a:t>Association between </a:t>
            </a:r>
            <a:r>
              <a:rPr lang="en-US" altLang="en-US" i="1" smtClean="0"/>
              <a:t>PID</a:t>
            </a:r>
            <a:r>
              <a:rPr lang="en-US" altLang="en-US" smtClean="0"/>
              <a:t> and </a:t>
            </a:r>
            <a:r>
              <a:rPr lang="en-US" altLang="en-US" i="1" smtClean="0"/>
              <a:t>hours</a:t>
            </a:r>
            <a:r>
              <a:rPr lang="en-US" altLang="en-US" smtClean="0"/>
              <a:t> is lost</a:t>
            </a:r>
          </a:p>
          <a:p>
            <a:pPr eaLnBrk="1" hangingPunct="1"/>
            <a:r>
              <a:rPr lang="en-US" altLang="en-US" smtClean="0"/>
              <a:t>Join returns more rows than the original relation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6248400" y="4125913"/>
            <a:ext cx="1295400" cy="0"/>
          </a:xfrm>
          <a:prstGeom prst="line">
            <a:avLst/>
          </a:prstGeom>
          <a:noFill/>
          <a:ln w="292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H="1">
            <a:off x="1905000" y="2971800"/>
            <a:ext cx="266700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4572000" y="2971800"/>
            <a:ext cx="175260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97386" name="Group 10"/>
          <p:cNvGraphicFramePr>
            <a:graphicFrameLocks noGrp="1"/>
          </p:cNvGraphicFramePr>
          <p:nvPr/>
        </p:nvGraphicFramePr>
        <p:xfrm>
          <a:off x="2895600" y="1130300"/>
          <a:ext cx="3076575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  <a:gridCol w="86677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97454" name="Group 78"/>
          <p:cNvGraphicFramePr>
            <a:graphicFrameLocks noGrp="1"/>
          </p:cNvGraphicFramePr>
          <p:nvPr/>
        </p:nvGraphicFramePr>
        <p:xfrm>
          <a:off x="914400" y="3429000"/>
          <a:ext cx="2209800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97455" name="Group 79"/>
          <p:cNvGraphicFramePr>
            <a:graphicFrameLocks noGrp="1"/>
          </p:cNvGraphicFramePr>
          <p:nvPr/>
        </p:nvGraphicFramePr>
        <p:xfrm>
          <a:off x="5334000" y="3429000"/>
          <a:ext cx="2209800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8A46C3-E3BB-4176-BCED-34C8B9B6F024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41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CF0496-B25E-436C-BA6B-5279E2C156F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Lossless join decomposition</a:t>
            </a:r>
          </a:p>
        </p:txBody>
      </p:sp>
      <p:sp>
        <p:nvSpPr>
          <p:cNvPr id="41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Decompose relation </a:t>
            </a:r>
            <a:r>
              <a:rPr lang="en-US" altLang="en-US" i="1" smtClean="0"/>
              <a:t>R</a:t>
            </a:r>
            <a:r>
              <a:rPr lang="en-US" altLang="en-US" smtClean="0"/>
              <a:t> into relations </a:t>
            </a:r>
            <a:r>
              <a:rPr lang="en-US" altLang="en-US" i="1" smtClean="0"/>
              <a:t>S</a:t>
            </a:r>
            <a:r>
              <a:rPr lang="en-US" altLang="en-US" smtClean="0"/>
              <a:t> and </a:t>
            </a:r>
            <a:r>
              <a:rPr lang="en-US" altLang="en-US" i="1" smtClean="0"/>
              <a:t>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smtClean="0"/>
              <a:t>attrs</a:t>
            </a:r>
            <a:r>
              <a:rPr lang="en-US" altLang="en-US" smtClean="0"/>
              <a:t>(</a:t>
            </a:r>
            <a:r>
              <a:rPr lang="en-US" altLang="en-US" i="1" smtClean="0"/>
              <a:t>R</a:t>
            </a:r>
            <a:r>
              <a:rPr lang="en-US" altLang="en-US" smtClean="0"/>
              <a:t>) = </a:t>
            </a:r>
            <a:r>
              <a:rPr lang="en-US" altLang="en-US" i="1" smtClean="0"/>
              <a:t>attrs</a:t>
            </a:r>
            <a:r>
              <a:rPr lang="en-US" altLang="en-US" smtClean="0"/>
              <a:t>(</a:t>
            </a:r>
            <a:r>
              <a:rPr lang="en-US" altLang="en-US" i="1" smtClean="0"/>
              <a:t>S</a:t>
            </a:r>
            <a:r>
              <a:rPr lang="en-US" altLang="en-US" smtClean="0"/>
              <a:t>)   </a:t>
            </a:r>
            <a:r>
              <a:rPr lang="en-US" altLang="en-US" smtClean="0">
                <a:latin typeface="cmsy10" pitchFamily="34" charset="0"/>
              </a:rPr>
              <a:t>  </a:t>
            </a:r>
            <a:r>
              <a:rPr lang="en-US" altLang="en-US" i="1" smtClean="0"/>
              <a:t>attrs</a:t>
            </a:r>
            <a:r>
              <a:rPr lang="en-US" altLang="en-US" smtClean="0"/>
              <a:t>(</a:t>
            </a:r>
            <a:r>
              <a:rPr lang="en-US" altLang="en-US" i="1" smtClean="0"/>
              <a:t>T</a:t>
            </a:r>
            <a:r>
              <a:rPr lang="en-US" altLang="en-US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smtClean="0"/>
              <a:t>S</a:t>
            </a:r>
            <a:r>
              <a:rPr lang="en-US" altLang="en-US" smtClean="0"/>
              <a:t> = </a:t>
            </a:r>
            <a:r>
              <a:rPr lang="el-GR" altLang="en-US" smtClean="0">
                <a:latin typeface="cmmi10" pitchFamily="34" charset="0"/>
              </a:rPr>
              <a:t>π</a:t>
            </a:r>
            <a:r>
              <a:rPr lang="en-US" altLang="en-US" i="1" baseline="-25000" smtClean="0"/>
              <a:t>attrs</a:t>
            </a:r>
            <a:r>
              <a:rPr lang="en-US" altLang="en-US" baseline="-25000" smtClean="0"/>
              <a:t>(</a:t>
            </a:r>
            <a:r>
              <a:rPr lang="en-US" altLang="en-US" i="1" baseline="-25000" smtClean="0"/>
              <a:t>S</a:t>
            </a:r>
            <a:r>
              <a:rPr lang="en-US" altLang="en-US" baseline="-25000" smtClean="0"/>
              <a:t>)</a:t>
            </a:r>
            <a:r>
              <a:rPr lang="en-US" altLang="en-US" smtClean="0"/>
              <a:t> ( </a:t>
            </a:r>
            <a:r>
              <a:rPr lang="en-US" altLang="en-US" i="1" smtClean="0"/>
              <a:t>R</a:t>
            </a:r>
            <a:r>
              <a:rPr lang="en-US" altLang="en-US" smtClean="0"/>
              <a:t> 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smtClean="0"/>
              <a:t>T</a:t>
            </a:r>
            <a:r>
              <a:rPr lang="en-US" altLang="en-US" smtClean="0"/>
              <a:t> = </a:t>
            </a:r>
            <a:r>
              <a:rPr lang="el-GR" altLang="en-US" smtClean="0">
                <a:latin typeface="cmmi10" pitchFamily="34" charset="0"/>
              </a:rPr>
              <a:t>π</a:t>
            </a:r>
            <a:r>
              <a:rPr lang="en-US" altLang="en-US" i="1" baseline="-25000" smtClean="0"/>
              <a:t>attrs</a:t>
            </a:r>
            <a:r>
              <a:rPr lang="en-US" altLang="en-US" baseline="-25000" smtClean="0"/>
              <a:t>(</a:t>
            </a:r>
            <a:r>
              <a:rPr lang="en-US" altLang="en-US" i="1" baseline="-25000" smtClean="0"/>
              <a:t>T</a:t>
            </a:r>
            <a:r>
              <a:rPr lang="en-US" altLang="en-US" baseline="-25000" smtClean="0"/>
              <a:t>)</a:t>
            </a:r>
            <a:r>
              <a:rPr lang="en-US" altLang="en-US" smtClean="0"/>
              <a:t> ( </a:t>
            </a:r>
            <a:r>
              <a:rPr lang="en-US" altLang="en-US" i="1" smtClean="0"/>
              <a:t>R</a:t>
            </a:r>
            <a:r>
              <a:rPr lang="en-US" altLang="en-US" smtClean="0"/>
              <a:t> 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decomposition is a </a:t>
            </a:r>
            <a:r>
              <a:rPr lang="en-US" altLang="en-US" smtClean="0">
                <a:solidFill>
                  <a:schemeClr val="tx2"/>
                </a:solidFill>
              </a:rPr>
              <a:t>lossless join decomposition</a:t>
            </a:r>
            <a:r>
              <a:rPr lang="en-US" altLang="en-US" smtClean="0"/>
              <a:t> if, given known </a:t>
            </a:r>
            <a:r>
              <a:rPr lang="en-US" altLang="en-US" i="1" smtClean="0">
                <a:solidFill>
                  <a:schemeClr val="accent2"/>
                </a:solidFill>
              </a:rPr>
              <a:t>constraints</a:t>
            </a:r>
            <a:r>
              <a:rPr lang="en-US" altLang="en-US" smtClean="0"/>
              <a:t> such as FD’s, we can guarantee that </a:t>
            </a:r>
            <a:r>
              <a:rPr lang="en-US" altLang="en-US" i="1" smtClean="0"/>
              <a:t>R</a:t>
            </a:r>
            <a:r>
              <a:rPr lang="en-US" altLang="en-US" smtClean="0"/>
              <a:t> = </a:t>
            </a:r>
            <a:r>
              <a:rPr lang="en-US" altLang="en-US" i="1" smtClean="0"/>
              <a:t>S</a:t>
            </a:r>
            <a:r>
              <a:rPr lang="en-US" altLang="en-US" smtClean="0"/>
              <a:t> </a:t>
            </a:r>
            <a:r>
              <a:rPr lang="en-US" altLang="en-US" smtClean="0">
                <a:latin typeface="dbsym" pitchFamily="34" charset="2"/>
                <a:sym typeface="Symbol" panose="05050102010706020507" pitchFamily="18" charset="2"/>
              </a:rPr>
              <a:t></a:t>
            </a:r>
            <a:r>
              <a:rPr lang="en-US" altLang="en-US" smtClean="0"/>
              <a:t> </a:t>
            </a:r>
            <a:r>
              <a:rPr lang="en-US" altLang="en-US" i="1" smtClean="0"/>
              <a:t>T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Any decomposition gives </a:t>
            </a:r>
            <a:r>
              <a:rPr lang="en-US" altLang="en-US" i="1" smtClean="0"/>
              <a:t>R</a:t>
            </a:r>
            <a:r>
              <a:rPr lang="en-US" altLang="en-US" smtClean="0"/>
              <a:t>      </a:t>
            </a:r>
            <a:r>
              <a:rPr lang="en-US" altLang="en-US" i="1" smtClean="0"/>
              <a:t>S</a:t>
            </a:r>
            <a:r>
              <a:rPr lang="en-US" altLang="en-US" smtClean="0"/>
              <a:t>     </a:t>
            </a:r>
            <a:r>
              <a:rPr lang="en-US" altLang="en-US" i="1" smtClean="0"/>
              <a:t>T</a:t>
            </a:r>
            <a:r>
              <a:rPr lang="en-US" altLang="en-US" smtClean="0"/>
              <a:t> (why?)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sz="2800" i="1" smtClean="0">
                <a:solidFill>
                  <a:schemeClr val="accent2"/>
                </a:solidFill>
              </a:rPr>
              <a:t>lossy</a:t>
            </a:r>
            <a:r>
              <a:rPr lang="en-US" altLang="en-US" b="1" smtClean="0"/>
              <a:t> </a:t>
            </a:r>
            <a:r>
              <a:rPr lang="en-US" altLang="en-US" smtClean="0"/>
              <a:t>decomposition is one with </a:t>
            </a:r>
            <a:r>
              <a:rPr lang="en-US" altLang="en-US" i="1" smtClean="0"/>
              <a:t>R</a:t>
            </a:r>
            <a:r>
              <a:rPr lang="en-US" altLang="en-US" smtClean="0"/>
              <a:t>    </a:t>
            </a:r>
            <a:r>
              <a:rPr lang="en-US" altLang="en-US" i="1" smtClean="0"/>
              <a:t>S</a:t>
            </a:r>
            <a:r>
              <a:rPr lang="en-US" altLang="en-US" smtClean="0"/>
              <a:t>     </a:t>
            </a:r>
            <a:r>
              <a:rPr lang="en-US" altLang="en-US" i="1" smtClean="0"/>
              <a:t>T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572000" y="4648200"/>
          <a:ext cx="762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4" imgW="152280" imgH="152280" progId="Equation.3">
                  <p:embed/>
                </p:oleObj>
              </mc:Choice>
              <mc:Fallback>
                <p:oleObj name="Equation" r:id="rId4" imgW="152280" imgH="152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48200"/>
                        <a:ext cx="7620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867400" y="5105400"/>
          <a:ext cx="381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6" imgW="152280" imgH="126720" progId="Equation.3">
                  <p:embed/>
                </p:oleObj>
              </mc:Choice>
              <mc:Fallback>
                <p:oleObj name="Equation" r:id="rId6" imgW="152280" imgH="126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105400"/>
                        <a:ext cx="3810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3352800" y="1600200"/>
          <a:ext cx="4794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8" imgW="164880" imgH="126720" progId="Equation.3">
                  <p:embed/>
                </p:oleObj>
              </mc:Choice>
              <mc:Fallback>
                <p:oleObj name="Equation" r:id="rId8" imgW="164880" imgH="1267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00200"/>
                        <a:ext cx="4794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648200"/>
            <a:ext cx="385763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05400"/>
            <a:ext cx="385763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3315B2-005B-4A91-8D56-81C1CDCF55A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6B98FE-E60D-47CC-9456-F3645F054E5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Loss? But I got more rows-&gt;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“Loss” refers not to the loss of tuples, but to the loss of information</a:t>
            </a:r>
          </a:p>
          <a:p>
            <a:pPr lvl="1" eaLnBrk="1" hangingPunct="1"/>
            <a:r>
              <a:rPr lang="en-US" altLang="en-US" smtClean="0"/>
              <a:t>Or, the ability to distinguish different original tuples</a:t>
            </a:r>
          </a:p>
        </p:txBody>
      </p:sp>
      <p:sp>
        <p:nvSpPr>
          <p:cNvPr id="29703" name="Line 12"/>
          <p:cNvSpPr>
            <a:spLocks noChangeShapeType="1"/>
          </p:cNvSpPr>
          <p:nvPr/>
        </p:nvSpPr>
        <p:spPr bwMode="auto">
          <a:xfrm>
            <a:off x="6248400" y="5510213"/>
            <a:ext cx="1295400" cy="0"/>
          </a:xfrm>
          <a:prstGeom prst="line">
            <a:avLst/>
          </a:prstGeom>
          <a:noFill/>
          <a:ln w="292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13"/>
          <p:cNvSpPr>
            <a:spLocks noChangeShapeType="1"/>
          </p:cNvSpPr>
          <p:nvPr/>
        </p:nvSpPr>
        <p:spPr bwMode="auto">
          <a:xfrm flipH="1">
            <a:off x="1981200" y="4267200"/>
            <a:ext cx="25908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14"/>
          <p:cNvSpPr>
            <a:spLocks noChangeShapeType="1"/>
          </p:cNvSpPr>
          <p:nvPr/>
        </p:nvSpPr>
        <p:spPr bwMode="auto">
          <a:xfrm>
            <a:off x="4572000" y="4267200"/>
            <a:ext cx="1905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01487" name="Group 15"/>
          <p:cNvGraphicFramePr>
            <a:graphicFrameLocks noGrp="1"/>
          </p:cNvGraphicFramePr>
          <p:nvPr/>
        </p:nvGraphicFramePr>
        <p:xfrm>
          <a:off x="2895600" y="2425700"/>
          <a:ext cx="3076575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  <a:gridCol w="86677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01575" name="Group 103"/>
          <p:cNvGraphicFramePr>
            <a:graphicFrameLocks noGrp="1"/>
          </p:cNvGraphicFramePr>
          <p:nvPr/>
        </p:nvGraphicFramePr>
        <p:xfrm>
          <a:off x="914400" y="4559300"/>
          <a:ext cx="2209800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01577" name="Group 105"/>
          <p:cNvGraphicFramePr>
            <a:graphicFrameLocks noGrp="1"/>
          </p:cNvGraphicFramePr>
          <p:nvPr/>
        </p:nvGraphicFramePr>
        <p:xfrm>
          <a:off x="5334000" y="4572000"/>
          <a:ext cx="2209800" cy="1844675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</a:tblGrid>
              <a:tr h="381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08"/>
          <p:cNvGrpSpPr>
            <a:grpSpLocks/>
          </p:cNvGrpSpPr>
          <p:nvPr/>
        </p:nvGrpSpPr>
        <p:grpSpPr bwMode="auto">
          <a:xfrm>
            <a:off x="3124200" y="5105400"/>
            <a:ext cx="2209800" cy="762000"/>
            <a:chOff x="1872" y="3216"/>
            <a:chExt cx="2256" cy="480"/>
          </a:xfrm>
        </p:grpSpPr>
        <p:sp>
          <p:nvSpPr>
            <p:cNvPr id="29776" name="Line 106"/>
            <p:cNvSpPr>
              <a:spLocks noChangeShapeType="1"/>
            </p:cNvSpPr>
            <p:nvPr/>
          </p:nvSpPr>
          <p:spPr bwMode="auto">
            <a:xfrm>
              <a:off x="1920" y="3216"/>
              <a:ext cx="2208" cy="48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77" name="Line 107"/>
            <p:cNvSpPr>
              <a:spLocks noChangeShapeType="1"/>
            </p:cNvSpPr>
            <p:nvPr/>
          </p:nvSpPr>
          <p:spPr bwMode="auto">
            <a:xfrm flipV="1">
              <a:off x="1872" y="3264"/>
              <a:ext cx="2256" cy="43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3124200" y="5105400"/>
            <a:ext cx="2209800" cy="762000"/>
            <a:chOff x="1872" y="3216"/>
            <a:chExt cx="2256" cy="480"/>
          </a:xfrm>
        </p:grpSpPr>
        <p:sp>
          <p:nvSpPr>
            <p:cNvPr id="29774" name="Line 109"/>
            <p:cNvSpPr>
              <a:spLocks noChangeShapeType="1"/>
            </p:cNvSpPr>
            <p:nvPr/>
          </p:nvSpPr>
          <p:spPr bwMode="auto">
            <a:xfrm>
              <a:off x="1872" y="3216"/>
              <a:ext cx="2256" cy="4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75" name="Line 110"/>
            <p:cNvSpPr>
              <a:spLocks noChangeShapeType="1"/>
            </p:cNvSpPr>
            <p:nvPr/>
          </p:nvSpPr>
          <p:spPr bwMode="auto">
            <a:xfrm>
              <a:off x="1872" y="3696"/>
              <a:ext cx="220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02C0DA-B45E-4CCF-9956-D4F76662D724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30AEB3-9278-4220-BE49-018A30155EA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 about decomposition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to decompose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How to come up with a correct decomposition (i.e., lossless join decomposition)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727B94-892A-4935-B83C-237655B6EC38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222EE8-88DD-42EE-8542-5E2C7DEACF5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Non-key FD’s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Consider a non-trivial FD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 where </a:t>
            </a:r>
            <a:r>
              <a:rPr lang="en-US" altLang="en-US" i="1" smtClean="0"/>
              <a:t>X</a:t>
            </a:r>
            <a:r>
              <a:rPr lang="en-US" altLang="en-US" smtClean="0"/>
              <a:t> is </a:t>
            </a:r>
            <a:r>
              <a:rPr lang="en-US" altLang="en-US" smtClean="0">
                <a:solidFill>
                  <a:schemeClr val="tx2"/>
                </a:solidFill>
              </a:rPr>
              <a:t>not</a:t>
            </a:r>
            <a:r>
              <a:rPr lang="en-US" altLang="en-US" smtClean="0"/>
              <a:t> a super key</a:t>
            </a:r>
          </a:p>
          <a:p>
            <a:pPr lvl="1" eaLnBrk="1" hangingPunct="1"/>
            <a:r>
              <a:rPr lang="en-US" altLang="en-US" smtClean="0"/>
              <a:t>Since </a:t>
            </a:r>
            <a:r>
              <a:rPr lang="en-US" altLang="en-US" i="1" smtClean="0"/>
              <a:t>X</a:t>
            </a:r>
            <a:r>
              <a:rPr lang="en-US" altLang="en-US" smtClean="0"/>
              <a:t> is not a super key, there are some attributes (say </a:t>
            </a:r>
            <a:r>
              <a:rPr lang="en-US" altLang="en-US" i="1" smtClean="0"/>
              <a:t>Z</a:t>
            </a:r>
            <a:r>
              <a:rPr lang="en-US" altLang="en-US" smtClean="0"/>
              <a:t>) that are not functionally determined by </a:t>
            </a:r>
            <a:r>
              <a:rPr lang="en-US" altLang="en-US" i="1" smtClean="0"/>
              <a:t>X</a:t>
            </a:r>
            <a:endParaRPr lang="en-US" altLang="en-US" smtClean="0"/>
          </a:p>
        </p:txBody>
      </p:sp>
      <p:sp>
        <p:nvSpPr>
          <p:cNvPr id="989189" name="Text Box 5"/>
          <p:cNvSpPr txBox="1">
            <a:spLocks noChangeArrowheads="1"/>
          </p:cNvSpPr>
          <p:nvPr/>
        </p:nvSpPr>
        <p:spPr bwMode="auto">
          <a:xfrm>
            <a:off x="246063" y="5337175"/>
            <a:ext cx="87137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That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b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 is always associated with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a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 is recorded by multiple rows:</a:t>
            </a:r>
            <a:b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 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redundancy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update anomaly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deletion anomaly</a:t>
            </a:r>
          </a:p>
        </p:txBody>
      </p:sp>
      <p:graphicFrame>
        <p:nvGraphicFramePr>
          <p:cNvPr id="989212" name="Group 28"/>
          <p:cNvGraphicFramePr>
            <a:graphicFrameLocks noGrp="1"/>
          </p:cNvGraphicFramePr>
          <p:nvPr/>
        </p:nvGraphicFramePr>
        <p:xfrm>
          <a:off x="1981200" y="3124200"/>
          <a:ext cx="3733800" cy="1189038"/>
        </p:xfrm>
        <a:graphic>
          <a:graphicData uri="http://schemas.openxmlformats.org/drawingml/2006/table">
            <a:tbl>
              <a:tblPr/>
              <a:tblGrid>
                <a:gridCol w="1057275"/>
                <a:gridCol w="1457325"/>
                <a:gridCol w="1219200"/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9189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1A8722-C5DA-43DE-B4C8-488C20C73D12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15EA804-AED9-4C09-875C-4A77B7F9654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Dealing with Nonkey Dependency: BCNF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relation </a:t>
            </a:r>
            <a:r>
              <a:rPr lang="en-US" altLang="en-US" i="1" smtClean="0"/>
              <a:t>R</a:t>
            </a:r>
            <a:r>
              <a:rPr lang="en-US" altLang="en-US" smtClean="0"/>
              <a:t> is in </a:t>
            </a:r>
            <a:r>
              <a:rPr lang="en-US" altLang="en-US" smtClean="0">
                <a:solidFill>
                  <a:schemeClr val="tx2"/>
                </a:solidFill>
              </a:rPr>
              <a:t>B</a:t>
            </a:r>
            <a:r>
              <a:rPr lang="en-US" altLang="en-US" smtClean="0"/>
              <a:t>oyce-</a:t>
            </a:r>
            <a:r>
              <a:rPr lang="en-US" altLang="en-US" smtClean="0">
                <a:solidFill>
                  <a:schemeClr val="tx2"/>
                </a:solidFill>
              </a:rPr>
              <a:t>C</a:t>
            </a:r>
            <a:r>
              <a:rPr lang="en-US" altLang="en-US" smtClean="0"/>
              <a:t>odd </a:t>
            </a:r>
            <a:r>
              <a:rPr lang="en-US" altLang="en-US" smtClean="0">
                <a:solidFill>
                  <a:schemeClr val="tx2"/>
                </a:solidFill>
              </a:rPr>
              <a:t>N</a:t>
            </a:r>
            <a:r>
              <a:rPr lang="en-US" altLang="en-US" smtClean="0"/>
              <a:t>ormal </a:t>
            </a:r>
            <a:r>
              <a:rPr lang="en-US" altLang="en-US" smtClean="0">
                <a:solidFill>
                  <a:schemeClr val="tx2"/>
                </a:solidFill>
              </a:rPr>
              <a:t>F</a:t>
            </a:r>
            <a:r>
              <a:rPr lang="en-US" altLang="en-US" smtClean="0"/>
              <a:t>orm if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For every non-trivial FD </a:t>
            </a:r>
            <a:r>
              <a:rPr lang="en-US" altLang="en-US" i="1" smtClean="0">
                <a:solidFill>
                  <a:schemeClr val="tx2"/>
                </a:solidFill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Y</a:t>
            </a:r>
            <a:r>
              <a:rPr lang="en-US" altLang="en-US" smtClean="0">
                <a:solidFill>
                  <a:schemeClr val="tx2"/>
                </a:solidFill>
              </a:rPr>
              <a:t> in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, </a:t>
            </a:r>
            <a:r>
              <a:rPr lang="en-US" altLang="en-US" i="1" smtClean="0">
                <a:solidFill>
                  <a:schemeClr val="tx2"/>
                </a:solidFill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is a super key</a:t>
            </a:r>
          </a:p>
          <a:p>
            <a:pPr lvl="1" eaLnBrk="1" hangingPunct="1"/>
            <a:r>
              <a:rPr lang="en-US" altLang="en-US" smtClean="0"/>
              <a:t>That is, all FDs follow from “key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other attributes”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When to decompose</a:t>
            </a:r>
          </a:p>
          <a:p>
            <a:pPr lvl="1" eaLnBrk="1" hangingPunct="1"/>
            <a:r>
              <a:rPr lang="en-US" altLang="en-US" smtClean="0"/>
              <a:t>As long as some relation is not in BCNF</a:t>
            </a:r>
          </a:p>
          <a:p>
            <a:pPr eaLnBrk="1" hangingPunct="1"/>
            <a:r>
              <a:rPr lang="en-US" altLang="en-US" smtClean="0"/>
              <a:t>How to come up with a correct decomposition</a:t>
            </a:r>
          </a:p>
          <a:p>
            <a:pPr lvl="1" eaLnBrk="1" hangingPunct="1"/>
            <a:r>
              <a:rPr lang="en-US" altLang="en-US" smtClean="0"/>
              <a:t>Always decompose on a BCNF violation (details next)</a:t>
            </a:r>
          </a:p>
          <a:p>
            <a:pPr lvl="1"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Then it is guaranteed to be a lossless join decomposition-&gt;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498A80-11B0-4F34-8F9C-01B06753F3C0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F5E637-6796-4816-9E65-A5FA799AAE6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BCNF decomposition algorithm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Find a </a:t>
            </a:r>
            <a:r>
              <a:rPr lang="en-US" altLang="en-US" smtClean="0">
                <a:solidFill>
                  <a:schemeClr val="tx2"/>
                </a:solidFill>
              </a:rPr>
              <a:t>BCNF violation</a:t>
            </a:r>
          </a:p>
          <a:p>
            <a:pPr lvl="1" eaLnBrk="1" hangingPunct="1"/>
            <a:r>
              <a:rPr lang="en-US" altLang="en-US" smtClean="0"/>
              <a:t>That is, a non-trivial FD </a:t>
            </a:r>
            <a:r>
              <a:rPr lang="en-US" altLang="en-US" i="1" smtClean="0">
                <a:solidFill>
                  <a:schemeClr val="tx2"/>
                </a:solidFill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Y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where </a:t>
            </a:r>
            <a:r>
              <a:rPr lang="en-US" altLang="en-US" i="1" smtClean="0"/>
              <a:t>X</a:t>
            </a:r>
            <a:r>
              <a:rPr lang="en-US" altLang="en-US" smtClean="0"/>
              <a:t> is </a:t>
            </a:r>
            <a:r>
              <a:rPr lang="en-US" altLang="en-US" smtClean="0">
                <a:solidFill>
                  <a:schemeClr val="tx2"/>
                </a:solidFill>
              </a:rPr>
              <a:t>not</a:t>
            </a:r>
            <a:r>
              <a:rPr lang="en-US" altLang="en-US" smtClean="0"/>
              <a:t> a super key of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smtClean="0"/>
              <a:t>Decompose </a:t>
            </a:r>
            <a:r>
              <a:rPr lang="en-US" altLang="en-US" i="1" smtClean="0"/>
              <a:t>R</a:t>
            </a:r>
            <a:r>
              <a:rPr lang="en-US" altLang="en-US" smtClean="0"/>
              <a:t> into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1</a:t>
            </a:r>
            <a:r>
              <a:rPr lang="en-US" altLang="en-US" smtClean="0"/>
              <a:t> and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/>
              <a:t>, where</a:t>
            </a:r>
          </a:p>
          <a:p>
            <a:pPr lvl="1" eaLnBrk="1" hangingPunct="1"/>
            <a:r>
              <a:rPr lang="en-US" altLang="en-US" i="1" smtClean="0"/>
              <a:t>R</a:t>
            </a:r>
            <a:r>
              <a:rPr lang="en-US" altLang="en-US" baseline="-25000" smtClean="0"/>
              <a:t>1</a:t>
            </a:r>
            <a:r>
              <a:rPr lang="en-US" altLang="en-US" smtClean="0"/>
              <a:t> has attributes </a:t>
            </a:r>
            <a:r>
              <a:rPr lang="en-US" altLang="en-US" i="1" smtClean="0">
                <a:solidFill>
                  <a:schemeClr val="tx2"/>
                </a:solidFill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   </a:t>
            </a:r>
            <a:r>
              <a:rPr lang="en-US" altLang="en-US" i="1" smtClean="0">
                <a:solidFill>
                  <a:schemeClr val="tx2"/>
                </a:solidFill>
              </a:rPr>
              <a:t>Y</a:t>
            </a:r>
          </a:p>
          <a:p>
            <a:pPr lvl="1" eaLnBrk="1" hangingPunct="1"/>
            <a:r>
              <a:rPr lang="en-US" altLang="en-US" i="1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/>
              <a:t> has attributes </a:t>
            </a:r>
            <a:r>
              <a:rPr lang="en-US" altLang="en-US" i="1" smtClean="0">
                <a:solidFill>
                  <a:schemeClr val="tx2"/>
                </a:solidFill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    </a:t>
            </a:r>
            <a:r>
              <a:rPr lang="en-US" altLang="en-US" i="1" smtClean="0">
                <a:solidFill>
                  <a:schemeClr val="tx2"/>
                </a:solidFill>
              </a:rPr>
              <a:t>Z</a:t>
            </a:r>
            <a:r>
              <a:rPr lang="en-US" altLang="en-US" smtClean="0"/>
              <a:t>, where </a:t>
            </a:r>
            <a:r>
              <a:rPr lang="en-US" altLang="en-US" i="1" smtClean="0"/>
              <a:t>Z</a:t>
            </a:r>
            <a:r>
              <a:rPr lang="en-US" altLang="en-US" smtClean="0"/>
              <a:t> contains all attributes of </a:t>
            </a:r>
            <a:r>
              <a:rPr lang="en-US" altLang="en-US" i="1" smtClean="0"/>
              <a:t>R</a:t>
            </a:r>
            <a:r>
              <a:rPr lang="en-US" altLang="en-US" smtClean="0"/>
              <a:t> that are in neither </a:t>
            </a:r>
            <a:r>
              <a:rPr lang="en-US" altLang="en-US" i="1" smtClean="0"/>
              <a:t>X</a:t>
            </a:r>
            <a:r>
              <a:rPr lang="en-US" altLang="en-US" smtClean="0"/>
              <a:t> nor </a:t>
            </a:r>
            <a:r>
              <a:rPr lang="en-US" altLang="en-US" i="1" smtClean="0"/>
              <a:t>Y </a:t>
            </a:r>
            <a:r>
              <a:rPr lang="en-US" altLang="en-US" smtClean="0"/>
              <a:t>(i.e.</a:t>
            </a:r>
            <a:r>
              <a:rPr lang="en-US" altLang="en-US" i="1" smtClean="0"/>
              <a:t> Z = attr(R) – X – Y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Repeat until all relations are in BCNF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406775" y="3048000"/>
          <a:ext cx="4794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4" imgW="164880" imgH="126720" progId="Equation.3">
                  <p:embed/>
                </p:oleObj>
              </mc:Choice>
              <mc:Fallback>
                <p:oleObj name="Equation" r:id="rId4" imgW="164880" imgH="126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3048000"/>
                        <a:ext cx="4794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3429000" y="3517900"/>
          <a:ext cx="4794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6" imgW="164880" imgH="126720" progId="Equation.3">
                  <p:embed/>
                </p:oleObj>
              </mc:Choice>
              <mc:Fallback>
                <p:oleObj name="Equation" r:id="rId6" imgW="164880" imgH="126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517900"/>
                        <a:ext cx="4794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5213F8-1475-47B2-B3F7-668FD01BF7F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96631A-B513-4511-BB9C-1377937FF0E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Motivation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3454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How do we tell if a design is bad, e.g.,</a:t>
            </a:r>
            <a:br>
              <a:rPr lang="en-US" altLang="en-US" dirty="0" smtClean="0"/>
            </a:br>
            <a:r>
              <a:rPr lang="en-US" altLang="en-US" i="1" dirty="0" err="1" smtClean="0"/>
              <a:t>WorkOn</a:t>
            </a:r>
            <a:r>
              <a:rPr lang="en-US" altLang="en-US" dirty="0" smtClean="0"/>
              <a:t>(</a:t>
            </a:r>
            <a:r>
              <a:rPr lang="en-US" altLang="en-US" i="1" u="sng" dirty="0" smtClean="0"/>
              <a:t>EID</a:t>
            </a:r>
            <a:r>
              <a:rPr lang="en-US" altLang="en-US" dirty="0" smtClean="0"/>
              <a:t>, </a:t>
            </a:r>
            <a:r>
              <a:rPr lang="en-US" altLang="en-US" i="1" dirty="0" err="1" smtClean="0"/>
              <a:t>Ename</a:t>
            </a:r>
            <a:r>
              <a:rPr lang="en-US" altLang="en-US" dirty="0" smtClean="0"/>
              <a:t>, </a:t>
            </a:r>
            <a:r>
              <a:rPr lang="en-US" altLang="en-US" i="1" u="sng" dirty="0" smtClean="0"/>
              <a:t>PID</a:t>
            </a:r>
            <a:r>
              <a:rPr lang="en-US" altLang="en-US" i="1" dirty="0" smtClean="0"/>
              <a:t>, </a:t>
            </a:r>
            <a:r>
              <a:rPr lang="en-US" altLang="en-US" i="1" dirty="0" err="1" smtClean="0"/>
              <a:t>Pname</a:t>
            </a:r>
            <a:r>
              <a:rPr lang="en-US" altLang="en-US" i="1" dirty="0" smtClean="0"/>
              <a:t>, Hours</a:t>
            </a:r>
            <a:r>
              <a:rPr lang="en-US" altLang="en-US" dirty="0" smtClean="0"/>
              <a:t>)?</a:t>
            </a:r>
          </a:p>
          <a:p>
            <a:pPr lvl="1" eaLnBrk="1" hangingPunct="1"/>
            <a:r>
              <a:rPr lang="en-US" altLang="en-US" sz="2400" dirty="0" smtClean="0"/>
              <a:t>This design has </a:t>
            </a:r>
            <a:r>
              <a:rPr lang="en-US" altLang="en-US" sz="2400" i="1" dirty="0" smtClean="0"/>
              <a:t>redundancy</a:t>
            </a:r>
            <a:r>
              <a:rPr lang="en-US" altLang="en-US" sz="2400" dirty="0" smtClean="0"/>
              <a:t>, because the name of an employee is recorded multiple times, once for each project the employee is taking</a:t>
            </a:r>
          </a:p>
        </p:txBody>
      </p:sp>
      <p:graphicFrame>
        <p:nvGraphicFramePr>
          <p:cNvPr id="966778" name="Group 122"/>
          <p:cNvGraphicFramePr>
            <a:graphicFrameLocks noGrp="1"/>
          </p:cNvGraphicFramePr>
          <p:nvPr/>
        </p:nvGraphicFramePr>
        <p:xfrm>
          <a:off x="1524000" y="3657600"/>
          <a:ext cx="6324600" cy="1828800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  <a:gridCol w="1524000"/>
                <a:gridCol w="1552575"/>
                <a:gridCol w="1038225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 Liu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Sidhuk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5994A2-086E-4F94-862E-919BE9B571C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83D8AA-C825-40C9-A4FE-8A2B0F21507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BCNF decomposition example</a:t>
            </a:r>
          </a:p>
        </p:txBody>
      </p:sp>
      <p:sp>
        <p:nvSpPr>
          <p:cNvPr id="33798" name="Rectangle 3"/>
          <p:cNvSpPr>
            <a:spLocks noChangeArrowheads="1"/>
          </p:cNvSpPr>
          <p:nvPr/>
        </p:nvSpPr>
        <p:spPr bwMode="auto">
          <a:xfrm>
            <a:off x="1330325" y="1524000"/>
            <a:ext cx="55054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WorkOn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 (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EID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Ename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email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PID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hours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)</a:t>
            </a:r>
          </a:p>
        </p:txBody>
      </p:sp>
      <p:sp>
        <p:nvSpPr>
          <p:cNvPr id="1009668" name="Rectangle 4"/>
          <p:cNvSpPr>
            <a:spLocks noChangeArrowheads="1"/>
          </p:cNvSpPr>
          <p:nvPr/>
        </p:nvSpPr>
        <p:spPr bwMode="auto">
          <a:xfrm>
            <a:off x="1828800" y="2012950"/>
            <a:ext cx="575786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BCNF violation: </a:t>
            </a:r>
            <a:r>
              <a:rPr kumimoji="1" lang="en-US" altLang="en-US" sz="2800" i="1">
                <a:solidFill>
                  <a:schemeClr val="tx2"/>
                </a:solidFill>
                <a:latin typeface="AmeriGarmnd BT" pitchFamily="18" charset="0"/>
              </a:rPr>
              <a:t>EID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 </a:t>
            </a:r>
            <a:r>
              <a:rPr kumimoji="1" lang="en-US" altLang="en-US" sz="280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 </a:t>
            </a:r>
            <a:r>
              <a:rPr kumimoji="1" lang="en-US" altLang="en-US" sz="2800" i="1">
                <a:solidFill>
                  <a:schemeClr val="tx2"/>
                </a:solidFill>
                <a:latin typeface="AmeriGarmnd BT" pitchFamily="18" charset="0"/>
              </a:rPr>
              <a:t>Ename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, </a:t>
            </a:r>
            <a:r>
              <a:rPr kumimoji="1" lang="en-US" altLang="en-US" sz="2800" i="1">
                <a:solidFill>
                  <a:schemeClr val="tx2"/>
                </a:solidFill>
                <a:latin typeface="AmeriGarmnd BT" pitchFamily="18" charset="0"/>
              </a:rPr>
              <a:t>email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400" y="2447925"/>
            <a:ext cx="7934325" cy="1446213"/>
            <a:chOff x="96" y="1927"/>
            <a:chExt cx="4998" cy="911"/>
          </a:xfrm>
        </p:grpSpPr>
        <p:sp>
          <p:nvSpPr>
            <p:cNvPr id="33804" name="Rectangle 6"/>
            <p:cNvSpPr>
              <a:spLocks noChangeArrowheads="1"/>
            </p:cNvSpPr>
            <p:nvPr/>
          </p:nvSpPr>
          <p:spPr bwMode="auto">
            <a:xfrm>
              <a:off x="96" y="2538"/>
              <a:ext cx="239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Student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EID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Ename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email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  <p:sp>
          <p:nvSpPr>
            <p:cNvPr id="33805" name="Rectangle 7"/>
            <p:cNvSpPr>
              <a:spLocks noChangeArrowheads="1"/>
            </p:cNvSpPr>
            <p:nvPr/>
          </p:nvSpPr>
          <p:spPr bwMode="auto">
            <a:xfrm>
              <a:off x="2966" y="2536"/>
              <a:ext cx="212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Grade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EID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PID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hours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  <p:sp>
          <p:nvSpPr>
            <p:cNvPr id="33806" name="Line 8"/>
            <p:cNvSpPr>
              <a:spLocks noChangeShapeType="1"/>
            </p:cNvSpPr>
            <p:nvPr/>
          </p:nvSpPr>
          <p:spPr bwMode="auto">
            <a:xfrm flipH="1">
              <a:off x="1248" y="1927"/>
              <a:ext cx="1248" cy="62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Line 9"/>
            <p:cNvSpPr>
              <a:spLocks noChangeShapeType="1"/>
            </p:cNvSpPr>
            <p:nvPr/>
          </p:nvSpPr>
          <p:spPr bwMode="auto">
            <a:xfrm>
              <a:off x="2928" y="1927"/>
              <a:ext cx="1248" cy="62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355725" y="3830638"/>
            <a:ext cx="5759450" cy="581025"/>
            <a:chOff x="854" y="2798"/>
            <a:chExt cx="3628" cy="366"/>
          </a:xfrm>
        </p:grpSpPr>
        <p:sp>
          <p:nvSpPr>
            <p:cNvPr id="33802" name="Text Box 11"/>
            <p:cNvSpPr txBox="1">
              <a:spLocks noChangeArrowheads="1"/>
            </p:cNvSpPr>
            <p:nvPr/>
          </p:nvSpPr>
          <p:spPr bwMode="auto">
            <a:xfrm>
              <a:off x="854" y="2837"/>
              <a:ext cx="6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AmeriGarmnd BT" pitchFamily="18" charset="0"/>
                </a:rPr>
                <a:t>BCNF</a:t>
              </a:r>
            </a:p>
          </p:txBody>
        </p:sp>
        <p:sp>
          <p:nvSpPr>
            <p:cNvPr id="33803" name="Text Box 12"/>
            <p:cNvSpPr txBox="1">
              <a:spLocks noChangeArrowheads="1"/>
            </p:cNvSpPr>
            <p:nvPr/>
          </p:nvSpPr>
          <p:spPr bwMode="auto">
            <a:xfrm>
              <a:off x="3811" y="2798"/>
              <a:ext cx="6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AmeriGarmnd BT" pitchFamily="18" charset="0"/>
                </a:rPr>
                <a:t>BCNF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1F4BA0-4DC9-478B-AF1D-5A9F8FE7E44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1C248A-9512-42EF-926D-0DBAA8709E94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example</a:t>
            </a:r>
          </a:p>
        </p:txBody>
      </p:sp>
      <p:sp>
        <p:nvSpPr>
          <p:cNvPr id="34822" name="Rectangle 3"/>
          <p:cNvSpPr>
            <a:spLocks noChangeArrowheads="1"/>
          </p:cNvSpPr>
          <p:nvPr/>
        </p:nvSpPr>
        <p:spPr bwMode="auto">
          <a:xfrm>
            <a:off x="1143000" y="1457325"/>
            <a:ext cx="55054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WorkOn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 (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EID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Ename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email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PID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,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hours</a:t>
            </a:r>
            <a:r>
              <a:rPr kumimoji="1" lang="en-US" altLang="en-US" sz="2800">
                <a:solidFill>
                  <a:schemeClr val="tx1"/>
                </a:solidFill>
                <a:latin typeface="AmeriGarmnd BT" pitchFamily="18" charset="0"/>
              </a:rPr>
              <a:t>)</a:t>
            </a:r>
          </a:p>
        </p:txBody>
      </p:sp>
      <p:sp>
        <p:nvSpPr>
          <p:cNvPr id="1011716" name="Rectangle 4"/>
          <p:cNvSpPr>
            <a:spLocks noChangeArrowheads="1"/>
          </p:cNvSpPr>
          <p:nvPr/>
        </p:nvSpPr>
        <p:spPr bwMode="auto">
          <a:xfrm>
            <a:off x="2133600" y="1946275"/>
            <a:ext cx="45815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BCNF violation: </a:t>
            </a:r>
            <a:r>
              <a:rPr kumimoji="1" lang="en-US" altLang="en-US" sz="2800" i="1">
                <a:solidFill>
                  <a:schemeClr val="tx2"/>
                </a:solidFill>
                <a:latin typeface="AmeriGarmnd BT" pitchFamily="18" charset="0"/>
              </a:rPr>
              <a:t>email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 </a:t>
            </a:r>
            <a:r>
              <a:rPr kumimoji="1" lang="en-US" altLang="en-US" sz="280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 </a:t>
            </a:r>
            <a:r>
              <a:rPr kumimoji="1" lang="en-US" altLang="en-US" sz="2800" i="1">
                <a:solidFill>
                  <a:schemeClr val="tx2"/>
                </a:solidFill>
                <a:latin typeface="AmeriGarmnd BT" pitchFamily="18" charset="0"/>
              </a:rPr>
              <a:t>EID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8588" y="2381250"/>
            <a:ext cx="8310562" cy="1533525"/>
            <a:chOff x="81" y="1500"/>
            <a:chExt cx="5235" cy="966"/>
          </a:xfrm>
        </p:grpSpPr>
        <p:sp>
          <p:nvSpPr>
            <p:cNvPr id="34835" name="Rectangle 6"/>
            <p:cNvSpPr>
              <a:spLocks noChangeArrowheads="1"/>
            </p:cNvSpPr>
            <p:nvPr/>
          </p:nvSpPr>
          <p:spPr bwMode="auto">
            <a:xfrm>
              <a:off x="81" y="1830"/>
              <a:ext cx="199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StudentID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email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EID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  <p:sp>
          <p:nvSpPr>
            <p:cNvPr id="34836" name="Rectangle 7"/>
            <p:cNvSpPr>
              <a:spLocks noChangeArrowheads="1"/>
            </p:cNvSpPr>
            <p:nvPr/>
          </p:nvSpPr>
          <p:spPr bwMode="auto">
            <a:xfrm>
              <a:off x="1872" y="2166"/>
              <a:ext cx="3444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StudentGrade’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email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Ename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PID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hours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  <p:sp>
          <p:nvSpPr>
            <p:cNvPr id="34837" name="Line 8"/>
            <p:cNvSpPr>
              <a:spLocks noChangeShapeType="1"/>
            </p:cNvSpPr>
            <p:nvPr/>
          </p:nvSpPr>
          <p:spPr bwMode="auto">
            <a:xfrm flipH="1">
              <a:off x="1152" y="1500"/>
              <a:ext cx="1329" cy="32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Line 9"/>
            <p:cNvSpPr>
              <a:spLocks noChangeShapeType="1"/>
            </p:cNvSpPr>
            <p:nvPr/>
          </p:nvSpPr>
          <p:spPr bwMode="auto">
            <a:xfrm>
              <a:off x="2913" y="1500"/>
              <a:ext cx="1119" cy="66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1722" name="Text Box 10"/>
          <p:cNvSpPr txBox="1">
            <a:spLocks noChangeArrowheads="1"/>
          </p:cNvSpPr>
          <p:nvPr/>
        </p:nvSpPr>
        <p:spPr bwMode="auto">
          <a:xfrm>
            <a:off x="1066800" y="3298825"/>
            <a:ext cx="1065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AmeriGarmnd BT" pitchFamily="18" charset="0"/>
              </a:rPr>
              <a:t>BCNF</a:t>
            </a:r>
          </a:p>
        </p:txBody>
      </p:sp>
      <p:sp>
        <p:nvSpPr>
          <p:cNvPr id="1011723" name="Rectangle 11"/>
          <p:cNvSpPr>
            <a:spLocks noChangeArrowheads="1"/>
          </p:cNvSpPr>
          <p:nvPr/>
        </p:nvSpPr>
        <p:spPr bwMode="auto">
          <a:xfrm>
            <a:off x="3657600" y="3965575"/>
            <a:ext cx="49799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BCNF violation: </a:t>
            </a:r>
            <a:r>
              <a:rPr kumimoji="1" lang="en-US" altLang="en-US" sz="2800" i="1">
                <a:solidFill>
                  <a:schemeClr val="tx2"/>
                </a:solidFill>
                <a:latin typeface="AmeriGarmnd BT" pitchFamily="18" charset="0"/>
              </a:rPr>
              <a:t>email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 </a:t>
            </a:r>
            <a:r>
              <a:rPr kumimoji="1" lang="en-US" altLang="en-US" sz="280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kumimoji="1" lang="en-US" altLang="en-US" sz="2800">
                <a:solidFill>
                  <a:schemeClr val="tx2"/>
                </a:solidFill>
                <a:latin typeface="AmeriGarmnd BT" pitchFamily="18" charset="0"/>
              </a:rPr>
              <a:t> </a:t>
            </a:r>
            <a:r>
              <a:rPr kumimoji="1" lang="en-US" altLang="en-US" sz="2800" i="1">
                <a:solidFill>
                  <a:schemeClr val="tx2"/>
                </a:solidFill>
                <a:latin typeface="AmeriGarmnd BT" pitchFamily="18" charset="0"/>
              </a:rPr>
              <a:t>Ename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219200" y="4419600"/>
            <a:ext cx="7356475" cy="1476375"/>
            <a:chOff x="768" y="2784"/>
            <a:chExt cx="4634" cy="930"/>
          </a:xfrm>
        </p:grpSpPr>
        <p:sp>
          <p:nvSpPr>
            <p:cNvPr id="34831" name="Line 13"/>
            <p:cNvSpPr>
              <a:spLocks noChangeShapeType="1"/>
            </p:cNvSpPr>
            <p:nvPr/>
          </p:nvSpPr>
          <p:spPr bwMode="auto">
            <a:xfrm flipH="1">
              <a:off x="2079" y="2784"/>
              <a:ext cx="1329" cy="32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Rectangle 14"/>
            <p:cNvSpPr>
              <a:spLocks noChangeArrowheads="1"/>
            </p:cNvSpPr>
            <p:nvPr/>
          </p:nvSpPr>
          <p:spPr bwMode="auto">
            <a:xfrm>
              <a:off x="768" y="3162"/>
              <a:ext cx="238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StudentName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email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Ename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  <p:sp>
          <p:nvSpPr>
            <p:cNvPr id="34833" name="Line 15"/>
            <p:cNvSpPr>
              <a:spLocks noChangeShapeType="1"/>
            </p:cNvSpPr>
            <p:nvPr/>
          </p:nvSpPr>
          <p:spPr bwMode="auto">
            <a:xfrm>
              <a:off x="3873" y="2784"/>
              <a:ext cx="687" cy="62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Rectangle 16"/>
            <p:cNvSpPr>
              <a:spLocks noChangeArrowheads="1"/>
            </p:cNvSpPr>
            <p:nvPr/>
          </p:nvSpPr>
          <p:spPr bwMode="auto">
            <a:xfrm>
              <a:off x="3216" y="3414"/>
              <a:ext cx="218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Grade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email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PID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, 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hours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697163" y="5432425"/>
            <a:ext cx="4951412" cy="962025"/>
            <a:chOff x="1699" y="3422"/>
            <a:chExt cx="3119" cy="606"/>
          </a:xfrm>
        </p:grpSpPr>
        <p:sp>
          <p:nvSpPr>
            <p:cNvPr id="34829" name="Text Box 18"/>
            <p:cNvSpPr txBox="1">
              <a:spLocks noChangeArrowheads="1"/>
            </p:cNvSpPr>
            <p:nvPr/>
          </p:nvSpPr>
          <p:spPr bwMode="auto">
            <a:xfrm>
              <a:off x="1699" y="3422"/>
              <a:ext cx="6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AmeriGarmnd BT" pitchFamily="18" charset="0"/>
                </a:rPr>
                <a:t>BCNF</a:t>
              </a:r>
            </a:p>
          </p:txBody>
        </p:sp>
        <p:sp>
          <p:nvSpPr>
            <p:cNvPr id="34830" name="Text Box 19"/>
            <p:cNvSpPr txBox="1">
              <a:spLocks noChangeArrowheads="1"/>
            </p:cNvSpPr>
            <p:nvPr/>
          </p:nvSpPr>
          <p:spPr bwMode="auto">
            <a:xfrm>
              <a:off x="4147" y="3701"/>
              <a:ext cx="6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AmeriGarmnd BT" pitchFamily="18" charset="0"/>
                </a:rPr>
                <a:t>BCNF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 autoUpdateAnimBg="0"/>
      <p:bldP spid="1011722" grpId="0" autoUpdateAnimBg="0"/>
      <p:bldP spid="101172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7F5B90-3804-4311-85C9-2A20B878A58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1E8BBE-B2DD-4E20-BED8-86FECBB41F9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Exercise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n-US" altLang="en-US" i="1" smtClean="0"/>
              <a:t>Property(Property_id#, County_name, Lot#, Area, Price, Tax_rate</a:t>
            </a:r>
            <a:r>
              <a:rPr kumimoji="1" lang="en-US" altLang="en-US" smtClean="0"/>
              <a:t>)</a:t>
            </a:r>
          </a:p>
          <a:p>
            <a:pPr lvl="1" eaLnBrk="1" hangingPunct="1"/>
            <a:r>
              <a:rPr kumimoji="1" lang="en-US" altLang="en-US" smtClean="0"/>
              <a:t>Property_id#</a:t>
            </a:r>
            <a:r>
              <a:rPr kumimoji="1" lang="en-US" altLang="en-US" smtClean="0">
                <a:latin typeface="cmsy10" pitchFamily="34" charset="0"/>
              </a:rPr>
              <a:t>-&gt; </a:t>
            </a:r>
            <a:r>
              <a:rPr kumimoji="1" lang="en-US" altLang="en-US" i="1" smtClean="0"/>
              <a:t>County_name, Lot#, Area, Price, Tax_rate</a:t>
            </a:r>
          </a:p>
          <a:p>
            <a:pPr lvl="1" eaLnBrk="1" hangingPunct="1"/>
            <a:r>
              <a:rPr kumimoji="1" lang="en-US" altLang="en-US" i="1" smtClean="0"/>
              <a:t>County_name, Lot# </a:t>
            </a:r>
            <a:r>
              <a:rPr kumimoji="1" lang="en-US" altLang="en-US" smtClean="0">
                <a:latin typeface="cmsy10" pitchFamily="34" charset="0"/>
              </a:rPr>
              <a:t>-&gt; </a:t>
            </a:r>
            <a:r>
              <a:rPr kumimoji="1" lang="en-US" altLang="en-US" smtClean="0"/>
              <a:t>Property_id</a:t>
            </a:r>
            <a:r>
              <a:rPr kumimoji="1" lang="en-US" altLang="en-US" i="1" smtClean="0"/>
              <a:t>#, Area, Price, Tax_rate</a:t>
            </a:r>
          </a:p>
          <a:p>
            <a:pPr lvl="1" eaLnBrk="1" hangingPunct="1"/>
            <a:r>
              <a:rPr kumimoji="1" lang="en-US" altLang="en-US" smtClean="0">
                <a:latin typeface="cmsy10" pitchFamily="34" charset="0"/>
              </a:rPr>
              <a:t> </a:t>
            </a:r>
            <a:r>
              <a:rPr kumimoji="1" lang="en-US" altLang="en-US" i="1" smtClean="0"/>
              <a:t>County_name </a:t>
            </a:r>
            <a:r>
              <a:rPr kumimoji="1" lang="en-US" altLang="en-US" smtClean="0">
                <a:latin typeface="cmsy10" pitchFamily="34" charset="0"/>
              </a:rPr>
              <a:t>-&gt; </a:t>
            </a:r>
            <a:r>
              <a:rPr kumimoji="1" lang="en-US" altLang="en-US" i="1" smtClean="0"/>
              <a:t>Tax_rate</a:t>
            </a:r>
          </a:p>
          <a:p>
            <a:pPr lvl="1" eaLnBrk="1" hangingPunct="1"/>
            <a:r>
              <a:rPr kumimoji="1" lang="en-US" altLang="en-US" i="1" smtClean="0"/>
              <a:t>area </a:t>
            </a:r>
            <a:r>
              <a:rPr kumimoji="1" lang="en-US" altLang="en-US" smtClean="0">
                <a:latin typeface="cmsy10" pitchFamily="34" charset="0"/>
              </a:rPr>
              <a:t>-&gt; </a:t>
            </a:r>
            <a:r>
              <a:rPr kumimoji="1" lang="en-US" altLang="en-US" i="1" smtClean="0"/>
              <a:t>Price</a:t>
            </a:r>
          </a:p>
          <a:p>
            <a:pPr lvl="1" eaLnBrk="1" hangingPunct="1"/>
            <a:endParaRPr kumimoji="1" lang="en-US" altLang="en-US" smtClean="0">
              <a:latin typeface="cmsy10" pitchFamily="34" charset="0"/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51FDE8-3E36-47A9-A209-4D05DC7572B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9CC7FF-95E4-48A3-85FD-866ED1161F2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Exercise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kumimoji="1" lang="en-US" altLang="en-US" i="1" smtClean="0">
                <a:latin typeface="AmeriGarmnd BT" pitchFamily="18" charset="0"/>
              </a:rPr>
              <a:t>Property(Property_id#, County_name, Lot#, Area, Price, Tax_rate)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060868" name="Text Box 4"/>
          <p:cNvSpPr txBox="1">
            <a:spLocks/>
          </p:cNvSpPr>
          <p:nvPr/>
        </p:nvSpPr>
        <p:spPr bwMode="auto">
          <a:xfrm>
            <a:off x="1143000" y="1905000"/>
            <a:ext cx="6934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BCNF violation: County_name</a:t>
            </a:r>
            <a:r>
              <a:rPr kumimoji="1"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en-US" sz="2800">
                <a:solidFill>
                  <a:schemeClr val="tx1"/>
                </a:solidFill>
                <a:latin typeface="cmsy10" pitchFamily="34" charset="0"/>
              </a:rPr>
              <a:t>-&gt;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Tax_rate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74675" y="2438400"/>
            <a:ext cx="8626475" cy="1619250"/>
            <a:chOff x="362" y="1536"/>
            <a:chExt cx="5434" cy="1020"/>
          </a:xfrm>
        </p:grpSpPr>
        <p:sp>
          <p:nvSpPr>
            <p:cNvPr id="36882" name="Rectangle 6"/>
            <p:cNvSpPr>
              <a:spLocks noChangeArrowheads="1"/>
            </p:cNvSpPr>
            <p:nvPr/>
          </p:nvSpPr>
          <p:spPr bwMode="auto">
            <a:xfrm>
              <a:off x="362" y="1866"/>
              <a:ext cx="3177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LOTS1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County_name, Tax_rate 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  <p:sp>
          <p:nvSpPr>
            <p:cNvPr id="36883" name="Rectangle 7"/>
            <p:cNvSpPr>
              <a:spLocks noChangeArrowheads="1"/>
            </p:cNvSpPr>
            <p:nvPr/>
          </p:nvSpPr>
          <p:spPr bwMode="auto">
            <a:xfrm>
              <a:off x="624" y="2256"/>
              <a:ext cx="5172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LOTS2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Property_id#, County_name, Lot#, Area, Price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  <p:sp>
          <p:nvSpPr>
            <p:cNvPr id="36884" name="Line 8"/>
            <p:cNvSpPr>
              <a:spLocks noChangeShapeType="1"/>
            </p:cNvSpPr>
            <p:nvPr/>
          </p:nvSpPr>
          <p:spPr bwMode="auto">
            <a:xfrm flipH="1">
              <a:off x="1433" y="1536"/>
              <a:ext cx="1329" cy="32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Line 9"/>
            <p:cNvSpPr>
              <a:spLocks noChangeShapeType="1"/>
            </p:cNvSpPr>
            <p:nvPr/>
          </p:nvSpPr>
          <p:spPr bwMode="auto">
            <a:xfrm>
              <a:off x="3194" y="1536"/>
              <a:ext cx="1119" cy="66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0874" name="Text Box 10"/>
          <p:cNvSpPr txBox="1">
            <a:spLocks/>
          </p:cNvSpPr>
          <p:nvPr/>
        </p:nvSpPr>
        <p:spPr bwMode="auto">
          <a:xfrm>
            <a:off x="3276600" y="4038600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BCNF violation: Area</a:t>
            </a:r>
            <a:r>
              <a:rPr kumimoji="1"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en-US" sz="2800">
                <a:solidFill>
                  <a:schemeClr val="tx1"/>
                </a:solidFill>
                <a:latin typeface="cmsy10" pitchFamily="34" charset="0"/>
              </a:rPr>
              <a:t>-&gt; </a:t>
            </a:r>
            <a:r>
              <a:rPr kumimoji="1" lang="en-US" altLang="en-US" sz="2800" i="1">
                <a:solidFill>
                  <a:schemeClr val="tx1"/>
                </a:solidFill>
                <a:latin typeface="AmeriGarmnd BT" pitchFamily="18" charset="0"/>
              </a:rPr>
              <a:t>Price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81000" y="4495800"/>
            <a:ext cx="8831263" cy="1619250"/>
            <a:chOff x="240" y="1728"/>
            <a:chExt cx="5563" cy="1020"/>
          </a:xfrm>
        </p:grpSpPr>
        <p:sp>
          <p:nvSpPr>
            <p:cNvPr id="36878" name="Rectangle 13"/>
            <p:cNvSpPr>
              <a:spLocks noChangeArrowheads="1"/>
            </p:cNvSpPr>
            <p:nvPr/>
          </p:nvSpPr>
          <p:spPr bwMode="auto">
            <a:xfrm>
              <a:off x="240" y="2058"/>
              <a:ext cx="212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LOTS2A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Area, Price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  <p:sp>
          <p:nvSpPr>
            <p:cNvPr id="36879" name="Rectangle 14"/>
            <p:cNvSpPr>
              <a:spLocks noChangeArrowheads="1"/>
            </p:cNvSpPr>
            <p:nvPr/>
          </p:nvSpPr>
          <p:spPr bwMode="auto">
            <a:xfrm>
              <a:off x="1090" y="2448"/>
              <a:ext cx="471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LOTS2B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 (</a:t>
              </a:r>
              <a:r>
                <a:rPr kumimoji="1" lang="en-US" altLang="en-US" sz="2800" i="1">
                  <a:solidFill>
                    <a:schemeClr val="tx1"/>
                  </a:solidFill>
                  <a:latin typeface="AmeriGarmnd BT" pitchFamily="18" charset="0"/>
                </a:rPr>
                <a:t>Property_id#, County_name, Lot#, Area</a:t>
              </a:r>
              <a:r>
                <a:rPr kumimoji="1" lang="en-US" altLang="en-US" sz="2800">
                  <a:solidFill>
                    <a:schemeClr val="tx1"/>
                  </a:solidFill>
                  <a:latin typeface="AmeriGarmnd BT" pitchFamily="18" charset="0"/>
                </a:rPr>
                <a:t>)</a:t>
              </a:r>
            </a:p>
          </p:txBody>
        </p:sp>
        <p:sp>
          <p:nvSpPr>
            <p:cNvPr id="36880" name="Line 15"/>
            <p:cNvSpPr>
              <a:spLocks noChangeShapeType="1"/>
            </p:cNvSpPr>
            <p:nvPr/>
          </p:nvSpPr>
          <p:spPr bwMode="auto">
            <a:xfrm flipH="1">
              <a:off x="1311" y="1728"/>
              <a:ext cx="1329" cy="32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Line 16"/>
            <p:cNvSpPr>
              <a:spLocks noChangeShapeType="1"/>
            </p:cNvSpPr>
            <p:nvPr/>
          </p:nvSpPr>
          <p:spPr bwMode="auto">
            <a:xfrm>
              <a:off x="3072" y="1728"/>
              <a:ext cx="1119" cy="66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0881" name="Text Box 17"/>
          <p:cNvSpPr txBox="1">
            <a:spLocks noChangeArrowheads="1"/>
          </p:cNvSpPr>
          <p:nvPr/>
        </p:nvSpPr>
        <p:spPr bwMode="auto">
          <a:xfrm>
            <a:off x="228600" y="3200400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AmeriGarmnd BT" pitchFamily="18" charset="0"/>
              </a:rPr>
              <a:t>BCNF</a:t>
            </a:r>
          </a:p>
        </p:txBody>
      </p:sp>
      <p:sp>
        <p:nvSpPr>
          <p:cNvPr id="1060883" name="Text Box 19"/>
          <p:cNvSpPr txBox="1">
            <a:spLocks noChangeArrowheads="1"/>
          </p:cNvSpPr>
          <p:nvPr/>
        </p:nvSpPr>
        <p:spPr bwMode="auto">
          <a:xfrm>
            <a:off x="457200" y="5334000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AmeriGarmnd BT" pitchFamily="18" charset="0"/>
              </a:rPr>
              <a:t>BCNF</a:t>
            </a:r>
          </a:p>
        </p:txBody>
      </p:sp>
      <p:sp>
        <p:nvSpPr>
          <p:cNvPr id="1060884" name="Text Box 20"/>
          <p:cNvSpPr txBox="1">
            <a:spLocks noChangeArrowheads="1"/>
          </p:cNvSpPr>
          <p:nvPr/>
        </p:nvSpPr>
        <p:spPr bwMode="auto">
          <a:xfrm>
            <a:off x="6858000" y="5938838"/>
            <a:ext cx="10652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AmeriGarmnd BT" pitchFamily="18" charset="0"/>
              </a:rPr>
              <a:t>BCNF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0868" grpId="0"/>
      <p:bldP spid="1060874" grpId="0"/>
      <p:bldP spid="1060881" grpId="0" autoUpdateAnimBg="0"/>
      <p:bldP spid="1060883" grpId="0" autoUpdateAnimBg="0"/>
      <p:bldP spid="106088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01B1BFA-4171-4879-B824-87DFFA01EFC9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BBF20B-8C8E-4B25-8B92-846FAAEADEA4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BCNF decomposition lossless</a:t>
            </a:r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Given non-trivial </a:t>
            </a:r>
            <a:r>
              <a:rPr lang="en-US" altLang="en-US" i="1" smtClean="0">
                <a:solidFill>
                  <a:schemeClr val="tx2"/>
                </a:solidFill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Y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where </a:t>
            </a:r>
            <a:r>
              <a:rPr lang="en-US" altLang="en-US" i="1" smtClean="0"/>
              <a:t>X</a:t>
            </a:r>
            <a:r>
              <a:rPr lang="en-US" altLang="en-US" smtClean="0"/>
              <a:t> is </a:t>
            </a:r>
            <a:r>
              <a:rPr lang="en-US" altLang="en-US" smtClean="0">
                <a:solidFill>
                  <a:schemeClr val="tx2"/>
                </a:solidFill>
              </a:rPr>
              <a:t>not</a:t>
            </a:r>
            <a:r>
              <a:rPr lang="en-US" altLang="en-US" smtClean="0"/>
              <a:t> a super key of </a:t>
            </a:r>
            <a:r>
              <a:rPr lang="en-US" altLang="en-US" i="1" smtClean="0"/>
              <a:t>R</a:t>
            </a:r>
            <a:r>
              <a:rPr lang="en-US" altLang="en-US" smtClean="0"/>
              <a:t>, need to prove: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Anything we project always comes back in the join:</a:t>
            </a:r>
            <a:br>
              <a:rPr lang="en-US" altLang="en-US" smtClean="0"/>
            </a:br>
            <a:r>
              <a:rPr lang="en-US" altLang="en-US" i="1" smtClean="0"/>
              <a:t>R       </a:t>
            </a:r>
            <a:r>
              <a:rPr lang="el-GR" altLang="en-US" smtClean="0">
                <a:latin typeface="cmmi10" pitchFamily="34" charset="0"/>
              </a:rPr>
              <a:t>π</a:t>
            </a:r>
            <a:r>
              <a:rPr lang="en-US" altLang="en-US" i="1" baseline="-25000" smtClean="0"/>
              <a:t>XY</a:t>
            </a:r>
            <a:r>
              <a:rPr lang="en-US" altLang="en-US" smtClean="0"/>
              <a:t> ( </a:t>
            </a:r>
            <a:r>
              <a:rPr lang="en-US" altLang="en-US" i="1" smtClean="0"/>
              <a:t>R</a:t>
            </a:r>
            <a:r>
              <a:rPr lang="en-US" altLang="en-US" smtClean="0"/>
              <a:t> )    </a:t>
            </a:r>
            <a:r>
              <a:rPr lang="el-GR" altLang="en-US" smtClean="0">
                <a:latin typeface="cmmi10" pitchFamily="34" charset="0"/>
              </a:rPr>
              <a:t>π</a:t>
            </a:r>
            <a:r>
              <a:rPr lang="en-US" altLang="en-US" i="1" baseline="-25000" smtClean="0"/>
              <a:t>XZ</a:t>
            </a:r>
            <a:r>
              <a:rPr lang="en-US" altLang="en-US" smtClean="0"/>
              <a:t> ( </a:t>
            </a:r>
            <a:r>
              <a:rPr lang="en-US" altLang="en-US" i="1" smtClean="0"/>
              <a:t>R</a:t>
            </a:r>
            <a:r>
              <a:rPr lang="en-US" altLang="en-US" smtClean="0"/>
              <a:t> 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Sure; and it doesn’t depend on the FD</a:t>
            </a:r>
          </a:p>
          <a:p>
            <a:pPr eaLnBrk="1" hangingPunct="1"/>
            <a:r>
              <a:rPr lang="en-US" altLang="en-US" smtClean="0"/>
              <a:t>Anything that comes back in the join must be in the original relation:</a:t>
            </a:r>
            <a:br>
              <a:rPr lang="en-US" altLang="en-US" smtClean="0"/>
            </a:br>
            <a:r>
              <a:rPr lang="en-US" altLang="en-US" i="1" smtClean="0"/>
              <a:t>R</a:t>
            </a:r>
            <a:r>
              <a:rPr lang="en-US" altLang="en-US" smtClean="0"/>
              <a:t>      </a:t>
            </a:r>
            <a:r>
              <a:rPr lang="el-GR" altLang="en-US" smtClean="0">
                <a:latin typeface="cmmi10" pitchFamily="34" charset="0"/>
              </a:rPr>
              <a:t>π</a:t>
            </a:r>
            <a:r>
              <a:rPr lang="en-US" altLang="en-US" i="1" baseline="-25000" smtClean="0"/>
              <a:t>XY</a:t>
            </a:r>
            <a:r>
              <a:rPr lang="en-US" altLang="en-US" smtClean="0"/>
              <a:t> ( </a:t>
            </a:r>
            <a:r>
              <a:rPr lang="en-US" altLang="en-US" i="1" smtClean="0"/>
              <a:t>R</a:t>
            </a:r>
            <a:r>
              <a:rPr lang="en-US" altLang="en-US" smtClean="0"/>
              <a:t> )    </a:t>
            </a:r>
            <a:r>
              <a:rPr lang="el-GR" altLang="en-US" smtClean="0">
                <a:latin typeface="cmmi10" pitchFamily="34" charset="0"/>
              </a:rPr>
              <a:t>π</a:t>
            </a:r>
            <a:r>
              <a:rPr lang="en-US" altLang="en-US" i="1" baseline="-25000" smtClean="0"/>
              <a:t>XZ</a:t>
            </a:r>
            <a:r>
              <a:rPr lang="en-US" altLang="en-US" smtClean="0"/>
              <a:t> ( </a:t>
            </a:r>
            <a:r>
              <a:rPr lang="en-US" altLang="en-US" i="1" smtClean="0"/>
              <a:t>R</a:t>
            </a:r>
            <a:r>
              <a:rPr lang="en-US" altLang="en-US" smtClean="0"/>
              <a:t> )</a:t>
            </a:r>
          </a:p>
          <a:p>
            <a:pPr lvl="1" eaLnBrk="1" hangingPunct="1"/>
            <a:r>
              <a:rPr lang="en-US" altLang="en-US" smtClean="0"/>
              <a:t>Proof makes use of the fact that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4221163"/>
          <a:ext cx="53340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4" imgW="152280" imgH="152280" progId="Equation.3">
                  <p:embed/>
                </p:oleObj>
              </mc:Choice>
              <mc:Fallback>
                <p:oleObj name="Equation" r:id="rId4" imgW="152280" imgH="152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21163"/>
                        <a:ext cx="533400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838200" y="2438400"/>
          <a:ext cx="5334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6" imgW="152280" imgH="152280" progId="Equation.3">
                  <p:embed/>
                </p:oleObj>
              </mc:Choice>
              <mc:Fallback>
                <p:oleObj name="Equation" r:id="rId6" imgW="152280" imgH="152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8400"/>
                        <a:ext cx="5334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3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385763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43400"/>
            <a:ext cx="385763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84A86-B154-469D-BBB8-6694AC42AEA4}" type="datetime1">
              <a:rPr lang="en-US" smtClean="0"/>
              <a:pPr>
                <a:defRPr/>
              </a:pPr>
              <a:t>11/6/2017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Jinze Liu @ University of Kentucky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9AC9-5E6B-4FE6-953A-7D3E0FFEE0E4}" type="slidenum">
              <a:rPr lang="en-US" altLang="en-US" smtClean="0"/>
              <a:pPr/>
              <a:t>35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162" y="609599"/>
            <a:ext cx="7971676" cy="579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681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84A86-B154-469D-BBB8-6694AC42AEA4}" type="datetime1">
              <a:rPr lang="en-US" smtClean="0"/>
              <a:pPr>
                <a:defRPr/>
              </a:pPr>
              <a:t>11/6/2017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Jinze Liu @ University of Kentucky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9AC9-5E6B-4FE6-953A-7D3E0FFEE0E4}" type="slidenum">
              <a:rPr lang="en-US" altLang="en-US" smtClean="0"/>
              <a:pPr/>
              <a:t>36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324" y="1327150"/>
            <a:ext cx="7819351" cy="42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64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AE7E9D-954D-4184-BC36-37DF3F3D63C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541A4F-7FC8-46A6-BEE0-F69E498BC78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Recap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Functional dependencies: a generalization of the key concept</a:t>
            </a:r>
          </a:p>
          <a:p>
            <a:pPr eaLnBrk="1" hangingPunct="1"/>
            <a:r>
              <a:rPr lang="en-US" altLang="en-US" smtClean="0"/>
              <a:t>Partial dependencies: a source of redundancy</a:t>
            </a:r>
          </a:p>
          <a:p>
            <a:pPr lvl="1" eaLnBrk="1" hangingPunct="1"/>
            <a:r>
              <a:rPr lang="en-US" altLang="en-US" smtClean="0"/>
              <a:t>Use 2</a:t>
            </a:r>
            <a:r>
              <a:rPr lang="en-US" altLang="en-US" baseline="30000" smtClean="0"/>
              <a:t>nd</a:t>
            </a:r>
            <a:r>
              <a:rPr lang="en-US" altLang="en-US" smtClean="0"/>
              <a:t> Normal form to remove partial dependency</a:t>
            </a:r>
          </a:p>
          <a:p>
            <a:pPr eaLnBrk="1" hangingPunct="1"/>
            <a:r>
              <a:rPr lang="en-US" altLang="en-US" smtClean="0"/>
              <a:t>Non-key functional dependencies: a source of redundancy</a:t>
            </a:r>
          </a:p>
          <a:p>
            <a:pPr eaLnBrk="1" hangingPunct="1"/>
            <a:r>
              <a:rPr lang="en-US" altLang="en-US" smtClean="0"/>
              <a:t>BCNF decomposition: a method for removing ALL functional dependency related redundancies</a:t>
            </a:r>
          </a:p>
          <a:p>
            <a:pPr lvl="1" eaLnBrk="1" hangingPunct="1"/>
            <a:r>
              <a:rPr lang="en-US" altLang="en-US" smtClean="0"/>
              <a:t>Plus, BNCF decomposition is a lossless join decomposition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8309CA-7CCC-4F37-AFE5-3707D591B766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776570-B90A-4989-9F17-2E6B2E2B239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redundancy is bad?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Waste disk space.</a:t>
            </a:r>
          </a:p>
          <a:p>
            <a:pPr eaLnBrk="1" hangingPunct="1"/>
            <a:r>
              <a:rPr lang="en-US" altLang="en-US" smtClean="0"/>
              <a:t>What if we want to perform update operations to the relation</a:t>
            </a:r>
          </a:p>
          <a:p>
            <a:pPr lvl="1" eaLnBrk="1" hangingPunct="1"/>
            <a:r>
              <a:rPr lang="en-US" altLang="en-US" smtClean="0"/>
              <a:t>INSERT an new project that no employee has been assigned to it yet. </a:t>
            </a:r>
          </a:p>
          <a:p>
            <a:pPr lvl="1" eaLnBrk="1" hangingPunct="1"/>
            <a:r>
              <a:rPr lang="en-US" altLang="en-US" smtClean="0"/>
              <a:t>UPDATE the name of “John Smith” to “John L. Smith”</a:t>
            </a:r>
          </a:p>
          <a:p>
            <a:pPr lvl="1" eaLnBrk="1" hangingPunct="1"/>
            <a:r>
              <a:rPr lang="en-US" altLang="en-US" smtClean="0"/>
              <a:t>DELETE the last employee who works for a certain project</a:t>
            </a:r>
          </a:p>
          <a:p>
            <a:pPr lvl="1" eaLnBrk="1" hangingPunct="1"/>
            <a:endParaRPr lang="en-US" altLang="en-US" smtClean="0"/>
          </a:p>
        </p:txBody>
      </p:sp>
      <p:graphicFrame>
        <p:nvGraphicFramePr>
          <p:cNvPr id="1038427" name="Group 91"/>
          <p:cNvGraphicFramePr>
            <a:graphicFrameLocks noGrp="1"/>
          </p:cNvGraphicFramePr>
          <p:nvPr/>
        </p:nvGraphicFramePr>
        <p:xfrm>
          <a:off x="2133600" y="4498975"/>
          <a:ext cx="6324600" cy="1828800"/>
        </p:xfrm>
        <a:graphic>
          <a:graphicData uri="http://schemas.openxmlformats.org/drawingml/2006/table">
            <a:tbl>
              <a:tblPr/>
              <a:tblGrid>
                <a:gridCol w="1057275"/>
                <a:gridCol w="1152525"/>
                <a:gridCol w="1524000"/>
                <a:gridCol w="1552575"/>
                <a:gridCol w="1038225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 Liu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Sidhuk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B2B platform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1BC247-9F62-4E82-B9D7-21DB4DEA4B63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452874-5178-46E7-843F-7D7ED6FB3A5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Functional dependencies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chemeClr val="tx2"/>
                </a:solidFill>
              </a:rPr>
              <a:t>functional dependency</a:t>
            </a:r>
            <a:r>
              <a:rPr lang="en-US" altLang="en-US" dirty="0" smtClean="0"/>
              <a:t> (</a:t>
            </a:r>
            <a:r>
              <a:rPr lang="en-US" altLang="en-US" dirty="0" smtClean="0">
                <a:solidFill>
                  <a:schemeClr val="tx2"/>
                </a:solidFill>
              </a:rPr>
              <a:t>FD</a:t>
            </a:r>
            <a:r>
              <a:rPr lang="en-US" altLang="en-US" dirty="0" smtClean="0"/>
              <a:t>) has the form </a:t>
            </a:r>
            <a:r>
              <a:rPr lang="en-US" altLang="en-US" i="1" dirty="0" smtClean="0">
                <a:solidFill>
                  <a:schemeClr val="tx2"/>
                </a:solidFill>
              </a:rPr>
              <a:t>X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chemeClr val="tx2"/>
                </a:solidFill>
                <a:latin typeface="cmsy10" pitchFamily="34" charset="0"/>
              </a:rPr>
              <a:t>-&gt;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i="1" dirty="0" smtClean="0">
                <a:solidFill>
                  <a:schemeClr val="tx2"/>
                </a:solidFill>
              </a:rPr>
              <a:t>Y</a:t>
            </a:r>
            <a:r>
              <a:rPr lang="en-US" altLang="en-US" dirty="0" smtClean="0"/>
              <a:t>, where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are sets of attributes in a relation </a:t>
            </a:r>
            <a:r>
              <a:rPr lang="en-US" altLang="en-US" i="1" dirty="0" smtClean="0"/>
              <a:t>R</a:t>
            </a:r>
          </a:p>
          <a:p>
            <a:pPr eaLnBrk="1" hangingPunct="1"/>
            <a:r>
              <a:rPr lang="en-US" altLang="en-US" i="1" dirty="0" smtClean="0"/>
              <a:t>X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Y</a:t>
            </a:r>
            <a:r>
              <a:rPr lang="en-US" altLang="en-US" dirty="0" smtClean="0"/>
              <a:t> means that whenever two tuples in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agree on all the attributes in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, they must also agree on all attributes in </a:t>
            </a:r>
            <a:r>
              <a:rPr lang="en-US" altLang="en-US" i="1" dirty="0" smtClean="0"/>
              <a:t>Y</a:t>
            </a:r>
          </a:p>
          <a:p>
            <a:pPr lvl="1" eaLnBrk="1" hangingPunct="1"/>
            <a:r>
              <a:rPr lang="en-US" altLang="en-US" dirty="0" smtClean="0"/>
              <a:t>t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[X] = t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[X] </a:t>
            </a:r>
            <a:r>
              <a:rPr lang="en-US" altLang="en-US" dirty="0" smtClean="0">
                <a:sym typeface="Symbol" panose="05050102010706020507" pitchFamily="18" charset="2"/>
              </a:rPr>
              <a:t> </a:t>
            </a:r>
            <a:r>
              <a:rPr lang="en-US" altLang="en-US" dirty="0" smtClean="0"/>
              <a:t>t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[Y] = t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[Y] </a:t>
            </a:r>
          </a:p>
        </p:txBody>
      </p:sp>
      <p:graphicFrame>
        <p:nvGraphicFramePr>
          <p:cNvPr id="968766" name="Group 62"/>
          <p:cNvGraphicFramePr>
            <a:graphicFrameLocks noGrp="1"/>
          </p:cNvGraphicFramePr>
          <p:nvPr/>
        </p:nvGraphicFramePr>
        <p:xfrm>
          <a:off x="2057400" y="4191000"/>
          <a:ext cx="3733800" cy="1189038"/>
        </p:xfrm>
        <a:graphic>
          <a:graphicData uri="http://schemas.openxmlformats.org/drawingml/2006/table">
            <a:tbl>
              <a:tblPr/>
              <a:tblGrid>
                <a:gridCol w="1057275"/>
                <a:gridCol w="1457325"/>
                <a:gridCol w="1219200"/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68791" name="Group 87"/>
          <p:cNvGraphicFramePr>
            <a:graphicFrameLocks noGrp="1"/>
          </p:cNvGraphicFramePr>
          <p:nvPr/>
        </p:nvGraphicFramePr>
        <p:xfrm>
          <a:off x="2057400" y="4191000"/>
          <a:ext cx="3733800" cy="1189038"/>
        </p:xfrm>
        <a:graphic>
          <a:graphicData uri="http://schemas.openxmlformats.org/drawingml/2006/table">
            <a:tbl>
              <a:tblPr/>
              <a:tblGrid>
                <a:gridCol w="1057275"/>
                <a:gridCol w="1457325"/>
                <a:gridCol w="1219200"/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609600" y="5410200"/>
            <a:ext cx="2667000" cy="609600"/>
            <a:chOff x="384" y="3168"/>
            <a:chExt cx="1680" cy="384"/>
          </a:xfrm>
        </p:grpSpPr>
        <p:sp>
          <p:nvSpPr>
            <p:cNvPr id="14401" name="Freeform 89"/>
            <p:cNvSpPr>
              <a:spLocks/>
            </p:cNvSpPr>
            <p:nvPr/>
          </p:nvSpPr>
          <p:spPr bwMode="auto">
            <a:xfrm>
              <a:off x="1440" y="3168"/>
              <a:ext cx="624" cy="240"/>
            </a:xfrm>
            <a:custGeom>
              <a:avLst/>
              <a:gdLst>
                <a:gd name="T0" fmla="*/ 0 w 576"/>
                <a:gd name="T1" fmla="*/ 144 h 168"/>
                <a:gd name="T2" fmla="*/ 288 w 576"/>
                <a:gd name="T3" fmla="*/ 144 h 168"/>
                <a:gd name="T4" fmla="*/ 576 w 576"/>
                <a:gd name="T5" fmla="*/ 0 h 168"/>
                <a:gd name="T6" fmla="*/ 0 60000 65536"/>
                <a:gd name="T7" fmla="*/ 0 60000 65536"/>
                <a:gd name="T8" fmla="*/ 0 60000 65536"/>
                <a:gd name="T9" fmla="*/ 0 w 576"/>
                <a:gd name="T10" fmla="*/ 0 h 168"/>
                <a:gd name="T11" fmla="*/ 576 w 576"/>
                <a:gd name="T12" fmla="*/ 168 h 1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68">
                  <a:moveTo>
                    <a:pt x="0" y="144"/>
                  </a:moveTo>
                  <a:cubicBezTo>
                    <a:pt x="96" y="156"/>
                    <a:pt x="192" y="168"/>
                    <a:pt x="288" y="144"/>
                  </a:cubicBezTo>
                  <a:cubicBezTo>
                    <a:pt x="384" y="120"/>
                    <a:pt x="480" y="60"/>
                    <a:pt x="576" y="0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2" name="Text Box 90"/>
            <p:cNvSpPr txBox="1">
              <a:spLocks/>
            </p:cNvSpPr>
            <p:nvPr/>
          </p:nvSpPr>
          <p:spPr bwMode="auto">
            <a:xfrm>
              <a:off x="384" y="3264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Must be “b”</a:t>
              </a:r>
            </a:p>
          </p:txBody>
        </p:sp>
      </p:grp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5275263" y="5410200"/>
            <a:ext cx="3335337" cy="895350"/>
            <a:chOff x="3323" y="3168"/>
            <a:chExt cx="2101" cy="564"/>
          </a:xfrm>
        </p:grpSpPr>
        <p:sp>
          <p:nvSpPr>
            <p:cNvPr id="14399" name="Text Box 91"/>
            <p:cNvSpPr txBox="1">
              <a:spLocks noChangeArrowheads="1"/>
            </p:cNvSpPr>
            <p:nvPr/>
          </p:nvSpPr>
          <p:spPr bwMode="auto">
            <a:xfrm>
              <a:off x="3899" y="3168"/>
              <a:ext cx="1525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Could be anything,</a:t>
              </a:r>
            </a:p>
            <a:p>
              <a:pPr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 e.g. d</a:t>
              </a:r>
              <a:endParaRPr kumimoji="1" lang="en-US" altLang="en-US" sz="2400" i="1">
                <a:solidFill>
                  <a:schemeClr val="tx1"/>
                </a:solidFill>
                <a:latin typeface="AmeriGarmnd BT" pitchFamily="18" charset="0"/>
              </a:endParaRPr>
            </a:p>
          </p:txBody>
        </p:sp>
        <p:sp>
          <p:nvSpPr>
            <p:cNvPr id="14400" name="Freeform 92"/>
            <p:cNvSpPr>
              <a:spLocks/>
            </p:cNvSpPr>
            <p:nvPr/>
          </p:nvSpPr>
          <p:spPr bwMode="auto">
            <a:xfrm flipH="1">
              <a:off x="3323" y="3168"/>
              <a:ext cx="576" cy="192"/>
            </a:xfrm>
            <a:custGeom>
              <a:avLst/>
              <a:gdLst>
                <a:gd name="T0" fmla="*/ 0 w 576"/>
                <a:gd name="T1" fmla="*/ 144 h 168"/>
                <a:gd name="T2" fmla="*/ 288 w 576"/>
                <a:gd name="T3" fmla="*/ 144 h 168"/>
                <a:gd name="T4" fmla="*/ 576 w 576"/>
                <a:gd name="T5" fmla="*/ 0 h 168"/>
                <a:gd name="T6" fmla="*/ 0 60000 65536"/>
                <a:gd name="T7" fmla="*/ 0 60000 65536"/>
                <a:gd name="T8" fmla="*/ 0 60000 65536"/>
                <a:gd name="T9" fmla="*/ 0 w 576"/>
                <a:gd name="T10" fmla="*/ 0 h 168"/>
                <a:gd name="T11" fmla="*/ 576 w 576"/>
                <a:gd name="T12" fmla="*/ 168 h 1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68">
                  <a:moveTo>
                    <a:pt x="0" y="144"/>
                  </a:moveTo>
                  <a:cubicBezTo>
                    <a:pt x="96" y="156"/>
                    <a:pt x="192" y="168"/>
                    <a:pt x="288" y="144"/>
                  </a:cubicBezTo>
                  <a:cubicBezTo>
                    <a:pt x="384" y="120"/>
                    <a:pt x="480" y="60"/>
                    <a:pt x="576" y="0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968821" name="Group 117"/>
          <p:cNvGraphicFramePr>
            <a:graphicFrameLocks noGrp="1"/>
          </p:cNvGraphicFramePr>
          <p:nvPr/>
        </p:nvGraphicFramePr>
        <p:xfrm>
          <a:off x="2057400" y="4191000"/>
          <a:ext cx="3733800" cy="1189038"/>
        </p:xfrm>
        <a:graphic>
          <a:graphicData uri="http://schemas.openxmlformats.org/drawingml/2006/table">
            <a:tbl>
              <a:tblPr/>
              <a:tblGrid>
                <a:gridCol w="1057275"/>
                <a:gridCol w="1457325"/>
                <a:gridCol w="1219200"/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1AD35D-71A6-4071-8C68-41E4109FA7B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 dirty="0">
              <a:solidFill>
                <a:schemeClr val="tx1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dirty="0" err="1">
                <a:solidFill>
                  <a:schemeClr val="tx1"/>
                </a:solidFill>
              </a:rPr>
              <a:t>Jinze</a:t>
            </a:r>
            <a:r>
              <a:rPr lang="en-US" altLang="en-US" sz="1000" dirty="0">
                <a:solidFill>
                  <a:schemeClr val="tx1"/>
                </a:solidFill>
              </a:rPr>
              <a:t> Liu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6D483D-0967-4197-B567-2CA4F5B334D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FD examples</a:t>
            </a:r>
          </a:p>
        </p:txBody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 smtClean="0"/>
              <a:t>Address</a:t>
            </a:r>
            <a:r>
              <a:rPr lang="en-US" altLang="en-US" dirty="0" smtClean="0"/>
              <a:t> (</a:t>
            </a:r>
            <a:r>
              <a:rPr lang="en-US" altLang="en-US" i="1" dirty="0" err="1" smtClean="0"/>
              <a:t>street_address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city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state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zip</a:t>
            </a:r>
            <a:r>
              <a:rPr lang="en-US" altLang="en-US" dirty="0" smtClean="0"/>
              <a:t>)</a:t>
            </a:r>
          </a:p>
          <a:p>
            <a:pPr eaLnBrk="1" hangingPunct="1"/>
            <a:r>
              <a:rPr lang="en-US" altLang="en-US" i="1" dirty="0" err="1" smtClean="0"/>
              <a:t>street_address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city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state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zip</a:t>
            </a:r>
          </a:p>
          <a:p>
            <a:pPr eaLnBrk="1" hangingPunct="1"/>
            <a:r>
              <a:rPr lang="en-US" altLang="en-US" i="1" dirty="0" smtClean="0"/>
              <a:t>zip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city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state</a:t>
            </a:r>
          </a:p>
          <a:p>
            <a:pPr eaLnBrk="1" hangingPunct="1"/>
            <a:r>
              <a:rPr lang="en-US" altLang="en-US" i="1" dirty="0" smtClean="0"/>
              <a:t>zip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state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zip</a:t>
            </a:r>
            <a:r>
              <a:rPr lang="en-US" altLang="en-US" dirty="0" smtClean="0"/>
              <a:t>?</a:t>
            </a:r>
          </a:p>
          <a:p>
            <a:pPr lvl="1" eaLnBrk="1" hangingPunct="1"/>
            <a:r>
              <a:rPr lang="en-US" altLang="en-US" dirty="0" smtClean="0"/>
              <a:t>This is a trivial FD</a:t>
            </a:r>
          </a:p>
          <a:p>
            <a:pPr lvl="1" eaLnBrk="1" hangingPunct="1"/>
            <a:r>
              <a:rPr lang="en-US" altLang="en-US" dirty="0" smtClean="0">
                <a:solidFill>
                  <a:schemeClr val="tx2"/>
                </a:solidFill>
              </a:rPr>
              <a:t>Trivial FD</a:t>
            </a:r>
            <a:r>
              <a:rPr lang="en-US" altLang="en-US" dirty="0" smtClean="0"/>
              <a:t>: LHS     RHS</a:t>
            </a:r>
          </a:p>
          <a:p>
            <a:pPr eaLnBrk="1" hangingPunct="1"/>
            <a:r>
              <a:rPr lang="en-US" altLang="en-US" i="1" dirty="0" smtClean="0"/>
              <a:t>zip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msy10" pitchFamily="34" charset="0"/>
              </a:rPr>
              <a:t>-&gt;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state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zip</a:t>
            </a:r>
            <a:r>
              <a:rPr lang="en-US" altLang="en-US" dirty="0" smtClean="0"/>
              <a:t>?</a:t>
            </a:r>
          </a:p>
          <a:p>
            <a:pPr lvl="1" eaLnBrk="1" hangingPunct="1"/>
            <a:r>
              <a:rPr lang="en-US" altLang="en-US" dirty="0" smtClean="0"/>
              <a:t>This is non-trivial, but not completely non-trivial</a:t>
            </a:r>
          </a:p>
          <a:p>
            <a:pPr lvl="1" eaLnBrk="1" hangingPunct="1"/>
            <a:r>
              <a:rPr lang="en-US" altLang="en-US" dirty="0" smtClean="0">
                <a:solidFill>
                  <a:schemeClr val="tx2"/>
                </a:solidFill>
              </a:rPr>
              <a:t>Completely non-trivial FD</a:t>
            </a:r>
            <a:r>
              <a:rPr lang="en-US" altLang="en-US" dirty="0" smtClean="0"/>
              <a:t>: LHS ∩ RHS = </a:t>
            </a:r>
            <a:r>
              <a:rPr lang="en-US" altLang="en-US" dirty="0" smtClean="0">
                <a:latin typeface="msbm10" pitchFamily="34" charset="0"/>
              </a:rPr>
              <a:t>?</a:t>
            </a:r>
            <a:endParaRPr lang="en-US" altLang="en-US" dirty="0" smtClean="0"/>
          </a:p>
        </p:txBody>
      </p:sp>
      <p:sp>
        <p:nvSpPr>
          <p:cNvPr id="1032" name="Line 4"/>
          <p:cNvSpPr>
            <a:spLocks noChangeShapeType="1"/>
          </p:cNvSpPr>
          <p:nvPr/>
        </p:nvSpPr>
        <p:spPr bwMode="auto">
          <a:xfrm>
            <a:off x="1676400" y="1524000"/>
            <a:ext cx="3505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200400" y="3657600"/>
          <a:ext cx="609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4" imgW="152280" imgH="152280" progId="Equation.3">
                  <p:embed/>
                </p:oleObj>
              </mc:Choice>
              <mc:Fallback>
                <p:oleObj name="Equation" r:id="rId4" imgW="152280" imgH="152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657600"/>
                        <a:ext cx="6096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0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5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6F5F99-DDC4-4029-BB1D-C6708B3C295F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48CB5A-7BC0-4312-A52A-3D0C41B38B19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Keys redefined using FD’s</a:t>
            </a:r>
          </a:p>
        </p:txBody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Let </a:t>
            </a:r>
            <a:r>
              <a:rPr lang="en-US" altLang="en-US" i="1" smtClean="0"/>
              <a:t>attr</a:t>
            </a:r>
            <a:r>
              <a:rPr lang="en-US" altLang="en-US" smtClean="0"/>
              <a:t>(</a:t>
            </a:r>
            <a:r>
              <a:rPr lang="en-US" altLang="en-US" i="1" smtClean="0"/>
              <a:t>R</a:t>
            </a:r>
            <a:r>
              <a:rPr lang="en-US" altLang="en-US" smtClean="0"/>
              <a:t>) be the set of all attributes of </a:t>
            </a:r>
            <a:r>
              <a:rPr lang="en-US" altLang="en-US" i="1" smtClean="0"/>
              <a:t>R</a:t>
            </a:r>
            <a:r>
              <a:rPr lang="en-US" altLang="en-US" smtClean="0"/>
              <a:t>, a set of attributes </a:t>
            </a:r>
            <a:r>
              <a:rPr lang="en-US" altLang="en-US" i="1" smtClean="0"/>
              <a:t>K</a:t>
            </a:r>
            <a:r>
              <a:rPr lang="en-US" altLang="en-US" smtClean="0"/>
              <a:t> is a (candidate) </a:t>
            </a:r>
            <a:r>
              <a:rPr lang="en-US" altLang="en-US" smtClean="0">
                <a:solidFill>
                  <a:schemeClr val="tx2"/>
                </a:solidFill>
              </a:rPr>
              <a:t>key</a:t>
            </a:r>
            <a:r>
              <a:rPr lang="en-US" altLang="en-US" smtClean="0"/>
              <a:t> for a relation </a:t>
            </a:r>
            <a:r>
              <a:rPr lang="en-US" altLang="en-US" i="1" smtClean="0"/>
              <a:t>R</a:t>
            </a:r>
            <a:r>
              <a:rPr lang="en-US" altLang="en-US" smtClean="0"/>
              <a:t> if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/>
              <a:t>K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attr(</a:t>
            </a:r>
            <a:r>
              <a:rPr lang="en-US" altLang="en-US" i="1" smtClean="0"/>
              <a:t>R) - K, </a:t>
            </a:r>
            <a:r>
              <a:rPr lang="en-US" altLang="en-US" smtClean="0"/>
              <a:t>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That is, </a:t>
            </a:r>
            <a:r>
              <a:rPr lang="en-US" altLang="en-US" i="1" smtClean="0"/>
              <a:t>K</a:t>
            </a:r>
            <a:r>
              <a:rPr lang="en-US" altLang="en-US" smtClean="0"/>
              <a:t> is a “</a:t>
            </a:r>
            <a:r>
              <a:rPr lang="en-US" altLang="en-US" smtClean="0">
                <a:solidFill>
                  <a:schemeClr val="tx2"/>
                </a:solidFill>
              </a:rPr>
              <a:t>super key</a:t>
            </a:r>
            <a:r>
              <a:rPr lang="en-US" altLang="en-US" smtClean="0"/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No proper subset of </a:t>
            </a:r>
            <a:r>
              <a:rPr lang="en-US" altLang="en-US" i="1" smtClean="0"/>
              <a:t>K</a:t>
            </a:r>
            <a:r>
              <a:rPr lang="en-US" altLang="en-US" smtClean="0"/>
              <a:t> satisfies the above condition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That is, </a:t>
            </a:r>
            <a:r>
              <a:rPr lang="en-US" altLang="en-US" i="1" smtClean="0"/>
              <a:t>K</a:t>
            </a:r>
            <a:r>
              <a:rPr lang="en-US" altLang="en-US" smtClean="0"/>
              <a:t> is </a:t>
            </a:r>
            <a:r>
              <a:rPr lang="en-US" altLang="en-US" smtClean="0">
                <a:solidFill>
                  <a:schemeClr val="tx2"/>
                </a:solidFill>
              </a:rPr>
              <a:t>minimal (full functional dependent)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/>
              <a:t>Address</a:t>
            </a:r>
            <a:r>
              <a:rPr lang="en-US" altLang="en-US" smtClean="0"/>
              <a:t> (</a:t>
            </a:r>
            <a:r>
              <a:rPr lang="en-US" altLang="en-US" i="1" smtClean="0"/>
              <a:t>street_address</a:t>
            </a:r>
            <a:r>
              <a:rPr lang="en-US" altLang="en-US" smtClean="0"/>
              <a:t>, </a:t>
            </a:r>
            <a:r>
              <a:rPr lang="en-US" altLang="en-US" i="1" smtClean="0"/>
              <a:t>city</a:t>
            </a:r>
            <a:r>
              <a:rPr lang="en-US" altLang="en-US" smtClean="0"/>
              <a:t>, </a:t>
            </a:r>
            <a:r>
              <a:rPr lang="en-US" altLang="en-US" i="1" smtClean="0"/>
              <a:t>state</a:t>
            </a:r>
            <a:r>
              <a:rPr lang="en-US" altLang="en-US" smtClean="0"/>
              <a:t>, </a:t>
            </a:r>
            <a:r>
              <a:rPr lang="en-US" altLang="en-US" i="1" smtClean="0"/>
              <a:t>zip</a:t>
            </a:r>
            <a:r>
              <a:rPr lang="en-US" altLang="en-US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{street_address, city, state, zip}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{street_address, city, zip}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{street_address, zip}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{zip}    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>
            <a:off x="2057400" y="4191000"/>
            <a:ext cx="3505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05" name="Rectangle 5"/>
          <p:cNvSpPr>
            <a:spLocks noChangeArrowheads="1"/>
          </p:cNvSpPr>
          <p:nvPr/>
        </p:nvSpPr>
        <p:spPr bwMode="auto">
          <a:xfrm>
            <a:off x="5029200" y="4191000"/>
            <a:ext cx="3429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92150" indent="-3476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	Super key 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	Super key	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	Key 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	Non-key  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</a:pPr>
            <a:endParaRPr lang="en-US" altLang="en-US" sz="26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91E388-91CF-4FCD-B2A3-B664D9686C28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F8FAE2-A92C-46C2-BFFE-21BC0757518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Reasoning with FD’s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Given a relation </a:t>
            </a:r>
            <a:r>
              <a:rPr lang="en-US" altLang="en-US" i="1" smtClean="0"/>
              <a:t>R</a:t>
            </a:r>
            <a:r>
              <a:rPr lang="en-US" altLang="en-US" smtClean="0"/>
              <a:t> and a set of FD’s </a:t>
            </a:r>
            <a:r>
              <a:rPr lang="en-US" altLang="en-US" smtClean="0">
                <a:latin typeface="cmsy10" pitchFamily="34" charset="0"/>
              </a:rPr>
              <a:t>F</a:t>
            </a:r>
            <a:endParaRPr lang="en-US" altLang="en-US" smtClean="0"/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Does another FD follow from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F</a:t>
            </a:r>
            <a:r>
              <a:rPr lang="en-US" altLang="en-US" smtClean="0">
                <a:solidFill>
                  <a:schemeClr val="tx2"/>
                </a:solidFill>
              </a:rPr>
              <a:t>?</a:t>
            </a:r>
          </a:p>
          <a:p>
            <a:pPr lvl="1" eaLnBrk="1" hangingPunct="1"/>
            <a:r>
              <a:rPr lang="en-US" altLang="en-US" smtClean="0"/>
              <a:t>Are some of the FD’s in </a:t>
            </a:r>
            <a:r>
              <a:rPr lang="en-US" altLang="en-US" smtClean="0">
                <a:latin typeface="cmsy10" pitchFamily="34" charset="0"/>
              </a:rPr>
              <a:t>F</a:t>
            </a:r>
            <a:r>
              <a:rPr lang="en-US" altLang="en-US" smtClean="0"/>
              <a:t> redundant (i.e., they follow from the others)?</a:t>
            </a: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Is </a:t>
            </a:r>
            <a:r>
              <a:rPr lang="en-US" altLang="en-US" i="1" smtClean="0">
                <a:solidFill>
                  <a:schemeClr val="tx2"/>
                </a:solidFill>
              </a:rPr>
              <a:t>K</a:t>
            </a:r>
            <a:r>
              <a:rPr lang="en-US" altLang="en-US" smtClean="0">
                <a:solidFill>
                  <a:schemeClr val="tx2"/>
                </a:solidFill>
              </a:rPr>
              <a:t> a key of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?</a:t>
            </a:r>
          </a:p>
          <a:p>
            <a:pPr lvl="1" eaLnBrk="1" hangingPunct="1"/>
            <a:r>
              <a:rPr lang="en-US" altLang="en-US" smtClean="0"/>
              <a:t>What are all the keys of </a:t>
            </a:r>
            <a:r>
              <a:rPr lang="en-US" altLang="en-US" i="1" smtClean="0"/>
              <a:t>R</a:t>
            </a:r>
            <a:r>
              <a:rPr lang="en-US" altLang="en-US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8BD7B0-0674-471B-9B88-40797C11C08D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11/3/2017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C9A33E-8AE5-451D-BE6D-239CE696F54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Attribute closure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Given </a:t>
            </a:r>
            <a:r>
              <a:rPr lang="en-US" altLang="en-US" i="1" smtClean="0"/>
              <a:t>R</a:t>
            </a:r>
            <a:r>
              <a:rPr lang="en-US" altLang="en-US" smtClean="0"/>
              <a:t>, a set of FD’s </a:t>
            </a:r>
            <a:r>
              <a:rPr lang="en-US" altLang="en-US" smtClean="0">
                <a:latin typeface="cmsy10" pitchFamily="34" charset="0"/>
              </a:rPr>
              <a:t>F</a:t>
            </a:r>
            <a:r>
              <a:rPr lang="en-US" altLang="en-US" smtClean="0"/>
              <a:t> that hold in </a:t>
            </a:r>
            <a:r>
              <a:rPr lang="en-US" altLang="en-US" i="1" smtClean="0"/>
              <a:t>R</a:t>
            </a:r>
            <a:r>
              <a:rPr lang="en-US" altLang="en-US" smtClean="0"/>
              <a:t>, and a set of attributes </a:t>
            </a:r>
            <a:r>
              <a:rPr lang="en-US" altLang="en-US" i="1" smtClean="0"/>
              <a:t>Z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:</a:t>
            </a:r>
            <a:r>
              <a:rPr lang="en-US" altLang="en-US" i="1" smtClean="0"/>
              <a:t/>
            </a:r>
            <a:br>
              <a:rPr lang="en-US" altLang="en-US" i="1" smtClean="0"/>
            </a:b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2"/>
                </a:solidFill>
              </a:rPr>
              <a:t>closure of </a:t>
            </a:r>
            <a:r>
              <a:rPr lang="en-US" altLang="en-US" i="1" smtClean="0">
                <a:solidFill>
                  <a:schemeClr val="tx2"/>
                </a:solidFill>
              </a:rPr>
              <a:t>Z</a:t>
            </a:r>
            <a:r>
              <a:rPr lang="en-US" altLang="en-US" smtClean="0"/>
              <a:t> (denoted </a:t>
            </a:r>
            <a:r>
              <a:rPr lang="en-US" altLang="en-US" i="1" smtClean="0">
                <a:solidFill>
                  <a:schemeClr val="tx2"/>
                </a:solidFill>
              </a:rPr>
              <a:t>Z</a:t>
            </a:r>
            <a:r>
              <a:rPr lang="en-US" altLang="en-US" baseline="30000" smtClean="0">
                <a:solidFill>
                  <a:schemeClr val="tx2"/>
                </a:solidFill>
              </a:rPr>
              <a:t>+</a:t>
            </a:r>
            <a:r>
              <a:rPr lang="en-US" altLang="en-US" smtClean="0"/>
              <a:t>) with respect to </a:t>
            </a:r>
            <a:r>
              <a:rPr lang="en-US" altLang="en-US" smtClean="0">
                <a:latin typeface="cmsy10" pitchFamily="34" charset="0"/>
              </a:rPr>
              <a:t>F</a:t>
            </a:r>
            <a:r>
              <a:rPr lang="en-US" altLang="en-US" smtClean="0"/>
              <a:t> is the set of </a:t>
            </a:r>
            <a:r>
              <a:rPr lang="en-US" altLang="en-US" smtClean="0">
                <a:solidFill>
                  <a:schemeClr val="tx2"/>
                </a:solidFill>
              </a:rPr>
              <a:t>all attributes {</a:t>
            </a:r>
            <a:r>
              <a:rPr lang="en-US" altLang="en-US" i="1" smtClean="0">
                <a:solidFill>
                  <a:schemeClr val="tx2"/>
                </a:solidFill>
              </a:rPr>
              <a:t>A</a:t>
            </a:r>
            <a:r>
              <a:rPr lang="en-US" altLang="en-US" baseline="-25000" smtClean="0">
                <a:solidFill>
                  <a:schemeClr val="tx2"/>
                </a:solidFill>
              </a:rPr>
              <a:t>1</a:t>
            </a:r>
            <a:r>
              <a:rPr lang="en-US" altLang="en-US" smtClean="0">
                <a:solidFill>
                  <a:schemeClr val="tx2"/>
                </a:solidFill>
              </a:rPr>
              <a:t>, </a:t>
            </a:r>
            <a:r>
              <a:rPr lang="en-US" altLang="en-US" i="1" smtClean="0">
                <a:solidFill>
                  <a:schemeClr val="tx2"/>
                </a:solidFill>
              </a:rPr>
              <a:t>A</a:t>
            </a:r>
            <a:r>
              <a:rPr lang="en-US" altLang="en-US" baseline="-25000" smtClean="0">
                <a:solidFill>
                  <a:schemeClr val="tx2"/>
                </a:solidFill>
              </a:rPr>
              <a:t>2</a:t>
            </a:r>
            <a:r>
              <a:rPr lang="en-US" altLang="en-US" smtClean="0">
                <a:solidFill>
                  <a:schemeClr val="tx2"/>
                </a:solidFill>
              </a:rPr>
              <a:t>, …} functionally determined by </a:t>
            </a:r>
            <a:r>
              <a:rPr lang="en-US" altLang="en-US" i="1" smtClean="0">
                <a:solidFill>
                  <a:schemeClr val="tx2"/>
                </a:solidFill>
              </a:rPr>
              <a:t>Z</a:t>
            </a:r>
            <a:r>
              <a:rPr lang="en-US" altLang="en-US" smtClean="0"/>
              <a:t> (that is, Z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A</a:t>
            </a:r>
            <a:r>
              <a:rPr lang="en-US" altLang="en-US" baseline="-25000" smtClean="0"/>
              <a:t>1</a:t>
            </a:r>
            <a:r>
              <a:rPr lang="en-US" altLang="en-US" smtClean="0"/>
              <a:t> </a:t>
            </a:r>
            <a:r>
              <a:rPr lang="en-US" altLang="en-US" i="1" smtClean="0"/>
              <a:t>A</a:t>
            </a:r>
            <a:r>
              <a:rPr lang="en-US" altLang="en-US" baseline="-25000" smtClean="0"/>
              <a:t>2</a:t>
            </a:r>
            <a:r>
              <a:rPr lang="en-US" altLang="en-US" smtClean="0"/>
              <a:t> …)</a:t>
            </a:r>
          </a:p>
          <a:p>
            <a:pPr eaLnBrk="1" hangingPunct="1"/>
            <a:r>
              <a:rPr lang="en-US" altLang="en-US" smtClean="0"/>
              <a:t>Algorithm for computing the closure</a:t>
            </a:r>
          </a:p>
          <a:p>
            <a:pPr lvl="1" eaLnBrk="1" hangingPunct="1"/>
            <a:r>
              <a:rPr lang="en-US" altLang="en-US" smtClean="0"/>
              <a:t>Start with closure = </a:t>
            </a:r>
            <a:r>
              <a:rPr lang="en-US" altLang="en-US" i="1" smtClean="0"/>
              <a:t>Z</a:t>
            </a:r>
          </a:p>
          <a:p>
            <a:pPr lvl="1" eaLnBrk="1" hangingPunct="1"/>
            <a:r>
              <a:rPr lang="en-US" altLang="en-US" smtClean="0"/>
              <a:t>If </a:t>
            </a:r>
            <a:r>
              <a:rPr lang="en-US" altLang="en-US" i="1" smtClean="0"/>
              <a:t>X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-&gt;</a:t>
            </a:r>
            <a:r>
              <a:rPr lang="en-US" altLang="en-US" smtClean="0"/>
              <a:t> </a:t>
            </a:r>
            <a:r>
              <a:rPr lang="en-US" altLang="en-US" i="1" smtClean="0"/>
              <a:t>Y</a:t>
            </a:r>
            <a:r>
              <a:rPr lang="en-US" altLang="en-US" smtClean="0"/>
              <a:t> is in </a:t>
            </a:r>
            <a:r>
              <a:rPr lang="en-US" altLang="en-US" smtClean="0">
                <a:latin typeface="cmsy10" pitchFamily="34" charset="0"/>
              </a:rPr>
              <a:t>F</a:t>
            </a:r>
            <a:r>
              <a:rPr lang="en-US" altLang="en-US" smtClean="0"/>
              <a:t> and </a:t>
            </a:r>
            <a:r>
              <a:rPr lang="en-US" altLang="en-US" i="1" smtClean="0"/>
              <a:t>X</a:t>
            </a:r>
            <a:r>
              <a:rPr lang="en-US" altLang="en-US" smtClean="0"/>
              <a:t> is already in the closure, then also add </a:t>
            </a:r>
            <a:r>
              <a:rPr lang="en-US" altLang="en-US" i="1" smtClean="0"/>
              <a:t>Y</a:t>
            </a:r>
            <a:r>
              <a:rPr lang="en-US" altLang="en-US" smtClean="0"/>
              <a:t> to the closure</a:t>
            </a:r>
          </a:p>
          <a:p>
            <a:pPr lvl="1" eaLnBrk="1" hangingPunct="1"/>
            <a:r>
              <a:rPr lang="en-US" altLang="en-US" smtClean="0"/>
              <a:t>Repeat until no more attributes can be added</a:t>
            </a:r>
          </a:p>
          <a:p>
            <a:pPr eaLnBrk="1" hangingPunct="1"/>
            <a:endParaRPr lang="en-US" alt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12325</TotalTime>
  <Pages>0</Pages>
  <Words>2444</Words>
  <Characters>0</Characters>
  <Application>Microsoft Office PowerPoint</Application>
  <PresentationFormat>On-screen Show (4:3)</PresentationFormat>
  <Lines>0</Lines>
  <Paragraphs>718</Paragraphs>
  <Slides>37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Arial</vt:lpstr>
      <vt:lpstr>Times New Roman</vt:lpstr>
      <vt:lpstr>Wingdings</vt:lpstr>
      <vt:lpstr>cmsy10</vt:lpstr>
      <vt:lpstr>Symbol</vt:lpstr>
      <vt:lpstr>AmeriGarmnd BT</vt:lpstr>
      <vt:lpstr>msbm10</vt:lpstr>
      <vt:lpstr>Palace Script MT</vt:lpstr>
      <vt:lpstr>MS Shell Dlg</vt:lpstr>
      <vt:lpstr>dbsym</vt:lpstr>
      <vt:lpstr>cmmi10</vt:lpstr>
      <vt:lpstr>Network</vt:lpstr>
      <vt:lpstr>Microsoft Equation 3.0</vt:lpstr>
      <vt:lpstr>CS 405G: Introduction to Database Systems</vt:lpstr>
      <vt:lpstr>Today’s Topic</vt:lpstr>
      <vt:lpstr>Motivation</vt:lpstr>
      <vt:lpstr>Why redundancy is bad?</vt:lpstr>
      <vt:lpstr>Functional dependencies</vt:lpstr>
      <vt:lpstr>FD examples</vt:lpstr>
      <vt:lpstr>Keys redefined using FD’s</vt:lpstr>
      <vt:lpstr>Reasoning with FD’s</vt:lpstr>
      <vt:lpstr>Attribute closure</vt:lpstr>
      <vt:lpstr>A more complex example</vt:lpstr>
      <vt:lpstr>Example of computing closure</vt:lpstr>
      <vt:lpstr>Using attribute closure</vt:lpstr>
      <vt:lpstr>Rules of FD’s</vt:lpstr>
      <vt:lpstr>Using rules of FD’s</vt:lpstr>
      <vt:lpstr>Normalization</vt:lpstr>
      <vt:lpstr>1st Normal Form</vt:lpstr>
      <vt:lpstr>Example of redundancy</vt:lpstr>
      <vt:lpstr>2nd Normal Form</vt:lpstr>
      <vt:lpstr>2nd Normal Form</vt:lpstr>
      <vt:lpstr>Decomposition</vt:lpstr>
      <vt:lpstr>Decomposition</vt:lpstr>
      <vt:lpstr>Unnecessary decomposition</vt:lpstr>
      <vt:lpstr>Bad decomposition</vt:lpstr>
      <vt:lpstr>Lossless join decomposition</vt:lpstr>
      <vt:lpstr>Loss? But I got more rows-&gt;</vt:lpstr>
      <vt:lpstr>Questions about decomposition</vt:lpstr>
      <vt:lpstr>Non-key FD’s</vt:lpstr>
      <vt:lpstr>Dealing with Nonkey Dependency: BCNF</vt:lpstr>
      <vt:lpstr>BCNF decomposition algorithm</vt:lpstr>
      <vt:lpstr>BCNF decomposition example</vt:lpstr>
      <vt:lpstr>Another example</vt:lpstr>
      <vt:lpstr>Exercise</vt:lpstr>
      <vt:lpstr>Exercise</vt:lpstr>
      <vt:lpstr>Why is BCNF decomposition lossless</vt:lpstr>
      <vt:lpstr>PowerPoint Presentation</vt:lpstr>
      <vt:lpstr>PowerPoint Presentation</vt:lpstr>
      <vt:lpstr>Recap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CS186: Introduction to Database Systems</dc:title>
  <dc:subject/>
  <dc:creator>liuj</dc:creator>
  <cp:keywords/>
  <dc:description/>
  <cp:lastModifiedBy>liuj</cp:lastModifiedBy>
  <cp:revision>1013</cp:revision>
  <dcterms:modified xsi:type="dcterms:W3CDTF">2017-11-06T13:45:47Z</dcterms:modified>
</cp:coreProperties>
</file>