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erverZoom="10000" strictFirstAndLastChars="0" saveSubsetFonts="1">
  <p:sldMasterIdLst>
    <p:sldMasterId id="2147483656" r:id="rId1"/>
  </p:sldMasterIdLst>
  <p:notesMasterIdLst>
    <p:notesMasterId r:id="rId39"/>
  </p:notesMasterIdLst>
  <p:handoutMasterIdLst>
    <p:handoutMasterId r:id="rId40"/>
  </p:handoutMasterIdLst>
  <p:sldIdLst>
    <p:sldId id="340" r:id="rId2"/>
    <p:sldId id="327" r:id="rId3"/>
    <p:sldId id="300" r:id="rId4"/>
    <p:sldId id="331" r:id="rId5"/>
    <p:sldId id="301" r:id="rId6"/>
    <p:sldId id="302" r:id="rId7"/>
    <p:sldId id="303" r:id="rId8"/>
    <p:sldId id="304" r:id="rId9"/>
    <p:sldId id="305" r:id="rId10"/>
    <p:sldId id="306" r:id="rId11"/>
    <p:sldId id="307" r:id="rId12"/>
    <p:sldId id="308" r:id="rId13"/>
    <p:sldId id="309" r:id="rId14"/>
    <p:sldId id="310" r:id="rId15"/>
    <p:sldId id="336" r:id="rId16"/>
    <p:sldId id="341" r:id="rId17"/>
    <p:sldId id="312" r:id="rId18"/>
    <p:sldId id="333" r:id="rId19"/>
    <p:sldId id="339" r:id="rId20"/>
    <p:sldId id="313" r:id="rId21"/>
    <p:sldId id="334" r:id="rId22"/>
    <p:sldId id="314" r:id="rId23"/>
    <p:sldId id="315" r:id="rId24"/>
    <p:sldId id="316" r:id="rId25"/>
    <p:sldId id="317" r:id="rId26"/>
    <p:sldId id="318" r:id="rId27"/>
    <p:sldId id="311" r:id="rId28"/>
    <p:sldId id="319" r:id="rId29"/>
    <p:sldId id="320" r:id="rId30"/>
    <p:sldId id="321" r:id="rId31"/>
    <p:sldId id="322" r:id="rId32"/>
    <p:sldId id="337" r:id="rId33"/>
    <p:sldId id="338" r:id="rId34"/>
    <p:sldId id="323" r:id="rId35"/>
    <p:sldId id="342" r:id="rId36"/>
    <p:sldId id="343" r:id="rId37"/>
    <p:sldId id="324" r:id="rId38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rgbClr val="000000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rgbClr val="000000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rgbClr val="000000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rgbClr val="000000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rgbClr val="000000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rgbClr val="000000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rgbClr val="000000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rgbClr val="000000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rgbClr val="000000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66FF33"/>
    <a:srgbClr val="EDEFD5"/>
    <a:srgbClr val="D4D2B0"/>
    <a:srgbClr val="7F966A"/>
    <a:srgbClr val="738D74"/>
    <a:srgbClr val="70966A"/>
    <a:srgbClr val="FF33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68404" autoAdjust="0"/>
  </p:normalViewPr>
  <p:slideViewPr>
    <p:cSldViewPr>
      <p:cViewPr varScale="1">
        <p:scale>
          <a:sx n="118" d="100"/>
          <a:sy n="118" d="100"/>
        </p:scale>
        <p:origin x="1386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3026"/>
    </p:cViewPr>
  </p:sorterViewPr>
  <p:notesViewPr>
    <p:cSldViewPr>
      <p:cViewPr varScale="1">
        <p:scale>
          <a:sx n="83" d="100"/>
          <a:sy n="83" d="100"/>
        </p:scale>
        <p:origin x="-1374" y="-84"/>
      </p:cViewPr>
      <p:guideLst>
        <p:guide orient="horz" pos="2928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30.xml"/><Relationship Id="rId2" Type="http://schemas.openxmlformats.org/officeDocument/2006/relationships/slide" Target="slides/slide22.xml"/><Relationship Id="rId1" Type="http://schemas.openxmlformats.org/officeDocument/2006/relationships/slide" Target="slides/slide3.xml"/><Relationship Id="rId4" Type="http://schemas.openxmlformats.org/officeDocument/2006/relationships/slide" Target="slides/slide3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44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5213" tIns="42606" rIns="85213" bIns="42606" numCol="1" anchor="t" anchorCtr="0" compatLnSpc="1">
            <a:prstTxWarp prst="textNoShape">
              <a:avLst/>
            </a:prstTxWarp>
          </a:bodyPr>
          <a:lstStyle>
            <a:lvl1pPr>
              <a:defRPr smtClean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744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5213" tIns="42606" rIns="85213" bIns="42606" numCol="1" anchor="t" anchorCtr="0" compatLnSpc="1">
            <a:prstTxWarp prst="textNoShape">
              <a:avLst/>
            </a:prstTxWarp>
          </a:bodyPr>
          <a:lstStyle>
            <a:lvl1pPr algn="r">
              <a:defRPr smtClean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745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29718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5213" tIns="42606" rIns="85213" bIns="42606" numCol="1" anchor="b" anchorCtr="0" compatLnSpc="1">
            <a:prstTxWarp prst="textNoShape">
              <a:avLst/>
            </a:prstTxWarp>
          </a:bodyPr>
          <a:lstStyle>
            <a:lvl1pPr>
              <a:defRPr smtClean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745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831263"/>
            <a:ext cx="29718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5213" tIns="42606" rIns="85213" bIns="42606" numCol="1" anchor="b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chemeClr val="tx1"/>
                </a:solidFill>
              </a:defRPr>
            </a:lvl1pPr>
          </a:lstStyle>
          <a:p>
            <a:fld id="{7B3FBE7E-69D4-4BDB-A842-F7795D8A25E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256194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63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2303" tIns="46151" rIns="92303" bIns="46151" numCol="1" anchor="t" anchorCtr="0" compatLnSpc="1">
            <a:prstTxWarp prst="textNoShape">
              <a:avLst/>
            </a:prstTxWarp>
          </a:bodyPr>
          <a:lstStyle>
            <a:lvl1pPr defTabSz="923140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7" name="Rectangle 3"/>
          <p:cNvSpPr>
            <a:spLocks noGrp="1"/>
          </p:cNvSpPr>
          <p:nvPr>
            <p:ph type="dt" idx="1"/>
          </p:nvPr>
        </p:nvSpPr>
        <p:spPr bwMode="auto">
          <a:xfrm>
            <a:off x="3886200" y="0"/>
            <a:ext cx="2971800" cy="463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2303" tIns="46151" rIns="92303" bIns="46151" numCol="1" anchor="t" anchorCtr="0" compatLnSpc="1">
            <a:prstTxWarp prst="textNoShape">
              <a:avLst/>
            </a:prstTxWarp>
          </a:bodyPr>
          <a:lstStyle>
            <a:lvl1pPr algn="r" defTabSz="923140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916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06488" y="698500"/>
            <a:ext cx="4645025" cy="34845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9" name="Rectangle 5"/>
          <p:cNvSpPr>
            <a:spLocks noGrp="1"/>
          </p:cNvSpPr>
          <p:nvPr>
            <p:ph type="body" sz="quarter" idx="3"/>
          </p:nvPr>
        </p:nvSpPr>
        <p:spPr bwMode="auto">
          <a:xfrm>
            <a:off x="914400" y="4414838"/>
            <a:ext cx="5029200" cy="41830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2303" tIns="46151" rIns="92303" bIns="461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030" name="Rectangle 6"/>
          <p:cNvSpPr>
            <a:spLocks noGrp="1"/>
          </p:cNvSpPr>
          <p:nvPr>
            <p:ph type="ftr" sz="quarter" idx="4"/>
          </p:nvPr>
        </p:nvSpPr>
        <p:spPr bwMode="auto">
          <a:xfrm>
            <a:off x="0" y="8832850"/>
            <a:ext cx="2971800" cy="463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2303" tIns="46151" rIns="92303" bIns="46151" numCol="1" anchor="b" anchorCtr="0" compatLnSpc="1">
            <a:prstTxWarp prst="textNoShape">
              <a:avLst/>
            </a:prstTxWarp>
          </a:bodyPr>
          <a:lstStyle>
            <a:lvl1pPr defTabSz="923140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1" name="Rectangle 7"/>
          <p:cNvSpPr>
            <a:spLocks noGrp="1"/>
          </p:cNvSpPr>
          <p:nvPr>
            <p:ph type="sldNum" sz="quarter" idx="5"/>
          </p:nvPr>
        </p:nvSpPr>
        <p:spPr bwMode="auto">
          <a:xfrm>
            <a:off x="3886200" y="8832850"/>
            <a:ext cx="2971800" cy="463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2303" tIns="46151" rIns="92303" bIns="46151" numCol="1" anchor="b" anchorCtr="0" compatLnSpc="1">
            <a:prstTxWarp prst="textNoShape">
              <a:avLst/>
            </a:prstTxWarp>
          </a:bodyPr>
          <a:lstStyle>
            <a:lvl1pPr algn="r" defTabSz="922338">
              <a:defRPr/>
            </a:lvl1pPr>
          </a:lstStyle>
          <a:p>
            <a:fld id="{D039F455-E67D-4242-8D18-C85174F3207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9243310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9163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defTabSz="919163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defTabSz="919163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defTabSz="919163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defTabSz="919163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AF3E3BD5-8D8D-4BC8-844A-052DF59BAA19}" type="slidenum">
              <a:rPr lang="en-US" altLang="en-US"/>
              <a:pPr eaLnBrk="1" hangingPunct="1"/>
              <a:t>1</a:t>
            </a:fld>
            <a:endParaRPr lang="en-US" altLang="en-US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837646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defTabSz="922338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defTabSz="922338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defTabSz="922338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defTabSz="922338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04AFE3AE-EA2A-4910-AF0E-82FF74E8E4F0}" type="slidenum">
              <a:rPr lang="en-US" altLang="en-US"/>
              <a:pPr eaLnBrk="1" hangingPunct="1"/>
              <a:t>10</a:t>
            </a:fld>
            <a:endParaRPr lang="en-US" altLang="en-US"/>
          </a:p>
        </p:txBody>
      </p:sp>
      <p:sp>
        <p:nvSpPr>
          <p:cNvPr id="49155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04900" y="696913"/>
            <a:ext cx="4648200" cy="3486150"/>
          </a:xfrm>
          <a:ln/>
        </p:spPr>
      </p:sp>
      <p:sp>
        <p:nvSpPr>
          <p:cNvPr id="49156" name="Rectangle 3"/>
          <p:cNvSpPr>
            <a:spLocks noGrp="1"/>
          </p:cNvSpPr>
          <p:nvPr>
            <p:ph type="body" idx="1"/>
          </p:nvPr>
        </p:nvSpPr>
        <p:spPr>
          <a:xfrm>
            <a:off x="914400" y="4416425"/>
            <a:ext cx="5029200" cy="4183063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662563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defTabSz="922338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defTabSz="922338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defTabSz="922338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defTabSz="922338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DB5BC3B0-4723-42EC-96C6-0D754BFFB481}" type="slidenum">
              <a:rPr lang="en-US" altLang="en-US"/>
              <a:pPr eaLnBrk="1" hangingPunct="1"/>
              <a:t>11</a:t>
            </a:fld>
            <a:endParaRPr lang="en-US" altLang="en-US"/>
          </a:p>
        </p:txBody>
      </p:sp>
      <p:sp>
        <p:nvSpPr>
          <p:cNvPr id="50179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04900" y="696913"/>
            <a:ext cx="4648200" cy="3486150"/>
          </a:xfrm>
          <a:ln/>
        </p:spPr>
      </p:sp>
      <p:sp>
        <p:nvSpPr>
          <p:cNvPr id="50180" name="Rectangle 3"/>
          <p:cNvSpPr>
            <a:spLocks noGrp="1"/>
          </p:cNvSpPr>
          <p:nvPr>
            <p:ph type="body" idx="1"/>
          </p:nvPr>
        </p:nvSpPr>
        <p:spPr>
          <a:xfrm>
            <a:off x="914400" y="4416425"/>
            <a:ext cx="5029200" cy="4183063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150115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defTabSz="922338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defTabSz="922338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defTabSz="922338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defTabSz="922338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FC8120FD-36A2-4698-A17D-0F2518E3FF4A}" type="slidenum">
              <a:rPr lang="en-US" altLang="en-US"/>
              <a:pPr eaLnBrk="1" hangingPunct="1"/>
              <a:t>12</a:t>
            </a:fld>
            <a:endParaRPr lang="en-US" altLang="en-US"/>
          </a:p>
        </p:txBody>
      </p:sp>
      <p:sp>
        <p:nvSpPr>
          <p:cNvPr id="51203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04900" y="696913"/>
            <a:ext cx="4648200" cy="3486150"/>
          </a:xfrm>
          <a:ln/>
        </p:spPr>
      </p:sp>
      <p:sp>
        <p:nvSpPr>
          <p:cNvPr id="51204" name="Rectangle 3"/>
          <p:cNvSpPr>
            <a:spLocks noGrp="1"/>
          </p:cNvSpPr>
          <p:nvPr>
            <p:ph type="body" idx="1"/>
          </p:nvPr>
        </p:nvSpPr>
        <p:spPr>
          <a:xfrm>
            <a:off x="914400" y="4416425"/>
            <a:ext cx="5029200" cy="4183063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90520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defTabSz="922338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defTabSz="922338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defTabSz="922338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defTabSz="922338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4D9D7FEA-CDDE-4C27-9166-BFD026BF3553}" type="slidenum">
              <a:rPr lang="en-US" altLang="en-US"/>
              <a:pPr eaLnBrk="1" hangingPunct="1"/>
              <a:t>13</a:t>
            </a:fld>
            <a:endParaRPr lang="en-US" altLang="en-US"/>
          </a:p>
        </p:txBody>
      </p:sp>
      <p:sp>
        <p:nvSpPr>
          <p:cNvPr id="52227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04900" y="696913"/>
            <a:ext cx="4648200" cy="3486150"/>
          </a:xfrm>
          <a:ln/>
        </p:spPr>
      </p:sp>
      <p:sp>
        <p:nvSpPr>
          <p:cNvPr id="52228" name="Rectangle 3"/>
          <p:cNvSpPr>
            <a:spLocks noGrp="1"/>
          </p:cNvSpPr>
          <p:nvPr>
            <p:ph type="body" idx="1"/>
          </p:nvPr>
        </p:nvSpPr>
        <p:spPr>
          <a:xfrm>
            <a:off x="914400" y="4416425"/>
            <a:ext cx="5029200" cy="4183063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56817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defTabSz="922338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defTabSz="922338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defTabSz="922338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defTabSz="922338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A2BC996A-3940-4D79-89C8-E1866E8A4342}" type="slidenum">
              <a:rPr lang="en-US" altLang="en-US"/>
              <a:pPr eaLnBrk="1" hangingPunct="1"/>
              <a:t>14</a:t>
            </a:fld>
            <a:endParaRPr lang="en-US" altLang="en-US"/>
          </a:p>
        </p:txBody>
      </p:sp>
      <p:sp>
        <p:nvSpPr>
          <p:cNvPr id="53251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04900" y="696913"/>
            <a:ext cx="4648200" cy="3486150"/>
          </a:xfrm>
          <a:ln/>
        </p:spPr>
      </p:sp>
      <p:sp>
        <p:nvSpPr>
          <p:cNvPr id="53252" name="Rectangle 3"/>
          <p:cNvSpPr>
            <a:spLocks noGrp="1"/>
          </p:cNvSpPr>
          <p:nvPr>
            <p:ph type="body" idx="1"/>
          </p:nvPr>
        </p:nvSpPr>
        <p:spPr>
          <a:xfrm>
            <a:off x="914400" y="4416425"/>
            <a:ext cx="5029200" cy="4183063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576672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defTabSz="922338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defTabSz="922338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defTabSz="922338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defTabSz="922338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A2F1A09E-B8AC-475B-952E-6F3A55A34C77}" type="slidenum">
              <a:rPr lang="en-US" altLang="en-US"/>
              <a:pPr eaLnBrk="1" hangingPunct="1"/>
              <a:t>15</a:t>
            </a:fld>
            <a:endParaRPr lang="en-US" altLang="en-US"/>
          </a:p>
        </p:txBody>
      </p:sp>
      <p:sp>
        <p:nvSpPr>
          <p:cNvPr id="5529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051534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defTabSz="922338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defTabSz="922338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defTabSz="922338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defTabSz="922338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1D5B20DD-131D-4DEB-890E-EE95DDA5242C}" type="slidenum">
              <a:rPr lang="en-US" altLang="en-US"/>
              <a:pPr eaLnBrk="1" hangingPunct="1"/>
              <a:t>17</a:t>
            </a:fld>
            <a:endParaRPr lang="en-US" altLang="en-US"/>
          </a:p>
        </p:txBody>
      </p:sp>
      <p:sp>
        <p:nvSpPr>
          <p:cNvPr id="54275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04900" y="696913"/>
            <a:ext cx="4648200" cy="3486150"/>
          </a:xfrm>
          <a:ln/>
        </p:spPr>
      </p:sp>
      <p:sp>
        <p:nvSpPr>
          <p:cNvPr id="54276" name="Rectangle 3"/>
          <p:cNvSpPr>
            <a:spLocks noGrp="1"/>
          </p:cNvSpPr>
          <p:nvPr>
            <p:ph type="body" idx="1"/>
          </p:nvPr>
        </p:nvSpPr>
        <p:spPr>
          <a:xfrm>
            <a:off x="914400" y="4416425"/>
            <a:ext cx="5029200" cy="4183063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mtClean="0">
                <a:latin typeface="Arial" panose="020B0604020202020204" pitchFamily="34" charset="0"/>
              </a:rPr>
              <a:t>? Why is that</a:t>
            </a:r>
          </a:p>
        </p:txBody>
      </p:sp>
    </p:spTree>
    <p:extLst>
      <p:ext uri="{BB962C8B-B14F-4D97-AF65-F5344CB8AC3E}">
        <p14:creationId xmlns:p14="http://schemas.microsoft.com/office/powerpoint/2010/main" val="286317920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defTabSz="922338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defTabSz="922338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defTabSz="922338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defTabSz="922338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F4DF5ACE-0BB6-4870-8AE5-99EBC985510D}" type="slidenum">
              <a:rPr lang="en-US" altLang="en-US"/>
              <a:pPr eaLnBrk="1" hangingPunct="1"/>
              <a:t>18</a:t>
            </a:fld>
            <a:endParaRPr lang="en-US" altLang="en-US"/>
          </a:p>
        </p:txBody>
      </p:sp>
      <p:sp>
        <p:nvSpPr>
          <p:cNvPr id="5632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08079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defTabSz="922338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defTabSz="922338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defTabSz="922338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defTabSz="922338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F0A64F29-4C22-42C5-BAFB-CD052517D4D9}" type="slidenum">
              <a:rPr lang="en-US" altLang="en-US"/>
              <a:pPr eaLnBrk="1" hangingPunct="1"/>
              <a:t>19</a:t>
            </a:fld>
            <a:endParaRPr lang="en-US" altLang="en-US"/>
          </a:p>
        </p:txBody>
      </p:sp>
      <p:sp>
        <p:nvSpPr>
          <p:cNvPr id="5734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525146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defTabSz="922338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defTabSz="922338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defTabSz="922338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defTabSz="922338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65753E5-69A1-467D-ABF9-71304BF244B3}" type="slidenum">
              <a:rPr lang="en-US" altLang="en-US"/>
              <a:pPr eaLnBrk="1" hangingPunct="1"/>
              <a:t>20</a:t>
            </a:fld>
            <a:endParaRPr lang="en-US" altLang="en-US"/>
          </a:p>
        </p:txBody>
      </p:sp>
      <p:sp>
        <p:nvSpPr>
          <p:cNvPr id="58371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04900" y="696913"/>
            <a:ext cx="4648200" cy="3486150"/>
          </a:xfrm>
          <a:ln/>
        </p:spPr>
      </p:sp>
      <p:sp>
        <p:nvSpPr>
          <p:cNvPr id="58372" name="Rectangle 3"/>
          <p:cNvSpPr>
            <a:spLocks noGrp="1"/>
          </p:cNvSpPr>
          <p:nvPr>
            <p:ph type="body" idx="1"/>
          </p:nvPr>
        </p:nvSpPr>
        <p:spPr>
          <a:xfrm>
            <a:off x="914400" y="4416425"/>
            <a:ext cx="5029200" cy="4183063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74416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defTabSz="922338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defTabSz="922338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defTabSz="922338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defTabSz="922338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06BB7CB7-5331-48E4-857C-46C0CE4EAA0D}" type="slidenum">
              <a:rPr lang="en-US" altLang="en-US"/>
              <a:pPr eaLnBrk="1" hangingPunct="1"/>
              <a:t>2</a:t>
            </a:fld>
            <a:endParaRPr lang="en-US" altLang="en-US"/>
          </a:p>
        </p:txBody>
      </p:sp>
      <p:sp>
        <p:nvSpPr>
          <p:cNvPr id="4096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479168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defTabSz="922338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defTabSz="922338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defTabSz="922338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defTabSz="922338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A8DC9B35-D965-47C0-A28C-7BEC2ACB65A9}" type="slidenum">
              <a:rPr lang="en-US" altLang="en-US"/>
              <a:pPr eaLnBrk="1" hangingPunct="1"/>
              <a:t>21</a:t>
            </a:fld>
            <a:endParaRPr lang="en-US" altLang="en-US"/>
          </a:p>
        </p:txBody>
      </p:sp>
      <p:sp>
        <p:nvSpPr>
          <p:cNvPr id="5939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346354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defTabSz="922338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defTabSz="922338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defTabSz="922338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defTabSz="922338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BCD7FC66-763A-4286-B818-8B6DC057A9DE}" type="slidenum">
              <a:rPr lang="en-US" altLang="en-US"/>
              <a:pPr eaLnBrk="1" hangingPunct="1"/>
              <a:t>22</a:t>
            </a:fld>
            <a:endParaRPr lang="en-US" altLang="en-US"/>
          </a:p>
        </p:txBody>
      </p:sp>
      <p:sp>
        <p:nvSpPr>
          <p:cNvPr id="60419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04900" y="696913"/>
            <a:ext cx="4648200" cy="3486150"/>
          </a:xfrm>
          <a:ln/>
        </p:spPr>
      </p:sp>
      <p:sp>
        <p:nvSpPr>
          <p:cNvPr id="60420" name="Rectangle 3"/>
          <p:cNvSpPr>
            <a:spLocks noGrp="1"/>
          </p:cNvSpPr>
          <p:nvPr>
            <p:ph type="body" idx="1"/>
          </p:nvPr>
        </p:nvSpPr>
        <p:spPr>
          <a:xfrm>
            <a:off x="914400" y="4416425"/>
            <a:ext cx="5029200" cy="4183063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15741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defTabSz="922338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defTabSz="922338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defTabSz="922338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defTabSz="922338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C4EA9536-CC79-4078-B937-96FA7345A480}" type="slidenum">
              <a:rPr lang="en-US" altLang="en-US"/>
              <a:pPr eaLnBrk="1" hangingPunct="1"/>
              <a:t>23</a:t>
            </a:fld>
            <a:endParaRPr lang="en-US" altLang="en-US"/>
          </a:p>
        </p:txBody>
      </p:sp>
      <p:sp>
        <p:nvSpPr>
          <p:cNvPr id="61443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04900" y="696913"/>
            <a:ext cx="4648200" cy="3486150"/>
          </a:xfrm>
          <a:ln/>
        </p:spPr>
      </p:sp>
      <p:sp>
        <p:nvSpPr>
          <p:cNvPr id="61444" name="Rectangle 3"/>
          <p:cNvSpPr>
            <a:spLocks noGrp="1"/>
          </p:cNvSpPr>
          <p:nvPr>
            <p:ph type="body" idx="1"/>
          </p:nvPr>
        </p:nvSpPr>
        <p:spPr>
          <a:xfrm>
            <a:off x="914400" y="4416425"/>
            <a:ext cx="5029200" cy="4183063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705518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defTabSz="922338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defTabSz="922338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defTabSz="922338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defTabSz="922338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16DC74C9-6140-48BD-99F2-97F276F07F50}" type="slidenum">
              <a:rPr lang="en-US" altLang="en-US"/>
              <a:pPr eaLnBrk="1" hangingPunct="1"/>
              <a:t>24</a:t>
            </a:fld>
            <a:endParaRPr lang="en-US" altLang="en-US"/>
          </a:p>
        </p:txBody>
      </p:sp>
      <p:sp>
        <p:nvSpPr>
          <p:cNvPr id="62467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04900" y="696913"/>
            <a:ext cx="4648200" cy="3486150"/>
          </a:xfrm>
          <a:ln/>
        </p:spPr>
      </p:sp>
      <p:sp>
        <p:nvSpPr>
          <p:cNvPr id="62468" name="Rectangle 3"/>
          <p:cNvSpPr>
            <a:spLocks noGrp="1"/>
          </p:cNvSpPr>
          <p:nvPr>
            <p:ph type="body" idx="1"/>
          </p:nvPr>
        </p:nvSpPr>
        <p:spPr>
          <a:xfrm>
            <a:off x="914400" y="4416425"/>
            <a:ext cx="5029200" cy="4183063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222804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defTabSz="922338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defTabSz="922338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defTabSz="922338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defTabSz="922338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C630D603-47ED-4D4A-84BC-581290047F6B}" type="slidenum">
              <a:rPr lang="en-US" altLang="en-US"/>
              <a:pPr eaLnBrk="1" hangingPunct="1"/>
              <a:t>25</a:t>
            </a:fld>
            <a:endParaRPr lang="en-US" altLang="en-US"/>
          </a:p>
        </p:txBody>
      </p:sp>
      <p:sp>
        <p:nvSpPr>
          <p:cNvPr id="63491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04900" y="696913"/>
            <a:ext cx="4648200" cy="3486150"/>
          </a:xfrm>
          <a:ln/>
        </p:spPr>
      </p:sp>
      <p:sp>
        <p:nvSpPr>
          <p:cNvPr id="63492" name="Rectangle 3"/>
          <p:cNvSpPr>
            <a:spLocks noGrp="1"/>
          </p:cNvSpPr>
          <p:nvPr>
            <p:ph type="body" idx="1"/>
          </p:nvPr>
        </p:nvSpPr>
        <p:spPr>
          <a:xfrm>
            <a:off x="914400" y="4416425"/>
            <a:ext cx="5029200" cy="4183063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42105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defTabSz="922338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defTabSz="922338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defTabSz="922338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defTabSz="922338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09524BF4-16F0-4E7B-A275-44E8D961691B}" type="slidenum">
              <a:rPr lang="en-US" altLang="en-US"/>
              <a:pPr eaLnBrk="1" hangingPunct="1"/>
              <a:t>26</a:t>
            </a:fld>
            <a:endParaRPr lang="en-US" altLang="en-US"/>
          </a:p>
        </p:txBody>
      </p:sp>
      <p:sp>
        <p:nvSpPr>
          <p:cNvPr id="64515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04900" y="696913"/>
            <a:ext cx="4648200" cy="3486150"/>
          </a:xfrm>
          <a:ln/>
        </p:spPr>
      </p:sp>
      <p:sp>
        <p:nvSpPr>
          <p:cNvPr id="64516" name="Rectangle 3"/>
          <p:cNvSpPr>
            <a:spLocks noGrp="1"/>
          </p:cNvSpPr>
          <p:nvPr>
            <p:ph type="body" idx="1"/>
          </p:nvPr>
        </p:nvSpPr>
        <p:spPr>
          <a:xfrm>
            <a:off x="914400" y="4416425"/>
            <a:ext cx="5029200" cy="4183063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078653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defTabSz="922338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defTabSz="922338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defTabSz="922338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defTabSz="922338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D1865F2A-2131-4262-B84D-0470E01ECBDB}" type="slidenum">
              <a:rPr lang="en-US" altLang="en-US"/>
              <a:pPr eaLnBrk="1" hangingPunct="1"/>
              <a:t>27</a:t>
            </a:fld>
            <a:endParaRPr lang="en-US" altLang="en-US"/>
          </a:p>
        </p:txBody>
      </p:sp>
      <p:sp>
        <p:nvSpPr>
          <p:cNvPr id="65539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04900" y="696913"/>
            <a:ext cx="4648200" cy="3486150"/>
          </a:xfrm>
          <a:ln/>
        </p:spPr>
      </p:sp>
      <p:sp>
        <p:nvSpPr>
          <p:cNvPr id="65540" name="Rectangle 3"/>
          <p:cNvSpPr>
            <a:spLocks noGrp="1"/>
          </p:cNvSpPr>
          <p:nvPr>
            <p:ph type="body" idx="1"/>
          </p:nvPr>
        </p:nvSpPr>
        <p:spPr>
          <a:xfrm>
            <a:off x="914400" y="4416425"/>
            <a:ext cx="5029200" cy="4183063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3591587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defTabSz="922338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defTabSz="922338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defTabSz="922338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defTabSz="922338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57450BDC-DEB0-47FB-85DB-DAC4DDFD8EB0}" type="slidenum">
              <a:rPr lang="en-US" altLang="en-US"/>
              <a:pPr eaLnBrk="1" hangingPunct="1"/>
              <a:t>28</a:t>
            </a:fld>
            <a:endParaRPr lang="en-US" altLang="en-US"/>
          </a:p>
        </p:txBody>
      </p:sp>
      <p:sp>
        <p:nvSpPr>
          <p:cNvPr id="66563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04900" y="696913"/>
            <a:ext cx="4648200" cy="3486150"/>
          </a:xfrm>
          <a:ln/>
        </p:spPr>
      </p:sp>
      <p:sp>
        <p:nvSpPr>
          <p:cNvPr id="66564" name="Rectangle 3"/>
          <p:cNvSpPr>
            <a:spLocks noGrp="1"/>
          </p:cNvSpPr>
          <p:nvPr>
            <p:ph type="body" idx="1"/>
          </p:nvPr>
        </p:nvSpPr>
        <p:spPr>
          <a:xfrm>
            <a:off x="914400" y="4416425"/>
            <a:ext cx="5029200" cy="4183063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4753796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defTabSz="922338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defTabSz="922338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defTabSz="922338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defTabSz="922338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A65A2C97-F7F6-47F4-8BD1-984D6B3F0E7C}" type="slidenum">
              <a:rPr lang="en-US" altLang="en-US"/>
              <a:pPr eaLnBrk="1" hangingPunct="1"/>
              <a:t>29</a:t>
            </a:fld>
            <a:endParaRPr lang="en-US" altLang="en-US"/>
          </a:p>
        </p:txBody>
      </p:sp>
      <p:sp>
        <p:nvSpPr>
          <p:cNvPr id="67587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04900" y="696913"/>
            <a:ext cx="4648200" cy="3486150"/>
          </a:xfrm>
          <a:ln/>
        </p:spPr>
      </p:sp>
      <p:sp>
        <p:nvSpPr>
          <p:cNvPr id="67588" name="Rectangle 3"/>
          <p:cNvSpPr>
            <a:spLocks noGrp="1"/>
          </p:cNvSpPr>
          <p:nvPr>
            <p:ph type="body" idx="1"/>
          </p:nvPr>
        </p:nvSpPr>
        <p:spPr>
          <a:xfrm>
            <a:off x="914400" y="4416425"/>
            <a:ext cx="5029200" cy="4183063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8479037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defTabSz="922338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defTabSz="922338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defTabSz="922338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defTabSz="922338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80785B29-E9F9-443A-A4D3-F7D508F383BD}" type="slidenum">
              <a:rPr lang="en-US" altLang="en-US"/>
              <a:pPr eaLnBrk="1" hangingPunct="1"/>
              <a:t>30</a:t>
            </a:fld>
            <a:endParaRPr lang="en-US" altLang="en-US"/>
          </a:p>
        </p:txBody>
      </p:sp>
      <p:sp>
        <p:nvSpPr>
          <p:cNvPr id="68611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04900" y="696913"/>
            <a:ext cx="4648200" cy="3486150"/>
          </a:xfrm>
          <a:ln/>
        </p:spPr>
      </p:sp>
      <p:sp>
        <p:nvSpPr>
          <p:cNvPr id="68612" name="Rectangle 3"/>
          <p:cNvSpPr>
            <a:spLocks noGrp="1"/>
          </p:cNvSpPr>
          <p:nvPr>
            <p:ph type="body" idx="1"/>
          </p:nvPr>
        </p:nvSpPr>
        <p:spPr>
          <a:xfrm>
            <a:off x="914400" y="4416425"/>
            <a:ext cx="5029200" cy="4183063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14137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defTabSz="922338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defTabSz="922338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defTabSz="922338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defTabSz="922338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A7AD378E-038C-458E-B2BF-8DC08A4D56AD}" type="slidenum">
              <a:rPr lang="en-US" altLang="en-US"/>
              <a:pPr eaLnBrk="1" hangingPunct="1"/>
              <a:t>3</a:t>
            </a:fld>
            <a:endParaRPr lang="en-US" altLang="en-US"/>
          </a:p>
        </p:txBody>
      </p:sp>
      <p:sp>
        <p:nvSpPr>
          <p:cNvPr id="41987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04900" y="696913"/>
            <a:ext cx="4648200" cy="3486150"/>
          </a:xfrm>
          <a:ln/>
        </p:spPr>
      </p:sp>
      <p:sp>
        <p:nvSpPr>
          <p:cNvPr id="41988" name="Rectangle 3"/>
          <p:cNvSpPr>
            <a:spLocks noGrp="1"/>
          </p:cNvSpPr>
          <p:nvPr>
            <p:ph type="body" idx="1"/>
          </p:nvPr>
        </p:nvSpPr>
        <p:spPr>
          <a:xfrm>
            <a:off x="914400" y="4416425"/>
            <a:ext cx="5029200" cy="4183063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mtClean="0">
                <a:latin typeface="Arial" panose="020B0604020202020204" pitchFamily="34" charset="0"/>
              </a:rPr>
              <a:t>Update anomality</a:t>
            </a:r>
          </a:p>
          <a:p>
            <a:pPr eaLnBrk="1" hangingPunct="1"/>
            <a:r>
              <a:rPr lang="en-US" altLang="en-US" smtClean="0">
                <a:latin typeface="Arial" panose="020B0604020202020204" pitchFamily="34" charset="0"/>
              </a:rPr>
              <a:t>Insert anonmaity: Bar not taking classes</a:t>
            </a:r>
          </a:p>
          <a:p>
            <a:pPr eaLnBrk="1" hangingPunct="1"/>
            <a:r>
              <a:rPr lang="en-US" altLang="en-US" smtClean="0">
                <a:latin typeface="Arial" panose="020B0604020202020204" pitchFamily="34" charset="0"/>
              </a:rPr>
              <a:t>Delet anomaly: Bart drops all classes</a:t>
            </a:r>
          </a:p>
        </p:txBody>
      </p:sp>
    </p:spTree>
    <p:extLst>
      <p:ext uri="{BB962C8B-B14F-4D97-AF65-F5344CB8AC3E}">
        <p14:creationId xmlns:p14="http://schemas.microsoft.com/office/powerpoint/2010/main" val="3453585636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defTabSz="922338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defTabSz="922338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defTabSz="922338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defTabSz="922338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B3D4E015-B5EF-4D08-8BCA-6C6D7B27EA2F}" type="slidenum">
              <a:rPr lang="en-US" altLang="en-US"/>
              <a:pPr eaLnBrk="1" hangingPunct="1"/>
              <a:t>31</a:t>
            </a:fld>
            <a:endParaRPr lang="en-US" altLang="en-US"/>
          </a:p>
        </p:txBody>
      </p:sp>
      <p:sp>
        <p:nvSpPr>
          <p:cNvPr id="69635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04900" y="696913"/>
            <a:ext cx="4648200" cy="3486150"/>
          </a:xfrm>
          <a:ln/>
        </p:spPr>
      </p:sp>
      <p:sp>
        <p:nvSpPr>
          <p:cNvPr id="69636" name="Rectangle 3"/>
          <p:cNvSpPr>
            <a:spLocks noGrp="1"/>
          </p:cNvSpPr>
          <p:nvPr>
            <p:ph type="body" idx="1"/>
          </p:nvPr>
        </p:nvSpPr>
        <p:spPr>
          <a:xfrm>
            <a:off x="914400" y="4416425"/>
            <a:ext cx="5029200" cy="4183063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3998864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defTabSz="922338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defTabSz="922338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defTabSz="922338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defTabSz="922338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06FE9EBD-294E-495C-ABE6-3611D9FD9B88}" type="slidenum">
              <a:rPr lang="en-US" altLang="en-US"/>
              <a:pPr eaLnBrk="1" hangingPunct="1"/>
              <a:t>32</a:t>
            </a:fld>
            <a:endParaRPr lang="en-US" altLang="en-US"/>
          </a:p>
        </p:txBody>
      </p:sp>
      <p:sp>
        <p:nvSpPr>
          <p:cNvPr id="7065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3735377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defTabSz="922338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defTabSz="922338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defTabSz="922338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defTabSz="922338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1E69230F-A807-4A47-94C7-E107FF00C734}" type="slidenum">
              <a:rPr lang="en-US" altLang="en-US"/>
              <a:pPr eaLnBrk="1" hangingPunct="1"/>
              <a:t>33</a:t>
            </a:fld>
            <a:endParaRPr lang="en-US" altLang="en-US"/>
          </a:p>
        </p:txBody>
      </p:sp>
      <p:sp>
        <p:nvSpPr>
          <p:cNvPr id="7168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4" name="Rectangle 3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7518086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defTabSz="922338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defTabSz="922338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defTabSz="922338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defTabSz="922338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7B0DBF14-1C11-4D59-90B7-9D4FE280F58B}" type="slidenum">
              <a:rPr lang="en-US" altLang="en-US"/>
              <a:pPr eaLnBrk="1" hangingPunct="1"/>
              <a:t>34</a:t>
            </a:fld>
            <a:endParaRPr lang="en-US" altLang="en-US"/>
          </a:p>
        </p:txBody>
      </p:sp>
      <p:sp>
        <p:nvSpPr>
          <p:cNvPr id="72707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04900" y="696913"/>
            <a:ext cx="4648200" cy="3486150"/>
          </a:xfrm>
          <a:ln/>
        </p:spPr>
      </p:sp>
      <p:sp>
        <p:nvSpPr>
          <p:cNvPr id="72708" name="Rectangle 3"/>
          <p:cNvSpPr>
            <a:spLocks noGrp="1"/>
          </p:cNvSpPr>
          <p:nvPr>
            <p:ph type="body" idx="1"/>
          </p:nvPr>
        </p:nvSpPr>
        <p:spPr>
          <a:xfrm>
            <a:off x="914400" y="4416425"/>
            <a:ext cx="5029200" cy="4183063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0550186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defTabSz="922338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defTabSz="922338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defTabSz="922338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defTabSz="922338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DC7280F9-0853-49C1-AA2E-5206518798E3}" type="slidenum">
              <a:rPr lang="en-US" altLang="en-US"/>
              <a:pPr eaLnBrk="1" hangingPunct="1"/>
              <a:t>37</a:t>
            </a:fld>
            <a:endParaRPr lang="en-US" altLang="en-US"/>
          </a:p>
        </p:txBody>
      </p:sp>
      <p:sp>
        <p:nvSpPr>
          <p:cNvPr id="73731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04900" y="696913"/>
            <a:ext cx="4648200" cy="3486150"/>
          </a:xfrm>
          <a:ln/>
        </p:spPr>
      </p:sp>
      <p:sp>
        <p:nvSpPr>
          <p:cNvPr id="73732" name="Rectangle 3"/>
          <p:cNvSpPr>
            <a:spLocks noGrp="1"/>
          </p:cNvSpPr>
          <p:nvPr>
            <p:ph type="body" idx="1"/>
          </p:nvPr>
        </p:nvSpPr>
        <p:spPr>
          <a:xfrm>
            <a:off x="914400" y="4416425"/>
            <a:ext cx="5029200" cy="4183063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47940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defTabSz="922338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defTabSz="922338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defTabSz="922338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defTabSz="922338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0A98CD86-3D9B-4C9A-941B-DE6F1205EFCE}" type="slidenum">
              <a:rPr lang="en-US" altLang="en-US"/>
              <a:pPr eaLnBrk="1" hangingPunct="1"/>
              <a:t>4</a:t>
            </a:fld>
            <a:endParaRPr lang="en-US" altLang="en-US"/>
          </a:p>
        </p:txBody>
      </p:sp>
      <p:sp>
        <p:nvSpPr>
          <p:cNvPr id="4301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48718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defTabSz="922338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defTabSz="922338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defTabSz="922338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defTabSz="922338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D516680A-EC93-4080-A58A-84ED6833DB21}" type="slidenum">
              <a:rPr lang="en-US" altLang="en-US"/>
              <a:pPr eaLnBrk="1" hangingPunct="1"/>
              <a:t>5</a:t>
            </a:fld>
            <a:endParaRPr lang="en-US" altLang="en-US"/>
          </a:p>
        </p:txBody>
      </p:sp>
      <p:sp>
        <p:nvSpPr>
          <p:cNvPr id="44035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04900" y="696913"/>
            <a:ext cx="4648200" cy="3486150"/>
          </a:xfrm>
          <a:ln/>
        </p:spPr>
      </p:sp>
      <p:sp>
        <p:nvSpPr>
          <p:cNvPr id="44036" name="Rectangle 3"/>
          <p:cNvSpPr>
            <a:spLocks noGrp="1"/>
          </p:cNvSpPr>
          <p:nvPr>
            <p:ph type="body" idx="1"/>
          </p:nvPr>
        </p:nvSpPr>
        <p:spPr>
          <a:xfrm>
            <a:off x="914400" y="4416425"/>
            <a:ext cx="5029200" cy="4183063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095221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defTabSz="922338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defTabSz="922338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defTabSz="922338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defTabSz="922338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74575F52-79D7-4F33-A423-C8216C550FBA}" type="slidenum">
              <a:rPr lang="en-US" altLang="en-US"/>
              <a:pPr eaLnBrk="1" hangingPunct="1"/>
              <a:t>6</a:t>
            </a:fld>
            <a:endParaRPr lang="en-US" altLang="en-US"/>
          </a:p>
        </p:txBody>
      </p:sp>
      <p:sp>
        <p:nvSpPr>
          <p:cNvPr id="45059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04900" y="696913"/>
            <a:ext cx="4648200" cy="3486150"/>
          </a:xfrm>
          <a:ln/>
        </p:spPr>
      </p:sp>
      <p:sp>
        <p:nvSpPr>
          <p:cNvPr id="45060" name="Rectangle 3"/>
          <p:cNvSpPr>
            <a:spLocks noGrp="1"/>
          </p:cNvSpPr>
          <p:nvPr>
            <p:ph type="body" idx="1"/>
          </p:nvPr>
        </p:nvSpPr>
        <p:spPr>
          <a:xfrm>
            <a:off x="914400" y="4416425"/>
            <a:ext cx="5029200" cy="4183063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383713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defTabSz="922338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defTabSz="922338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defTabSz="922338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defTabSz="922338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7C84CAC-682F-4736-AC13-BF81F995CDBE}" type="slidenum">
              <a:rPr lang="en-US" altLang="en-US"/>
              <a:pPr eaLnBrk="1" hangingPunct="1"/>
              <a:t>7</a:t>
            </a:fld>
            <a:endParaRPr lang="en-US" altLang="en-US"/>
          </a:p>
        </p:txBody>
      </p:sp>
      <p:sp>
        <p:nvSpPr>
          <p:cNvPr id="46083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04900" y="696913"/>
            <a:ext cx="4648200" cy="3486150"/>
          </a:xfrm>
          <a:ln/>
        </p:spPr>
      </p:sp>
      <p:sp>
        <p:nvSpPr>
          <p:cNvPr id="46084" name="Rectangle 3"/>
          <p:cNvSpPr>
            <a:spLocks noGrp="1"/>
          </p:cNvSpPr>
          <p:nvPr>
            <p:ph type="body" idx="1"/>
          </p:nvPr>
        </p:nvSpPr>
        <p:spPr>
          <a:xfrm>
            <a:off x="914400" y="4416425"/>
            <a:ext cx="5029200" cy="4183063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192412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defTabSz="922338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defTabSz="922338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defTabSz="922338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defTabSz="922338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E6C3E338-834E-4C5F-AE0B-82631EE3A2A3}" type="slidenum">
              <a:rPr lang="en-US" altLang="en-US"/>
              <a:pPr eaLnBrk="1" hangingPunct="1"/>
              <a:t>8</a:t>
            </a:fld>
            <a:endParaRPr lang="en-US" altLang="en-US"/>
          </a:p>
        </p:txBody>
      </p:sp>
      <p:sp>
        <p:nvSpPr>
          <p:cNvPr id="47107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04900" y="696913"/>
            <a:ext cx="4648200" cy="3486150"/>
          </a:xfrm>
          <a:ln/>
        </p:spPr>
      </p:sp>
      <p:sp>
        <p:nvSpPr>
          <p:cNvPr id="47108" name="Rectangle 3"/>
          <p:cNvSpPr>
            <a:spLocks noGrp="1"/>
          </p:cNvSpPr>
          <p:nvPr>
            <p:ph type="body" idx="1"/>
          </p:nvPr>
        </p:nvSpPr>
        <p:spPr>
          <a:xfrm>
            <a:off x="914400" y="4416425"/>
            <a:ext cx="5029200" cy="4183063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613577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defTabSz="922338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defTabSz="922338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defTabSz="922338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defTabSz="922338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E014311-1690-4B6D-988F-9630D887905A}" type="slidenum">
              <a:rPr lang="en-US" altLang="en-US"/>
              <a:pPr eaLnBrk="1" hangingPunct="1"/>
              <a:t>9</a:t>
            </a:fld>
            <a:endParaRPr lang="en-US" altLang="en-US"/>
          </a:p>
        </p:txBody>
      </p:sp>
      <p:sp>
        <p:nvSpPr>
          <p:cNvPr id="48131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04900" y="696913"/>
            <a:ext cx="4648200" cy="3486150"/>
          </a:xfrm>
          <a:ln/>
        </p:spPr>
      </p:sp>
      <p:sp>
        <p:nvSpPr>
          <p:cNvPr id="48132" name="Rectangle 3"/>
          <p:cNvSpPr>
            <a:spLocks noGrp="1"/>
          </p:cNvSpPr>
          <p:nvPr>
            <p:ph type="body" idx="1"/>
          </p:nvPr>
        </p:nvSpPr>
        <p:spPr>
          <a:xfrm>
            <a:off x="914400" y="4416425"/>
            <a:ext cx="5029200" cy="4183063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20171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1"/>
          <p:cNvGrpSpPr>
            <a:grpSpLocks/>
          </p:cNvGrpSpPr>
          <p:nvPr userDrawn="1"/>
        </p:nvGrpSpPr>
        <p:grpSpPr bwMode="auto">
          <a:xfrm>
            <a:off x="5791200" y="3962400"/>
            <a:ext cx="3121025" cy="2708275"/>
            <a:chOff x="3794" y="2614"/>
            <a:chExt cx="1966" cy="1706"/>
          </a:xfrm>
        </p:grpSpPr>
        <p:sp>
          <p:nvSpPr>
            <p:cNvPr id="5" name="Oval 42"/>
            <p:cNvSpPr>
              <a:spLocks noChangeArrowheads="1"/>
            </p:cNvSpPr>
            <p:nvPr/>
          </p:nvSpPr>
          <p:spPr bwMode="auto">
            <a:xfrm>
              <a:off x="3794" y="3840"/>
              <a:ext cx="1966" cy="480"/>
            </a:xfrm>
            <a:prstGeom prst="ellipse">
              <a:avLst/>
            </a:prstGeom>
            <a:gradFill rotWithShape="0">
              <a:gsLst>
                <a:gs pos="0">
                  <a:srgbClr val="666633">
                    <a:gamma/>
                    <a:shade val="46275"/>
                    <a:invGamma/>
                  </a:srgbClr>
                </a:gs>
                <a:gs pos="50000">
                  <a:srgbClr val="666633"/>
                </a:gs>
                <a:gs pos="100000">
                  <a:srgbClr val="666633">
                    <a:gamma/>
                    <a:shade val="46275"/>
                    <a:invGamma/>
                  </a:srgbClr>
                </a:gs>
              </a:gsLst>
              <a:lin ang="0" scaled="1"/>
            </a:gradFill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6" name="Rectangle 43"/>
            <p:cNvSpPr>
              <a:spLocks noChangeArrowheads="1"/>
            </p:cNvSpPr>
            <p:nvPr/>
          </p:nvSpPr>
          <p:spPr bwMode="auto">
            <a:xfrm>
              <a:off x="3794" y="2879"/>
              <a:ext cx="1966" cy="1200"/>
            </a:xfrm>
            <a:prstGeom prst="rect">
              <a:avLst/>
            </a:prstGeom>
            <a:gradFill rotWithShape="0">
              <a:gsLst>
                <a:gs pos="0">
                  <a:srgbClr val="666633">
                    <a:gamma/>
                    <a:shade val="46275"/>
                    <a:invGamma/>
                  </a:srgbClr>
                </a:gs>
                <a:gs pos="50000">
                  <a:srgbClr val="666633"/>
                </a:gs>
                <a:gs pos="100000">
                  <a:srgbClr val="666633">
                    <a:gamma/>
                    <a:shade val="46275"/>
                    <a:invGamma/>
                  </a:srgbClr>
                </a:gs>
              </a:gsLst>
              <a:lin ang="0" scaled="1"/>
            </a:gradFill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pic>
          <p:nvPicPr>
            <p:cNvPr id="7" name="Picture 44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94" y="2614"/>
              <a:ext cx="1966" cy="4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9456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15913" y="466725"/>
            <a:ext cx="8218487" cy="2133600"/>
          </a:xfrm>
        </p:spPr>
        <p:txBody>
          <a:bodyPr/>
          <a:lstStyle>
            <a:lvl1pPr>
              <a:defRPr sz="4100">
                <a:solidFill>
                  <a:srgbClr val="0000FF"/>
                </a:solidFill>
              </a:defRPr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19456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7456487" cy="23622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000"/>
            </a:lvl1pPr>
          </a:lstStyle>
          <a:p>
            <a:r>
              <a:rPr lang="en-US" alt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424589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C87215-7253-461B-88DD-0F09C1C14A72}" type="datetime1">
              <a:rPr lang="en-US"/>
              <a:pPr>
                <a:defRPr/>
              </a:pPr>
              <a:t>11/3/2017</a:t>
            </a:fld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Jinze Liu @ University of Kentucky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93D1E6-7503-4CD9-84F0-8A0FF146491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403569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86550" y="228600"/>
            <a:ext cx="2152650" cy="6096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228600"/>
            <a:ext cx="6305550" cy="6096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4CA56B-B517-4439-9E99-4FEDEB3639AE}" type="datetime1">
              <a:rPr lang="en-US"/>
              <a:pPr>
                <a:defRPr/>
              </a:pPr>
              <a:t>11/3/2017</a:t>
            </a:fld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Jinze Liu @ University of Kentucky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82056C-C757-4595-A80B-2F429DF8511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504613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684A86-B154-469D-BBB8-6694AC42AEA4}" type="datetime1">
              <a:rPr lang="en-US"/>
              <a:pPr>
                <a:defRPr/>
              </a:pPr>
              <a:t>11/3/2017</a:t>
            </a:fld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Jinze Liu @ University of Kentucky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A349AC9-5E6B-4FE6-953A-7D3E0FFEE0E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366666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175BB4-2E93-4B48-BB98-5FB3B2D10D47}" type="datetime1">
              <a:rPr lang="en-US"/>
              <a:pPr>
                <a:defRPr/>
              </a:pPr>
              <a:t>11/3/2017</a:t>
            </a:fld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Jinze Liu @ University of Kentucky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F47E5CA-6792-4CB6-B76D-A80E0557C1B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00466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066800"/>
            <a:ext cx="42291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066800"/>
            <a:ext cx="42291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D61491-1837-481C-B129-A3B195AB7168}" type="datetime1">
              <a:rPr lang="en-US"/>
              <a:pPr>
                <a:defRPr/>
              </a:pPr>
              <a:t>11/3/2017</a:t>
            </a:fld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Jinze Liu @ University of Kentucky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4DE7ADF-B314-40E2-BF31-F03534C59CC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578619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1BE464-9EFF-448D-9335-1ED7E17638AB}" type="datetime1">
              <a:rPr lang="en-US"/>
              <a:pPr>
                <a:defRPr/>
              </a:pPr>
              <a:t>11/3/2017</a:t>
            </a:fld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Jinze Liu @ University of Kentucky</a:t>
            </a:r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F7F3030-889E-491D-B548-0CBBF4995AD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83416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B35901-E5A0-417F-852F-EB1E471DB9E5}" type="datetime1">
              <a:rPr lang="en-US"/>
              <a:pPr>
                <a:defRPr/>
              </a:pPr>
              <a:t>11/3/2017</a:t>
            </a:fld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Jinze Liu @ University of Kentucky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B5EAFEA-B038-4E89-A03C-E68EADFBCCE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354781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684A2A-E079-4F77-A92D-67252A3C744C}" type="datetime1">
              <a:rPr lang="en-US"/>
              <a:pPr>
                <a:defRPr/>
              </a:pPr>
              <a:t>11/3/2017</a:t>
            </a:fld>
            <a:endParaRPr lang="en-US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Jinze Liu @ University of Kentucky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273CECB-E792-4EB5-8C29-1F7E9437DCB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860804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E21E13-19CF-4C57-89B9-D1296296DB16}" type="datetime1">
              <a:rPr lang="en-US"/>
              <a:pPr>
                <a:defRPr/>
              </a:pPr>
              <a:t>11/3/2017</a:t>
            </a:fld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Jinze Liu @ University of Kentucky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15530CB-C830-469D-8479-333B1150269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376554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4F0CD0-714B-49CF-B0C8-D62D53FEDF80}" type="datetime1">
              <a:rPr lang="en-US"/>
              <a:pPr>
                <a:defRPr/>
              </a:pPr>
              <a:t>11/3/2017</a:t>
            </a:fld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Jinze Liu @ University of Kentucky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95C2172-7477-4659-BF16-DD91593C8F6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552989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228600"/>
            <a:ext cx="7543800" cy="63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7171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066800"/>
            <a:ext cx="8610600" cy="525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9354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77000"/>
            <a:ext cx="2133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smtClean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3E8AE437-908F-45BC-BDE7-24F9F0578D1F}" type="datetime1">
              <a:rPr lang="en-US"/>
              <a:pPr>
                <a:defRPr/>
              </a:pPr>
              <a:t>11/3/2017</a:t>
            </a:fld>
            <a:endParaRPr lang="en-US" altLang="en-US"/>
          </a:p>
        </p:txBody>
      </p:sp>
      <p:sp>
        <p:nvSpPr>
          <p:cNvPr id="19354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77000"/>
            <a:ext cx="2895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smtClean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en-US" altLang="en-US"/>
              <a:t>Jinze Liu @ University of Kentucky</a:t>
            </a:r>
          </a:p>
        </p:txBody>
      </p:sp>
      <p:sp>
        <p:nvSpPr>
          <p:cNvPr id="19354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77000"/>
            <a:ext cx="2133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C88E6513-8A3D-4869-85FF-44ECB62571D6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93576" name="Freeform 40"/>
          <p:cNvSpPr>
            <a:spLocks noChangeArrowheads="1"/>
          </p:cNvSpPr>
          <p:nvPr userDrawn="1"/>
        </p:nvSpPr>
        <p:spPr bwMode="auto">
          <a:xfrm flipV="1">
            <a:off x="0" y="838200"/>
            <a:ext cx="9017000" cy="777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6344" y="0"/>
              </a:cxn>
            </a:cxnLst>
            <a:rect l="0" t="0" r="r" b="b"/>
            <a:pathLst>
              <a:path w="6344" h="1">
                <a:moveTo>
                  <a:pt x="0" y="0"/>
                </a:moveTo>
                <a:lnTo>
                  <a:pt x="6344" y="0"/>
                </a:lnTo>
              </a:path>
            </a:pathLst>
          </a:custGeom>
          <a:solidFill>
            <a:srgbClr val="AF8A01"/>
          </a:solidFill>
          <a:ln w="38100" cmpd="sng">
            <a:solidFill>
              <a:srgbClr val="EF91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  <p:sldLayoutId id="2147483677" r:id="rId10"/>
    <p:sldLayoutId id="2147483678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anose="05000000000000000000" pitchFamily="2" charset="2"/>
        <a:buChar char="l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anose="05000000000000000000" pitchFamily="2" charset="2"/>
        <a:buChar char="l"/>
        <a:defRPr sz="24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2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4.wmf"/><Relationship Id="rId4" Type="http://schemas.openxmlformats.org/officeDocument/2006/relationships/oleObject" Target="../embeddings/oleObject3.bin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mailto:bliu@ac.com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mailto:bliu@ac.com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mailto:bliu@ac.com" TargetMode="Externa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notesSlide" Target="../notesSlides/notesSlide23.xml"/><Relationship Id="rId7" Type="http://schemas.openxmlformats.org/officeDocument/2006/relationships/image" Target="../media/image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5.bin"/><Relationship Id="rId5" Type="http://schemas.openxmlformats.org/officeDocument/2006/relationships/image" Target="../media/image6.wmf"/><Relationship Id="rId10" Type="http://schemas.openxmlformats.org/officeDocument/2006/relationships/image" Target="../media/image9.png"/><Relationship Id="rId4" Type="http://schemas.openxmlformats.org/officeDocument/2006/relationships/oleObject" Target="../embeddings/oleObject4.bin"/><Relationship Id="rId9" Type="http://schemas.openxmlformats.org/officeDocument/2006/relationships/image" Target="../media/image8.wmf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8.bin"/><Relationship Id="rId5" Type="http://schemas.openxmlformats.org/officeDocument/2006/relationships/image" Target="../media/image10.wmf"/><Relationship Id="rId4" Type="http://schemas.openxmlformats.org/officeDocument/2006/relationships/oleObject" Target="../embeddings/oleObject7.bin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notesSlide" Target="../notesSlides/notesSlide33.xml"/><Relationship Id="rId7" Type="http://schemas.openxmlformats.org/officeDocument/2006/relationships/image" Target="../media/image1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0.bin"/><Relationship Id="rId5" Type="http://schemas.openxmlformats.org/officeDocument/2006/relationships/image" Target="../media/image11.wmf"/><Relationship Id="rId4" Type="http://schemas.openxmlformats.org/officeDocument/2006/relationships/oleObject" Target="../embeddings/oleObject9.bin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1.bin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"/>
          <p:cNvSpPr>
            <a:spLocks noGrp="1" noChangeArrowheads="1"/>
          </p:cNvSpPr>
          <p:nvPr>
            <p:ph type="ctrTitle"/>
          </p:nvPr>
        </p:nvSpPr>
        <p:spPr>
          <a:xfrm>
            <a:off x="838200" y="1752600"/>
            <a:ext cx="8001000" cy="1143000"/>
          </a:xfrm>
        </p:spPr>
        <p:txBody>
          <a:bodyPr/>
          <a:lstStyle/>
          <a:p>
            <a:pPr eaLnBrk="1" hangingPunct="1">
              <a:spcAft>
                <a:spcPts val="13"/>
              </a:spcAft>
            </a:pPr>
            <a:r>
              <a:rPr lang="en-US" altLang="en-US" smtClean="0"/>
              <a:t>CS 405G: Introduction to Database Systems</a:t>
            </a:r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914400" y="3581400"/>
            <a:ext cx="7332663" cy="2362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600" dirty="0" smtClean="0"/>
              <a:t>Instructor: </a:t>
            </a:r>
            <a:r>
              <a:rPr lang="en-US" altLang="en-US" sz="2600" dirty="0" err="1" smtClean="0"/>
              <a:t>Jinze</a:t>
            </a:r>
            <a:r>
              <a:rPr lang="en-US" altLang="en-US" sz="2600" dirty="0" smtClean="0"/>
              <a:t> Liu</a:t>
            </a:r>
          </a:p>
          <a:p>
            <a:pPr eaLnBrk="1" hangingPunct="1">
              <a:lnSpc>
                <a:spcPct val="90000"/>
              </a:lnSpc>
            </a:pPr>
            <a:endParaRPr lang="en-US" altLang="en-US" sz="2600" dirty="0" smtClean="0"/>
          </a:p>
          <a:p>
            <a:pPr eaLnBrk="1" hangingPunct="1">
              <a:lnSpc>
                <a:spcPct val="90000"/>
              </a:lnSpc>
              <a:spcAft>
                <a:spcPts val="13"/>
              </a:spcAft>
            </a:pPr>
            <a:r>
              <a:rPr lang="en-US" altLang="en-US" sz="2600" dirty="0" smtClean="0"/>
              <a:t>Fall </a:t>
            </a:r>
            <a:r>
              <a:rPr lang="en-US" altLang="en-US" sz="2600" dirty="0" smtClean="0"/>
              <a:t>2017</a:t>
            </a:r>
            <a:endParaRPr lang="en-US" altLang="en-US" sz="26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B5850E59-AFEB-4666-91C2-6247CB77DCBA}" type="datetime1">
              <a:rPr lang="en-US" altLang="en-US" sz="1000">
                <a:solidFill>
                  <a:schemeClr val="tx1"/>
                </a:solidFill>
              </a:rPr>
              <a:pPr eaLnBrk="1" hangingPunct="1"/>
              <a:t>11/3/2017</a:t>
            </a:fld>
            <a:endParaRPr lang="en-US" altLang="en-US" sz="1000">
              <a:solidFill>
                <a:schemeClr val="tx1"/>
              </a:solidFill>
            </a:endParaRPr>
          </a:p>
        </p:txBody>
      </p:sp>
      <p:sp>
        <p:nvSpPr>
          <p:cNvPr id="1843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000">
                <a:solidFill>
                  <a:schemeClr val="tx1"/>
                </a:solidFill>
              </a:rPr>
              <a:t>Jinze Liu @ University of Kentucky</a:t>
            </a:r>
          </a:p>
        </p:txBody>
      </p:sp>
      <p:sp>
        <p:nvSpPr>
          <p:cNvPr id="1843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5B863E79-39A3-4A5E-9124-7A67FC8B028D}" type="slidenum">
              <a:rPr lang="en-US" altLang="en-US" sz="1000">
                <a:solidFill>
                  <a:schemeClr val="tx1"/>
                </a:solidFill>
              </a:rPr>
              <a:pPr eaLnBrk="1" hangingPunct="1"/>
              <a:t>10</a:t>
            </a:fld>
            <a:endParaRPr lang="en-US" altLang="en-US" sz="1000">
              <a:solidFill>
                <a:schemeClr val="tx1"/>
              </a:solidFill>
            </a:endParaRPr>
          </a:p>
        </p:txBody>
      </p:sp>
      <p:sp>
        <p:nvSpPr>
          <p:cNvPr id="184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 more complex example</a:t>
            </a:r>
          </a:p>
        </p:txBody>
      </p:sp>
      <p:sp>
        <p:nvSpPr>
          <p:cNvPr id="978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i="1" smtClean="0"/>
              <a:t>WorkOn</a:t>
            </a:r>
            <a:r>
              <a:rPr lang="en-US" altLang="en-US" smtClean="0"/>
              <a:t>(</a:t>
            </a:r>
            <a:r>
              <a:rPr lang="en-US" altLang="en-US" i="1" u="sng" smtClean="0"/>
              <a:t>EID</a:t>
            </a:r>
            <a:r>
              <a:rPr lang="en-US" altLang="en-US" smtClean="0"/>
              <a:t>, </a:t>
            </a:r>
            <a:r>
              <a:rPr lang="en-US" altLang="en-US" i="1" smtClean="0"/>
              <a:t>Ename</a:t>
            </a:r>
            <a:r>
              <a:rPr lang="en-US" altLang="en-US" smtClean="0"/>
              <a:t>, </a:t>
            </a:r>
            <a:r>
              <a:rPr lang="en-US" altLang="en-US" i="1" smtClean="0"/>
              <a:t>email</a:t>
            </a:r>
            <a:r>
              <a:rPr lang="en-US" altLang="en-US" smtClean="0"/>
              <a:t>, </a:t>
            </a:r>
            <a:r>
              <a:rPr lang="en-US" altLang="en-US" i="1" u="sng" smtClean="0"/>
              <a:t>PID</a:t>
            </a:r>
            <a:r>
              <a:rPr lang="en-US" altLang="en-US" i="1" smtClean="0"/>
              <a:t>, Pname, Hours</a:t>
            </a:r>
            <a:r>
              <a:rPr lang="en-US" altLang="en-US" smtClean="0"/>
              <a:t>)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mtClean="0"/>
          </a:p>
          <a:p>
            <a:pPr eaLnBrk="1" hangingPunct="1"/>
            <a:r>
              <a:rPr lang="en-US" altLang="en-US" i="1" smtClean="0"/>
              <a:t>EID</a:t>
            </a:r>
            <a:r>
              <a:rPr lang="en-US" altLang="en-US" smtClean="0"/>
              <a:t> </a:t>
            </a:r>
            <a:r>
              <a:rPr lang="en-US" altLang="en-US" smtClean="0">
                <a:latin typeface="cmsy10" pitchFamily="34" charset="0"/>
              </a:rPr>
              <a:t>-&gt;</a:t>
            </a:r>
            <a:r>
              <a:rPr lang="en-US" altLang="en-US" smtClean="0"/>
              <a:t> </a:t>
            </a:r>
            <a:r>
              <a:rPr lang="en-US" altLang="en-US" i="1" smtClean="0"/>
              <a:t>Ename</a:t>
            </a:r>
            <a:r>
              <a:rPr lang="en-US" altLang="en-US" smtClean="0"/>
              <a:t>, </a:t>
            </a:r>
            <a:r>
              <a:rPr lang="en-US" altLang="en-US" i="1" smtClean="0"/>
              <a:t>email</a:t>
            </a:r>
            <a:endParaRPr lang="en-US" altLang="en-US" smtClean="0"/>
          </a:p>
          <a:p>
            <a:pPr eaLnBrk="1" hangingPunct="1"/>
            <a:r>
              <a:rPr lang="en-US" altLang="en-US" i="1" smtClean="0"/>
              <a:t>email</a:t>
            </a:r>
            <a:r>
              <a:rPr lang="en-US" altLang="en-US" smtClean="0"/>
              <a:t> </a:t>
            </a:r>
            <a:r>
              <a:rPr lang="en-US" altLang="en-US" smtClean="0">
                <a:latin typeface="cmsy10" pitchFamily="34" charset="0"/>
              </a:rPr>
              <a:t>-&gt;</a:t>
            </a:r>
            <a:r>
              <a:rPr lang="en-US" altLang="en-US" smtClean="0"/>
              <a:t> </a:t>
            </a:r>
            <a:r>
              <a:rPr lang="en-US" altLang="en-US" i="1" smtClean="0"/>
              <a:t>EID</a:t>
            </a:r>
          </a:p>
          <a:p>
            <a:pPr eaLnBrk="1" hangingPunct="1"/>
            <a:r>
              <a:rPr lang="en-US" altLang="en-US" i="1" smtClean="0"/>
              <a:t>PID </a:t>
            </a:r>
            <a:r>
              <a:rPr lang="en-US" altLang="en-US" smtClean="0">
                <a:latin typeface="cmsy10" pitchFamily="34" charset="0"/>
              </a:rPr>
              <a:t>-&gt; </a:t>
            </a:r>
            <a:r>
              <a:rPr lang="en-US" altLang="en-US" i="1" smtClean="0"/>
              <a:t>Pname</a:t>
            </a:r>
          </a:p>
          <a:p>
            <a:pPr eaLnBrk="1" hangingPunct="1"/>
            <a:r>
              <a:rPr lang="en-US" altLang="en-US" i="1" smtClean="0"/>
              <a:t>EID</a:t>
            </a:r>
            <a:r>
              <a:rPr lang="en-US" altLang="en-US" smtClean="0"/>
              <a:t>, </a:t>
            </a:r>
            <a:r>
              <a:rPr lang="en-US" altLang="en-US" i="1" smtClean="0"/>
              <a:t>PID</a:t>
            </a:r>
            <a:r>
              <a:rPr lang="en-US" altLang="en-US" smtClean="0"/>
              <a:t> </a:t>
            </a:r>
            <a:r>
              <a:rPr lang="en-US" altLang="en-US" smtClean="0">
                <a:latin typeface="cmsy10" pitchFamily="34" charset="0"/>
              </a:rPr>
              <a:t>-&gt;</a:t>
            </a:r>
            <a:r>
              <a:rPr lang="en-US" altLang="en-US" smtClean="0"/>
              <a:t> </a:t>
            </a:r>
            <a:r>
              <a:rPr lang="en-US" altLang="en-US" i="1" smtClean="0"/>
              <a:t>Hours</a:t>
            </a:r>
          </a:p>
          <a:p>
            <a:pPr eaLnBrk="1" hangingPunct="1"/>
            <a:endParaRPr lang="en-US" altLang="en-US" i="1" smtClean="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mtClean="0"/>
              <a:t>(Not a good design, and we will see why later)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78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789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789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789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789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8947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ED492141-7A24-424C-A6F8-B54F29D47341}" type="datetime1">
              <a:rPr lang="en-US" altLang="en-US" sz="1000">
                <a:solidFill>
                  <a:schemeClr val="tx1"/>
                </a:solidFill>
              </a:rPr>
              <a:pPr eaLnBrk="1" hangingPunct="1"/>
              <a:t>11/3/2017</a:t>
            </a:fld>
            <a:endParaRPr lang="en-US" altLang="en-US" sz="1000">
              <a:solidFill>
                <a:schemeClr val="tx1"/>
              </a:solidFill>
            </a:endParaRPr>
          </a:p>
        </p:txBody>
      </p:sp>
      <p:sp>
        <p:nvSpPr>
          <p:cNvPr id="1945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000">
                <a:solidFill>
                  <a:schemeClr val="tx1"/>
                </a:solidFill>
              </a:rPr>
              <a:t>Jinze Liu @ University of Kentucky</a:t>
            </a:r>
          </a:p>
        </p:txBody>
      </p:sp>
      <p:sp>
        <p:nvSpPr>
          <p:cNvPr id="1946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B923C75A-DFFA-47A3-9D51-F771DFFCE09B}" type="slidenum">
              <a:rPr lang="en-US" altLang="en-US" sz="1000">
                <a:solidFill>
                  <a:schemeClr val="tx1"/>
                </a:solidFill>
              </a:rPr>
              <a:pPr eaLnBrk="1" hangingPunct="1"/>
              <a:t>11</a:t>
            </a:fld>
            <a:endParaRPr lang="en-US" altLang="en-US" sz="1000">
              <a:solidFill>
                <a:schemeClr val="tx1"/>
              </a:solidFill>
            </a:endParaRPr>
          </a:p>
        </p:txBody>
      </p:sp>
      <p:sp>
        <p:nvSpPr>
          <p:cNvPr id="194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Example of computing closure</a:t>
            </a:r>
          </a:p>
        </p:txBody>
      </p:sp>
      <p:sp>
        <p:nvSpPr>
          <p:cNvPr id="980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400" smtClean="0">
                <a:latin typeface="cmsy10" pitchFamily="34" charset="0"/>
              </a:rPr>
              <a:t>F</a:t>
            </a:r>
            <a:r>
              <a:rPr lang="en-US" altLang="en-US" sz="2400" smtClean="0"/>
              <a:t> includes: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200" i="1" smtClean="0"/>
              <a:t>EID</a:t>
            </a:r>
            <a:r>
              <a:rPr lang="en-US" altLang="en-US" sz="2200" smtClean="0"/>
              <a:t> </a:t>
            </a:r>
            <a:r>
              <a:rPr lang="en-US" altLang="en-US" sz="2200" smtClean="0">
                <a:latin typeface="cmsy10" pitchFamily="34" charset="0"/>
              </a:rPr>
              <a:t>-&gt;</a:t>
            </a:r>
            <a:r>
              <a:rPr lang="en-US" altLang="en-US" sz="2200" smtClean="0"/>
              <a:t> </a:t>
            </a:r>
            <a:r>
              <a:rPr lang="en-US" altLang="en-US" sz="2200" i="1" smtClean="0"/>
              <a:t>Ename</a:t>
            </a:r>
            <a:r>
              <a:rPr lang="en-US" altLang="en-US" sz="2200" smtClean="0"/>
              <a:t>, </a:t>
            </a:r>
            <a:r>
              <a:rPr lang="en-US" altLang="en-US" sz="2200" i="1" smtClean="0"/>
              <a:t>email</a:t>
            </a:r>
            <a:endParaRPr lang="en-US" altLang="en-US" sz="2200" smtClean="0"/>
          </a:p>
          <a:p>
            <a:pPr lvl="1" eaLnBrk="1" hangingPunct="1">
              <a:lnSpc>
                <a:spcPct val="80000"/>
              </a:lnSpc>
            </a:pPr>
            <a:r>
              <a:rPr lang="en-US" altLang="en-US" sz="2200" i="1" smtClean="0"/>
              <a:t>email</a:t>
            </a:r>
            <a:r>
              <a:rPr lang="en-US" altLang="en-US" sz="2200" smtClean="0"/>
              <a:t> </a:t>
            </a:r>
            <a:r>
              <a:rPr lang="en-US" altLang="en-US" sz="2200" smtClean="0">
                <a:latin typeface="cmsy10" pitchFamily="34" charset="0"/>
              </a:rPr>
              <a:t>-&gt;</a:t>
            </a:r>
            <a:r>
              <a:rPr lang="en-US" altLang="en-US" sz="2200" smtClean="0"/>
              <a:t> </a:t>
            </a:r>
            <a:r>
              <a:rPr lang="en-US" altLang="en-US" sz="2200" i="1" smtClean="0"/>
              <a:t>EID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200" i="1" smtClean="0"/>
              <a:t>PID </a:t>
            </a:r>
            <a:r>
              <a:rPr lang="en-US" altLang="en-US" sz="2200" smtClean="0">
                <a:latin typeface="cmsy10" pitchFamily="34" charset="0"/>
              </a:rPr>
              <a:t>-&gt; </a:t>
            </a:r>
            <a:r>
              <a:rPr lang="en-US" altLang="en-US" sz="2200" i="1" smtClean="0"/>
              <a:t>Pname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200" i="1" smtClean="0"/>
              <a:t>EID</a:t>
            </a:r>
            <a:r>
              <a:rPr lang="en-US" altLang="en-US" sz="2200" smtClean="0"/>
              <a:t>, </a:t>
            </a:r>
            <a:r>
              <a:rPr lang="en-US" altLang="en-US" sz="2200" i="1" smtClean="0"/>
              <a:t>PID</a:t>
            </a:r>
            <a:r>
              <a:rPr lang="en-US" altLang="en-US" sz="2200" smtClean="0"/>
              <a:t> </a:t>
            </a:r>
            <a:r>
              <a:rPr lang="en-US" altLang="en-US" sz="2200" smtClean="0">
                <a:latin typeface="cmsy10" pitchFamily="34" charset="0"/>
              </a:rPr>
              <a:t>-&gt;</a:t>
            </a:r>
            <a:r>
              <a:rPr lang="en-US" altLang="en-US" sz="2200" smtClean="0"/>
              <a:t> </a:t>
            </a:r>
            <a:r>
              <a:rPr lang="en-US" altLang="en-US" sz="2200" i="1" smtClean="0"/>
              <a:t>Hours</a:t>
            </a:r>
            <a:endParaRPr lang="en-US" altLang="en-US" sz="2200" smtClean="0">
              <a:solidFill>
                <a:schemeClr val="tx2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en-US" sz="2400" smtClean="0">
                <a:solidFill>
                  <a:schemeClr val="tx2"/>
                </a:solidFill>
              </a:rPr>
              <a:t>{ </a:t>
            </a:r>
            <a:r>
              <a:rPr lang="en-US" altLang="en-US" sz="2400" i="1" smtClean="0">
                <a:solidFill>
                  <a:schemeClr val="tx2"/>
                </a:solidFill>
              </a:rPr>
              <a:t>PID</a:t>
            </a:r>
            <a:r>
              <a:rPr lang="en-US" altLang="en-US" sz="2400" smtClean="0">
                <a:solidFill>
                  <a:schemeClr val="tx2"/>
                </a:solidFill>
              </a:rPr>
              <a:t>, </a:t>
            </a:r>
            <a:r>
              <a:rPr lang="en-US" altLang="en-US" sz="2400" i="1" smtClean="0">
                <a:solidFill>
                  <a:schemeClr val="tx2"/>
                </a:solidFill>
              </a:rPr>
              <a:t>email</a:t>
            </a:r>
            <a:r>
              <a:rPr lang="en-US" altLang="en-US" sz="2400" smtClean="0">
                <a:solidFill>
                  <a:schemeClr val="tx2"/>
                </a:solidFill>
              </a:rPr>
              <a:t> }</a:t>
            </a:r>
            <a:r>
              <a:rPr lang="en-US" altLang="en-US" sz="2400" baseline="30000" smtClean="0">
                <a:solidFill>
                  <a:schemeClr val="tx2"/>
                </a:solidFill>
              </a:rPr>
              <a:t>+</a:t>
            </a:r>
            <a:r>
              <a:rPr lang="en-US" altLang="en-US" sz="2400" smtClean="0"/>
              <a:t> = ?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400" smtClean="0">
                <a:solidFill>
                  <a:schemeClr val="tx2"/>
                </a:solidFill>
              </a:rPr>
              <a:t>closure = { </a:t>
            </a:r>
            <a:r>
              <a:rPr lang="en-US" altLang="en-US" sz="2400" i="1" smtClean="0">
                <a:solidFill>
                  <a:schemeClr val="tx2"/>
                </a:solidFill>
              </a:rPr>
              <a:t>PID</a:t>
            </a:r>
            <a:r>
              <a:rPr lang="en-US" altLang="en-US" sz="2400" smtClean="0">
                <a:solidFill>
                  <a:schemeClr val="tx2"/>
                </a:solidFill>
              </a:rPr>
              <a:t>, </a:t>
            </a:r>
            <a:r>
              <a:rPr lang="en-US" altLang="en-US" sz="2400" i="1" smtClean="0">
                <a:solidFill>
                  <a:schemeClr val="tx2"/>
                </a:solidFill>
              </a:rPr>
              <a:t>email</a:t>
            </a:r>
            <a:r>
              <a:rPr lang="en-US" altLang="en-US" sz="2400" smtClean="0">
                <a:solidFill>
                  <a:schemeClr val="tx2"/>
                </a:solidFill>
              </a:rPr>
              <a:t> }</a:t>
            </a:r>
            <a:endParaRPr lang="en-US" altLang="en-US" sz="2400" smtClean="0"/>
          </a:p>
          <a:p>
            <a:pPr eaLnBrk="1" hangingPunct="1">
              <a:lnSpc>
                <a:spcPct val="80000"/>
              </a:lnSpc>
            </a:pPr>
            <a:r>
              <a:rPr lang="en-US" altLang="en-US" sz="2400" i="1" smtClean="0"/>
              <a:t>email</a:t>
            </a:r>
            <a:r>
              <a:rPr lang="en-US" altLang="en-US" sz="2400" smtClean="0"/>
              <a:t> </a:t>
            </a:r>
            <a:r>
              <a:rPr lang="en-US" altLang="en-US" sz="2400" smtClean="0">
                <a:latin typeface="cmsy10" pitchFamily="34" charset="0"/>
              </a:rPr>
              <a:t>-&gt;</a:t>
            </a:r>
            <a:r>
              <a:rPr lang="en-US" altLang="en-US" sz="2400" smtClean="0"/>
              <a:t> </a:t>
            </a:r>
            <a:r>
              <a:rPr lang="en-US" altLang="en-US" sz="2400" i="1" smtClean="0"/>
              <a:t>EID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200" smtClean="0"/>
              <a:t>Add </a:t>
            </a:r>
            <a:r>
              <a:rPr lang="en-US" altLang="en-US" sz="2200" i="1" smtClean="0"/>
              <a:t>EID</a:t>
            </a:r>
            <a:r>
              <a:rPr lang="en-US" altLang="en-US" sz="2200" smtClean="0"/>
              <a:t>; closure is now </a:t>
            </a:r>
            <a:r>
              <a:rPr lang="en-US" altLang="en-US" sz="2200" smtClean="0">
                <a:solidFill>
                  <a:schemeClr val="tx2"/>
                </a:solidFill>
              </a:rPr>
              <a:t>{ </a:t>
            </a:r>
            <a:r>
              <a:rPr lang="en-US" altLang="en-US" sz="2200" i="1" smtClean="0">
                <a:solidFill>
                  <a:schemeClr val="tx2"/>
                </a:solidFill>
              </a:rPr>
              <a:t>PID, email, EID</a:t>
            </a:r>
            <a:r>
              <a:rPr lang="en-US" altLang="en-US" sz="2200" smtClean="0">
                <a:solidFill>
                  <a:schemeClr val="tx2"/>
                </a:solidFill>
              </a:rPr>
              <a:t> }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400" i="1" smtClean="0"/>
              <a:t>EID</a:t>
            </a:r>
            <a:r>
              <a:rPr lang="en-US" altLang="en-US" sz="2400" smtClean="0"/>
              <a:t> </a:t>
            </a:r>
            <a:r>
              <a:rPr lang="en-US" altLang="en-US" sz="2400" smtClean="0">
                <a:latin typeface="cmsy10" pitchFamily="34" charset="0"/>
              </a:rPr>
              <a:t>-&gt;</a:t>
            </a:r>
            <a:r>
              <a:rPr lang="en-US" altLang="en-US" sz="2400" smtClean="0"/>
              <a:t> </a:t>
            </a:r>
            <a:r>
              <a:rPr lang="en-US" altLang="en-US" sz="2400" i="1" smtClean="0"/>
              <a:t>Ename, email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200" smtClean="0"/>
              <a:t>Add </a:t>
            </a:r>
            <a:r>
              <a:rPr lang="en-US" altLang="en-US" sz="2200" i="1" smtClean="0"/>
              <a:t>Ename, email</a:t>
            </a:r>
            <a:r>
              <a:rPr lang="en-US" altLang="en-US" sz="2200" smtClean="0"/>
              <a:t>; closure is now </a:t>
            </a:r>
            <a:r>
              <a:rPr lang="en-US" altLang="en-US" sz="2200" smtClean="0">
                <a:solidFill>
                  <a:schemeClr val="tx2"/>
                </a:solidFill>
              </a:rPr>
              <a:t>{ </a:t>
            </a:r>
            <a:r>
              <a:rPr lang="en-US" altLang="en-US" sz="2200" i="1" smtClean="0">
                <a:solidFill>
                  <a:schemeClr val="tx2"/>
                </a:solidFill>
              </a:rPr>
              <a:t>PID</a:t>
            </a:r>
            <a:r>
              <a:rPr lang="en-US" altLang="en-US" sz="2200" smtClean="0">
                <a:solidFill>
                  <a:schemeClr val="tx2"/>
                </a:solidFill>
              </a:rPr>
              <a:t>, </a:t>
            </a:r>
            <a:r>
              <a:rPr lang="en-US" altLang="en-US" sz="2200" i="1" smtClean="0">
                <a:solidFill>
                  <a:schemeClr val="tx2"/>
                </a:solidFill>
              </a:rPr>
              <a:t>email</a:t>
            </a:r>
            <a:r>
              <a:rPr lang="en-US" altLang="en-US" sz="2200" smtClean="0">
                <a:solidFill>
                  <a:schemeClr val="tx2"/>
                </a:solidFill>
              </a:rPr>
              <a:t>, </a:t>
            </a:r>
            <a:r>
              <a:rPr lang="en-US" altLang="en-US" sz="2200" i="1" smtClean="0">
                <a:solidFill>
                  <a:schemeClr val="tx2"/>
                </a:solidFill>
              </a:rPr>
              <a:t>EID</a:t>
            </a:r>
            <a:r>
              <a:rPr lang="en-US" altLang="en-US" sz="2200" smtClean="0">
                <a:solidFill>
                  <a:schemeClr val="tx2"/>
                </a:solidFill>
              </a:rPr>
              <a:t>, </a:t>
            </a:r>
            <a:r>
              <a:rPr lang="en-US" altLang="en-US" sz="2200" i="1" smtClean="0">
                <a:solidFill>
                  <a:schemeClr val="tx2"/>
                </a:solidFill>
              </a:rPr>
              <a:t>Ename</a:t>
            </a:r>
            <a:r>
              <a:rPr lang="en-US" altLang="en-US" sz="2200" smtClean="0">
                <a:solidFill>
                  <a:schemeClr val="tx2"/>
                </a:solidFill>
              </a:rPr>
              <a:t> }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400" i="1" smtClean="0"/>
              <a:t>PID </a:t>
            </a:r>
            <a:r>
              <a:rPr lang="en-US" altLang="en-US" sz="2400" smtClean="0">
                <a:latin typeface="cmsy10" pitchFamily="34" charset="0"/>
              </a:rPr>
              <a:t>-&gt; </a:t>
            </a:r>
            <a:r>
              <a:rPr lang="en-US" altLang="en-US" sz="2400" i="1" smtClean="0"/>
              <a:t>Pname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200" smtClean="0"/>
              <a:t>Add</a:t>
            </a:r>
            <a:r>
              <a:rPr lang="en-US" altLang="en-US" sz="2200" i="1" smtClean="0"/>
              <a:t> Pname; </a:t>
            </a:r>
            <a:r>
              <a:rPr lang="en-US" altLang="en-US" sz="2200" smtClean="0"/>
              <a:t>close is now</a:t>
            </a:r>
            <a:r>
              <a:rPr lang="en-US" altLang="en-US" sz="2200" i="1" smtClean="0"/>
              <a:t> </a:t>
            </a:r>
            <a:r>
              <a:rPr lang="en-US" altLang="en-US" sz="2200" smtClean="0">
                <a:solidFill>
                  <a:schemeClr val="tx2"/>
                </a:solidFill>
              </a:rPr>
              <a:t>{ </a:t>
            </a:r>
            <a:r>
              <a:rPr lang="en-US" altLang="en-US" sz="2200" i="1" smtClean="0">
                <a:solidFill>
                  <a:schemeClr val="tx2"/>
                </a:solidFill>
              </a:rPr>
              <a:t>PID</a:t>
            </a:r>
            <a:r>
              <a:rPr lang="en-US" altLang="en-US" sz="2200" smtClean="0">
                <a:solidFill>
                  <a:schemeClr val="tx2"/>
                </a:solidFill>
              </a:rPr>
              <a:t>, </a:t>
            </a:r>
            <a:r>
              <a:rPr lang="en-US" altLang="en-US" sz="2200" i="1" smtClean="0">
                <a:solidFill>
                  <a:schemeClr val="tx2"/>
                </a:solidFill>
              </a:rPr>
              <a:t>Pname</a:t>
            </a:r>
            <a:r>
              <a:rPr lang="en-US" altLang="en-US" sz="2200" smtClean="0">
                <a:solidFill>
                  <a:schemeClr val="tx2"/>
                </a:solidFill>
              </a:rPr>
              <a:t>, </a:t>
            </a:r>
            <a:r>
              <a:rPr lang="en-US" altLang="en-US" sz="2200" i="1" smtClean="0">
                <a:solidFill>
                  <a:schemeClr val="tx2"/>
                </a:solidFill>
              </a:rPr>
              <a:t>email</a:t>
            </a:r>
            <a:r>
              <a:rPr lang="en-US" altLang="en-US" sz="2200" smtClean="0">
                <a:solidFill>
                  <a:schemeClr val="tx2"/>
                </a:solidFill>
              </a:rPr>
              <a:t>, </a:t>
            </a:r>
            <a:r>
              <a:rPr lang="en-US" altLang="en-US" sz="2200" i="1" smtClean="0">
                <a:solidFill>
                  <a:schemeClr val="tx2"/>
                </a:solidFill>
              </a:rPr>
              <a:t>EID</a:t>
            </a:r>
            <a:r>
              <a:rPr lang="en-US" altLang="en-US" sz="2200" smtClean="0">
                <a:solidFill>
                  <a:schemeClr val="tx2"/>
                </a:solidFill>
              </a:rPr>
              <a:t>, </a:t>
            </a:r>
            <a:r>
              <a:rPr lang="en-US" altLang="en-US" sz="2200" i="1" smtClean="0">
                <a:solidFill>
                  <a:schemeClr val="tx2"/>
                </a:solidFill>
              </a:rPr>
              <a:t>Ename</a:t>
            </a:r>
            <a:r>
              <a:rPr lang="en-US" altLang="en-US" sz="2200" smtClean="0">
                <a:solidFill>
                  <a:schemeClr val="tx2"/>
                </a:solidFill>
              </a:rPr>
              <a:t> }</a:t>
            </a:r>
            <a:endParaRPr lang="en-US" altLang="en-US" sz="2200" i="1" smtClean="0"/>
          </a:p>
          <a:p>
            <a:pPr eaLnBrk="1" hangingPunct="1">
              <a:lnSpc>
                <a:spcPct val="80000"/>
              </a:lnSpc>
            </a:pPr>
            <a:r>
              <a:rPr lang="en-US" altLang="en-US" sz="2400" i="1" smtClean="0"/>
              <a:t>EID</a:t>
            </a:r>
            <a:r>
              <a:rPr lang="en-US" altLang="en-US" sz="2400" smtClean="0"/>
              <a:t>, </a:t>
            </a:r>
            <a:r>
              <a:rPr lang="en-US" altLang="en-US" sz="2400" i="1" smtClean="0"/>
              <a:t>PID</a:t>
            </a:r>
            <a:r>
              <a:rPr lang="en-US" altLang="en-US" sz="2400" smtClean="0"/>
              <a:t> </a:t>
            </a:r>
            <a:r>
              <a:rPr lang="en-US" altLang="en-US" sz="2400" smtClean="0">
                <a:latin typeface="cmsy10" pitchFamily="34" charset="0"/>
              </a:rPr>
              <a:t>-&gt;</a:t>
            </a:r>
            <a:r>
              <a:rPr lang="en-US" altLang="en-US" sz="2400" smtClean="0"/>
              <a:t> </a:t>
            </a:r>
            <a:r>
              <a:rPr lang="en-US" altLang="en-US" sz="2400" i="1" smtClean="0"/>
              <a:t>hours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200" smtClean="0"/>
              <a:t>Add </a:t>
            </a:r>
            <a:r>
              <a:rPr lang="en-US" altLang="en-US" sz="2200" i="1" smtClean="0"/>
              <a:t>hours</a:t>
            </a:r>
            <a:r>
              <a:rPr lang="en-US" altLang="en-US" sz="2200" smtClean="0"/>
              <a:t>; closure is now </a:t>
            </a:r>
            <a:r>
              <a:rPr lang="en-US" altLang="en-US" sz="2200" smtClean="0">
                <a:solidFill>
                  <a:schemeClr val="tx2"/>
                </a:solidFill>
              </a:rPr>
              <a:t>all the attributes in </a:t>
            </a:r>
            <a:r>
              <a:rPr lang="en-US" altLang="en-US" sz="2200" i="1" smtClean="0">
                <a:solidFill>
                  <a:schemeClr val="tx2"/>
                </a:solidFill>
              </a:rPr>
              <a:t>WorksOn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09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09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09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09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09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09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099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099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099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099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0995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F161E82D-C679-4E9B-A744-4B44787662FF}" type="datetime1">
              <a:rPr lang="en-US" altLang="en-US" sz="1000">
                <a:solidFill>
                  <a:schemeClr val="tx1"/>
                </a:solidFill>
              </a:rPr>
              <a:pPr eaLnBrk="1" hangingPunct="1"/>
              <a:t>11/3/2017</a:t>
            </a:fld>
            <a:endParaRPr lang="en-US" altLang="en-US" sz="1000">
              <a:solidFill>
                <a:schemeClr val="tx1"/>
              </a:solidFill>
            </a:endParaRPr>
          </a:p>
        </p:txBody>
      </p:sp>
      <p:sp>
        <p:nvSpPr>
          <p:cNvPr id="2052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000">
                <a:solidFill>
                  <a:schemeClr val="tx1"/>
                </a:solidFill>
              </a:rPr>
              <a:t>Jinze Liu @ University of Kentucky</a:t>
            </a:r>
          </a:p>
        </p:txBody>
      </p:sp>
      <p:sp>
        <p:nvSpPr>
          <p:cNvPr id="205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D64D259F-8708-4BE4-ABDC-C141E41E974A}" type="slidenum">
              <a:rPr lang="en-US" altLang="en-US" sz="1000">
                <a:solidFill>
                  <a:schemeClr val="tx1"/>
                </a:solidFill>
              </a:rPr>
              <a:pPr eaLnBrk="1" hangingPunct="1"/>
              <a:t>12</a:t>
            </a:fld>
            <a:endParaRPr lang="en-US" altLang="en-US" sz="1000">
              <a:solidFill>
                <a:schemeClr val="tx1"/>
              </a:solidFill>
            </a:endParaRPr>
          </a:p>
        </p:txBody>
      </p:sp>
      <p:sp>
        <p:nvSpPr>
          <p:cNvPr id="20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Using attribute closure</a:t>
            </a:r>
          </a:p>
        </p:txBody>
      </p:sp>
      <p:sp>
        <p:nvSpPr>
          <p:cNvPr id="983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mtClean="0"/>
              <a:t>Given a relation </a:t>
            </a:r>
            <a:r>
              <a:rPr lang="en-US" altLang="en-US" i="1" smtClean="0"/>
              <a:t>R</a:t>
            </a:r>
            <a:r>
              <a:rPr lang="en-US" altLang="en-US" smtClean="0"/>
              <a:t> and set of FD’s </a:t>
            </a:r>
            <a:r>
              <a:rPr lang="en-US" altLang="en-US" smtClean="0">
                <a:latin typeface="cmsy10" pitchFamily="34" charset="0"/>
              </a:rPr>
              <a:t>F</a:t>
            </a:r>
            <a:endParaRPr lang="en-US" altLang="en-US" sz="3200" b="1" smtClean="0">
              <a:latin typeface="Palace Script MT" panose="030303020206070C0B05" pitchFamily="66" charset="0"/>
            </a:endParaRPr>
          </a:p>
          <a:p>
            <a:pPr eaLnBrk="1" hangingPunct="1"/>
            <a:r>
              <a:rPr lang="en-US" altLang="en-US" smtClean="0">
                <a:solidFill>
                  <a:schemeClr val="tx2"/>
                </a:solidFill>
              </a:rPr>
              <a:t>Does another FD </a:t>
            </a:r>
            <a:r>
              <a:rPr lang="en-US" altLang="en-US" i="1" smtClean="0">
                <a:solidFill>
                  <a:schemeClr val="tx2"/>
                </a:solidFill>
              </a:rPr>
              <a:t>X</a:t>
            </a:r>
            <a:r>
              <a:rPr lang="en-US" altLang="en-US" smtClean="0">
                <a:solidFill>
                  <a:schemeClr val="tx2"/>
                </a:solidFill>
              </a:rPr>
              <a:t> </a:t>
            </a:r>
            <a:r>
              <a:rPr lang="en-US" altLang="en-US" smtClean="0">
                <a:solidFill>
                  <a:schemeClr val="tx2"/>
                </a:solidFill>
                <a:latin typeface="cmsy10" pitchFamily="34" charset="0"/>
              </a:rPr>
              <a:t>-&gt;</a:t>
            </a:r>
            <a:r>
              <a:rPr lang="en-US" altLang="en-US" smtClean="0">
                <a:solidFill>
                  <a:schemeClr val="tx2"/>
                </a:solidFill>
              </a:rPr>
              <a:t> </a:t>
            </a:r>
            <a:r>
              <a:rPr lang="en-US" altLang="en-US" i="1" smtClean="0">
                <a:solidFill>
                  <a:schemeClr val="tx2"/>
                </a:solidFill>
              </a:rPr>
              <a:t>Y</a:t>
            </a:r>
            <a:r>
              <a:rPr lang="en-US" altLang="en-US" smtClean="0">
                <a:solidFill>
                  <a:schemeClr val="tx2"/>
                </a:solidFill>
              </a:rPr>
              <a:t> follow from </a:t>
            </a:r>
            <a:r>
              <a:rPr lang="en-US" altLang="en-US" smtClean="0">
                <a:solidFill>
                  <a:schemeClr val="tx2"/>
                </a:solidFill>
                <a:latin typeface="cmsy10" pitchFamily="34" charset="0"/>
              </a:rPr>
              <a:t>F</a:t>
            </a:r>
            <a:r>
              <a:rPr lang="en-US" altLang="en-US" smtClean="0">
                <a:solidFill>
                  <a:schemeClr val="tx2"/>
                </a:solidFill>
              </a:rPr>
              <a:t>?</a:t>
            </a:r>
          </a:p>
          <a:p>
            <a:pPr lvl="1" eaLnBrk="1" hangingPunct="1"/>
            <a:r>
              <a:rPr lang="en-US" altLang="en-US" smtClean="0"/>
              <a:t>Compute </a:t>
            </a:r>
            <a:r>
              <a:rPr lang="en-US" altLang="en-US" i="1" smtClean="0"/>
              <a:t>X</a:t>
            </a:r>
            <a:r>
              <a:rPr lang="en-US" altLang="en-US" baseline="30000" smtClean="0"/>
              <a:t>+</a:t>
            </a:r>
            <a:r>
              <a:rPr lang="en-US" altLang="en-US" smtClean="0"/>
              <a:t> with respect to </a:t>
            </a:r>
            <a:r>
              <a:rPr lang="en-US" altLang="en-US" smtClean="0">
                <a:latin typeface="cmsy10" pitchFamily="34" charset="0"/>
              </a:rPr>
              <a:t>F</a:t>
            </a:r>
            <a:endParaRPr lang="en-US" altLang="en-US" smtClean="0"/>
          </a:p>
          <a:p>
            <a:pPr lvl="1" eaLnBrk="1" hangingPunct="1"/>
            <a:r>
              <a:rPr lang="en-US" altLang="en-US" smtClean="0"/>
              <a:t>If </a:t>
            </a:r>
            <a:r>
              <a:rPr lang="en-US" altLang="en-US" i="1" smtClean="0"/>
              <a:t>Y</a:t>
            </a:r>
            <a:r>
              <a:rPr lang="en-US" altLang="en-US" smtClean="0"/>
              <a:t> </a:t>
            </a:r>
            <a:r>
              <a:rPr lang="en-US" altLang="en-US" smtClean="0">
                <a:latin typeface="MS Shell Dlg" panose="020B0604020202020204" pitchFamily="34" charset="0"/>
              </a:rPr>
              <a:t>   </a:t>
            </a:r>
            <a:r>
              <a:rPr lang="en-US" altLang="en-US" i="1" smtClean="0"/>
              <a:t>X</a:t>
            </a:r>
            <a:r>
              <a:rPr lang="en-US" altLang="en-US" baseline="30000" smtClean="0"/>
              <a:t>+</a:t>
            </a:r>
            <a:r>
              <a:rPr lang="en-US" altLang="en-US" smtClean="0"/>
              <a:t>, then </a:t>
            </a:r>
            <a:r>
              <a:rPr lang="en-US" altLang="en-US" i="1" smtClean="0"/>
              <a:t>X</a:t>
            </a:r>
            <a:r>
              <a:rPr lang="en-US" altLang="en-US" smtClean="0"/>
              <a:t> </a:t>
            </a:r>
            <a:r>
              <a:rPr lang="en-US" altLang="en-US" smtClean="0">
                <a:latin typeface="cmsy10" pitchFamily="34" charset="0"/>
              </a:rPr>
              <a:t>-&gt;</a:t>
            </a:r>
            <a:r>
              <a:rPr lang="en-US" altLang="en-US" smtClean="0"/>
              <a:t> </a:t>
            </a:r>
            <a:r>
              <a:rPr lang="en-US" altLang="en-US" i="1" smtClean="0"/>
              <a:t>Y</a:t>
            </a:r>
            <a:r>
              <a:rPr lang="en-US" altLang="en-US" smtClean="0"/>
              <a:t> follow from </a:t>
            </a:r>
            <a:r>
              <a:rPr lang="en-US" altLang="en-US" smtClean="0">
                <a:latin typeface="cmsy10" pitchFamily="34" charset="0"/>
              </a:rPr>
              <a:t>F</a:t>
            </a:r>
            <a:endParaRPr lang="en-US" altLang="en-US" smtClean="0"/>
          </a:p>
          <a:p>
            <a:pPr eaLnBrk="1" hangingPunct="1"/>
            <a:r>
              <a:rPr lang="en-US" altLang="en-US" smtClean="0">
                <a:solidFill>
                  <a:schemeClr val="tx2"/>
                </a:solidFill>
              </a:rPr>
              <a:t>Is </a:t>
            </a:r>
            <a:r>
              <a:rPr lang="en-US" altLang="en-US" i="1" smtClean="0">
                <a:solidFill>
                  <a:schemeClr val="tx2"/>
                </a:solidFill>
              </a:rPr>
              <a:t>K</a:t>
            </a:r>
            <a:r>
              <a:rPr lang="en-US" altLang="en-US" smtClean="0">
                <a:solidFill>
                  <a:schemeClr val="tx2"/>
                </a:solidFill>
              </a:rPr>
              <a:t> a super key of </a:t>
            </a:r>
            <a:r>
              <a:rPr lang="en-US" altLang="en-US" i="1" smtClean="0">
                <a:solidFill>
                  <a:schemeClr val="tx2"/>
                </a:solidFill>
              </a:rPr>
              <a:t>R</a:t>
            </a:r>
            <a:r>
              <a:rPr lang="en-US" altLang="en-US" smtClean="0">
                <a:solidFill>
                  <a:schemeClr val="tx2"/>
                </a:solidFill>
              </a:rPr>
              <a:t>?</a:t>
            </a:r>
          </a:p>
          <a:p>
            <a:pPr lvl="1" eaLnBrk="1" hangingPunct="1"/>
            <a:r>
              <a:rPr lang="en-US" altLang="en-US" smtClean="0"/>
              <a:t>Compute </a:t>
            </a:r>
            <a:r>
              <a:rPr lang="en-US" altLang="en-US" i="1" smtClean="0"/>
              <a:t>K</a:t>
            </a:r>
            <a:r>
              <a:rPr lang="en-US" altLang="en-US" baseline="30000" smtClean="0"/>
              <a:t>+</a:t>
            </a:r>
            <a:r>
              <a:rPr lang="en-US" altLang="en-US" smtClean="0"/>
              <a:t> with respect to </a:t>
            </a:r>
            <a:r>
              <a:rPr lang="en-US" altLang="en-US" smtClean="0">
                <a:latin typeface="cmsy10" pitchFamily="34" charset="0"/>
              </a:rPr>
              <a:t>F</a:t>
            </a:r>
            <a:endParaRPr lang="en-US" altLang="en-US" smtClean="0"/>
          </a:p>
          <a:p>
            <a:pPr lvl="1" eaLnBrk="1" hangingPunct="1"/>
            <a:r>
              <a:rPr lang="en-US" altLang="en-US" smtClean="0"/>
              <a:t>If </a:t>
            </a:r>
            <a:r>
              <a:rPr lang="en-US" altLang="en-US" i="1" smtClean="0"/>
              <a:t>K</a:t>
            </a:r>
            <a:r>
              <a:rPr lang="en-US" altLang="en-US" baseline="30000" smtClean="0"/>
              <a:t>+</a:t>
            </a:r>
            <a:r>
              <a:rPr lang="en-US" altLang="en-US" smtClean="0"/>
              <a:t> contains all the attributes of </a:t>
            </a:r>
            <a:r>
              <a:rPr lang="en-US" altLang="en-US" i="1" smtClean="0"/>
              <a:t>R</a:t>
            </a:r>
            <a:r>
              <a:rPr lang="en-US" altLang="en-US" smtClean="0"/>
              <a:t>, </a:t>
            </a:r>
            <a:r>
              <a:rPr lang="en-US" altLang="en-US" i="1" smtClean="0"/>
              <a:t>K</a:t>
            </a:r>
            <a:r>
              <a:rPr lang="en-US" altLang="en-US" smtClean="0"/>
              <a:t> is a super key</a:t>
            </a:r>
          </a:p>
          <a:p>
            <a:pPr eaLnBrk="1" hangingPunct="1"/>
            <a:r>
              <a:rPr lang="en-US" altLang="en-US" smtClean="0">
                <a:solidFill>
                  <a:schemeClr val="tx2"/>
                </a:solidFill>
              </a:rPr>
              <a:t>Is a super key </a:t>
            </a:r>
            <a:r>
              <a:rPr lang="en-US" altLang="en-US" i="1" smtClean="0">
                <a:solidFill>
                  <a:schemeClr val="tx2"/>
                </a:solidFill>
              </a:rPr>
              <a:t>K</a:t>
            </a:r>
            <a:r>
              <a:rPr lang="en-US" altLang="en-US" smtClean="0">
                <a:solidFill>
                  <a:schemeClr val="tx2"/>
                </a:solidFill>
              </a:rPr>
              <a:t> a key of R?</a:t>
            </a:r>
          </a:p>
          <a:p>
            <a:pPr lvl="1" eaLnBrk="1" hangingPunct="1"/>
            <a:r>
              <a:rPr lang="en-US" altLang="en-US" smtClean="0"/>
              <a:t>Test where </a:t>
            </a:r>
            <a:r>
              <a:rPr lang="en-US" altLang="en-US" i="1" smtClean="0"/>
              <a:t>K’ = K – </a:t>
            </a:r>
            <a:r>
              <a:rPr lang="en-US" altLang="en-US" smtClean="0"/>
              <a:t>{ </a:t>
            </a:r>
            <a:r>
              <a:rPr lang="en-US" altLang="en-US" i="1" smtClean="0"/>
              <a:t>a | a </a:t>
            </a:r>
            <a:r>
              <a:rPr lang="en-US" altLang="en-US" smtClean="0">
                <a:sym typeface="Symbol" panose="05050102010706020507" pitchFamily="18" charset="2"/>
              </a:rPr>
              <a:t></a:t>
            </a:r>
            <a:r>
              <a:rPr lang="en-US" altLang="en-US" i="1" smtClean="0">
                <a:sym typeface="Symbol" panose="05050102010706020507" pitchFamily="18" charset="2"/>
              </a:rPr>
              <a:t>K</a:t>
            </a:r>
            <a:r>
              <a:rPr lang="en-US" altLang="en-US" smtClean="0">
                <a:sym typeface="Symbol" panose="05050102010706020507" pitchFamily="18" charset="2"/>
              </a:rPr>
              <a:t>} is a superkey of </a:t>
            </a:r>
            <a:r>
              <a:rPr lang="en-US" altLang="en-US" i="1" smtClean="0">
                <a:sym typeface="Symbol" panose="05050102010706020507" pitchFamily="18" charset="2"/>
              </a:rPr>
              <a:t>R</a:t>
            </a:r>
            <a:r>
              <a:rPr lang="en-US" altLang="en-US" smtClean="0">
                <a:sym typeface="Symbol" panose="05050102010706020507" pitchFamily="18" charset="2"/>
              </a:rPr>
              <a:t> for all possible </a:t>
            </a:r>
            <a:r>
              <a:rPr lang="en-US" altLang="en-US" i="1" smtClean="0">
                <a:sym typeface="Symbol" panose="05050102010706020507" pitchFamily="18" charset="2"/>
              </a:rPr>
              <a:t>a</a:t>
            </a:r>
          </a:p>
        </p:txBody>
      </p:sp>
      <p:graphicFrame>
        <p:nvGraphicFramePr>
          <p:cNvPr id="2050" name="Object 4"/>
          <p:cNvGraphicFramePr>
            <a:graphicFrameLocks noChangeAspect="1"/>
          </p:cNvGraphicFramePr>
          <p:nvPr/>
        </p:nvGraphicFramePr>
        <p:xfrm>
          <a:off x="1524000" y="2667000"/>
          <a:ext cx="288925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8" name="Equation" r:id="rId4" imgW="152280" imgH="126720" progId="Equation.3">
                  <p:embed/>
                </p:oleObj>
              </mc:Choice>
              <mc:Fallback>
                <p:oleObj name="Equation" r:id="rId4" imgW="152280" imgH="12672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2667000"/>
                        <a:ext cx="288925" cy="304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30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30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30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30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3043" grpId="0" build="p" bldLvl="2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2CB52A1C-BE42-445F-BE0F-F06490F4AF2A}" type="datetime1">
              <a:rPr lang="en-US" altLang="en-US" sz="1000">
                <a:solidFill>
                  <a:schemeClr val="tx1"/>
                </a:solidFill>
              </a:rPr>
              <a:pPr eaLnBrk="1" hangingPunct="1"/>
              <a:t>11/3/2017</a:t>
            </a:fld>
            <a:endParaRPr lang="en-US" altLang="en-US" sz="1000">
              <a:solidFill>
                <a:schemeClr val="tx1"/>
              </a:solidFill>
            </a:endParaRPr>
          </a:p>
        </p:txBody>
      </p:sp>
      <p:sp>
        <p:nvSpPr>
          <p:cNvPr id="3076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000">
                <a:solidFill>
                  <a:schemeClr val="tx1"/>
                </a:solidFill>
              </a:rPr>
              <a:t>Jinze Liu @ University of Kentucky</a:t>
            </a:r>
          </a:p>
        </p:txBody>
      </p:sp>
      <p:sp>
        <p:nvSpPr>
          <p:cNvPr id="307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BB8DAFCD-EAA1-4AB4-96D2-9A8F1A6E883D}" type="slidenum">
              <a:rPr lang="en-US" altLang="en-US" sz="1000">
                <a:solidFill>
                  <a:schemeClr val="tx1"/>
                </a:solidFill>
              </a:rPr>
              <a:pPr eaLnBrk="1" hangingPunct="1"/>
              <a:t>13</a:t>
            </a:fld>
            <a:endParaRPr lang="en-US" altLang="en-US" sz="1000">
              <a:solidFill>
                <a:schemeClr val="tx1"/>
              </a:solidFill>
            </a:endParaRPr>
          </a:p>
        </p:txBody>
      </p:sp>
      <p:sp>
        <p:nvSpPr>
          <p:cNvPr id="30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Rules of FD’s</a:t>
            </a:r>
          </a:p>
        </p:txBody>
      </p:sp>
      <p:sp>
        <p:nvSpPr>
          <p:cNvPr id="30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solidFill>
                  <a:schemeClr val="tx2"/>
                </a:solidFill>
              </a:rPr>
              <a:t>Armstrong’s axioms</a:t>
            </a:r>
          </a:p>
          <a:p>
            <a:pPr lvl="1" eaLnBrk="1" hangingPunct="1"/>
            <a:r>
              <a:rPr lang="en-US" altLang="en-US" smtClean="0">
                <a:solidFill>
                  <a:schemeClr val="tx2"/>
                </a:solidFill>
              </a:rPr>
              <a:t>Reflexivity</a:t>
            </a:r>
            <a:r>
              <a:rPr lang="en-US" altLang="en-US" smtClean="0"/>
              <a:t>: If </a:t>
            </a:r>
            <a:r>
              <a:rPr lang="en-US" altLang="en-US" i="1" smtClean="0"/>
              <a:t>Y</a:t>
            </a:r>
            <a:r>
              <a:rPr lang="en-US" altLang="en-US" smtClean="0"/>
              <a:t> </a:t>
            </a:r>
            <a:r>
              <a:rPr lang="en-US" altLang="en-US" smtClean="0">
                <a:latin typeface="MS Shell Dlg" panose="020B0604020202020204" pitchFamily="34" charset="0"/>
              </a:rPr>
              <a:t> </a:t>
            </a:r>
            <a:r>
              <a:rPr lang="en-US" altLang="en-US" i="1" smtClean="0"/>
              <a:t>X</a:t>
            </a:r>
            <a:r>
              <a:rPr lang="en-US" altLang="en-US" smtClean="0"/>
              <a:t>, then </a:t>
            </a:r>
            <a:r>
              <a:rPr lang="en-US" altLang="en-US" i="1" smtClean="0"/>
              <a:t>X</a:t>
            </a:r>
            <a:r>
              <a:rPr lang="en-US" altLang="en-US" smtClean="0"/>
              <a:t> </a:t>
            </a:r>
            <a:r>
              <a:rPr lang="en-US" altLang="en-US" smtClean="0">
                <a:latin typeface="cmsy10" pitchFamily="34" charset="0"/>
              </a:rPr>
              <a:t>-&gt;</a:t>
            </a:r>
            <a:r>
              <a:rPr lang="en-US" altLang="en-US" smtClean="0"/>
              <a:t> </a:t>
            </a:r>
            <a:r>
              <a:rPr lang="en-US" altLang="en-US" i="1" smtClean="0"/>
              <a:t>Y</a:t>
            </a:r>
            <a:endParaRPr lang="en-US" altLang="en-US" smtClean="0"/>
          </a:p>
          <a:p>
            <a:pPr lvl="1" eaLnBrk="1" hangingPunct="1"/>
            <a:r>
              <a:rPr lang="en-US" altLang="en-US" smtClean="0">
                <a:solidFill>
                  <a:schemeClr val="tx2"/>
                </a:solidFill>
              </a:rPr>
              <a:t>Augmentation</a:t>
            </a:r>
            <a:r>
              <a:rPr lang="en-US" altLang="en-US" smtClean="0"/>
              <a:t>: If </a:t>
            </a:r>
            <a:r>
              <a:rPr lang="en-US" altLang="en-US" i="1" smtClean="0"/>
              <a:t>X</a:t>
            </a:r>
            <a:r>
              <a:rPr lang="en-US" altLang="en-US" smtClean="0"/>
              <a:t> </a:t>
            </a:r>
            <a:r>
              <a:rPr lang="en-US" altLang="en-US" smtClean="0">
                <a:latin typeface="cmsy10" pitchFamily="34" charset="0"/>
              </a:rPr>
              <a:t>-&gt;</a:t>
            </a:r>
            <a:r>
              <a:rPr lang="en-US" altLang="en-US" smtClean="0"/>
              <a:t> </a:t>
            </a:r>
            <a:r>
              <a:rPr lang="en-US" altLang="en-US" i="1" smtClean="0"/>
              <a:t>Y</a:t>
            </a:r>
            <a:r>
              <a:rPr lang="en-US" altLang="en-US" smtClean="0"/>
              <a:t>, then </a:t>
            </a:r>
            <a:r>
              <a:rPr lang="en-US" altLang="en-US" i="1" smtClean="0"/>
              <a:t>XZ</a:t>
            </a:r>
            <a:r>
              <a:rPr lang="en-US" altLang="en-US" smtClean="0"/>
              <a:t> </a:t>
            </a:r>
            <a:r>
              <a:rPr lang="en-US" altLang="en-US" smtClean="0">
                <a:latin typeface="cmsy10" pitchFamily="34" charset="0"/>
              </a:rPr>
              <a:t>-&gt;</a:t>
            </a:r>
            <a:r>
              <a:rPr lang="en-US" altLang="en-US" smtClean="0"/>
              <a:t> </a:t>
            </a:r>
            <a:r>
              <a:rPr lang="en-US" altLang="en-US" i="1" smtClean="0"/>
              <a:t>YZ</a:t>
            </a:r>
            <a:r>
              <a:rPr lang="en-US" altLang="en-US" smtClean="0"/>
              <a:t> for any </a:t>
            </a:r>
            <a:r>
              <a:rPr lang="en-US" altLang="en-US" i="1" smtClean="0"/>
              <a:t>Z</a:t>
            </a:r>
          </a:p>
          <a:p>
            <a:pPr lvl="1" eaLnBrk="1" hangingPunct="1"/>
            <a:r>
              <a:rPr lang="en-US" altLang="en-US" smtClean="0">
                <a:solidFill>
                  <a:schemeClr val="tx2"/>
                </a:solidFill>
              </a:rPr>
              <a:t>Transitivity</a:t>
            </a:r>
            <a:r>
              <a:rPr lang="en-US" altLang="en-US" smtClean="0"/>
              <a:t>: If </a:t>
            </a:r>
            <a:r>
              <a:rPr lang="en-US" altLang="en-US" i="1" smtClean="0"/>
              <a:t>X</a:t>
            </a:r>
            <a:r>
              <a:rPr lang="en-US" altLang="en-US" smtClean="0"/>
              <a:t> </a:t>
            </a:r>
            <a:r>
              <a:rPr lang="en-US" altLang="en-US" smtClean="0">
                <a:latin typeface="cmsy10" pitchFamily="34" charset="0"/>
              </a:rPr>
              <a:t>-&gt;</a:t>
            </a:r>
            <a:r>
              <a:rPr lang="en-US" altLang="en-US" smtClean="0"/>
              <a:t> </a:t>
            </a:r>
            <a:r>
              <a:rPr lang="en-US" altLang="en-US" i="1" smtClean="0"/>
              <a:t>Y</a:t>
            </a:r>
            <a:r>
              <a:rPr lang="en-US" altLang="en-US" smtClean="0"/>
              <a:t> and </a:t>
            </a:r>
            <a:r>
              <a:rPr lang="en-US" altLang="en-US" i="1" smtClean="0"/>
              <a:t>Y</a:t>
            </a:r>
            <a:r>
              <a:rPr lang="en-US" altLang="en-US" smtClean="0"/>
              <a:t> </a:t>
            </a:r>
            <a:r>
              <a:rPr lang="en-US" altLang="en-US" smtClean="0">
                <a:latin typeface="cmsy10" pitchFamily="34" charset="0"/>
              </a:rPr>
              <a:t>-&gt;</a:t>
            </a:r>
            <a:r>
              <a:rPr lang="en-US" altLang="en-US" smtClean="0"/>
              <a:t> </a:t>
            </a:r>
            <a:r>
              <a:rPr lang="en-US" altLang="en-US" i="1" smtClean="0"/>
              <a:t>Z</a:t>
            </a:r>
            <a:r>
              <a:rPr lang="en-US" altLang="en-US" smtClean="0"/>
              <a:t>, then </a:t>
            </a:r>
            <a:r>
              <a:rPr lang="en-US" altLang="en-US" i="1" smtClean="0"/>
              <a:t>X</a:t>
            </a:r>
            <a:r>
              <a:rPr lang="en-US" altLang="en-US" smtClean="0"/>
              <a:t> </a:t>
            </a:r>
            <a:r>
              <a:rPr lang="en-US" altLang="en-US" smtClean="0">
                <a:latin typeface="cmsy10" pitchFamily="34" charset="0"/>
              </a:rPr>
              <a:t>-&gt;</a:t>
            </a:r>
            <a:r>
              <a:rPr lang="en-US" altLang="en-US" smtClean="0"/>
              <a:t> </a:t>
            </a:r>
            <a:r>
              <a:rPr lang="en-US" altLang="en-US" i="1" smtClean="0"/>
              <a:t>Z</a:t>
            </a:r>
            <a:endParaRPr lang="en-US" altLang="en-US" smtClean="0"/>
          </a:p>
          <a:p>
            <a:pPr eaLnBrk="1" hangingPunct="1"/>
            <a:r>
              <a:rPr lang="en-US" altLang="en-US" smtClean="0"/>
              <a:t>Rules derived from axioms</a:t>
            </a:r>
          </a:p>
          <a:p>
            <a:pPr lvl="1" eaLnBrk="1" hangingPunct="1"/>
            <a:r>
              <a:rPr lang="en-US" altLang="en-US" smtClean="0">
                <a:solidFill>
                  <a:schemeClr val="tx2"/>
                </a:solidFill>
              </a:rPr>
              <a:t>Splitting</a:t>
            </a:r>
            <a:r>
              <a:rPr lang="en-US" altLang="en-US" smtClean="0"/>
              <a:t>: If </a:t>
            </a:r>
            <a:r>
              <a:rPr lang="en-US" altLang="en-US" i="1" smtClean="0"/>
              <a:t>X</a:t>
            </a:r>
            <a:r>
              <a:rPr lang="en-US" altLang="en-US" smtClean="0"/>
              <a:t> </a:t>
            </a:r>
            <a:r>
              <a:rPr lang="en-US" altLang="en-US" smtClean="0">
                <a:latin typeface="cmsy10" pitchFamily="34" charset="0"/>
              </a:rPr>
              <a:t>-&gt;</a:t>
            </a:r>
            <a:r>
              <a:rPr lang="en-US" altLang="en-US" smtClean="0"/>
              <a:t> </a:t>
            </a:r>
            <a:r>
              <a:rPr lang="en-US" altLang="en-US" i="1" smtClean="0"/>
              <a:t>YZ</a:t>
            </a:r>
            <a:r>
              <a:rPr lang="en-US" altLang="en-US" smtClean="0"/>
              <a:t>, then </a:t>
            </a:r>
            <a:r>
              <a:rPr lang="en-US" altLang="en-US" i="1" smtClean="0"/>
              <a:t>X</a:t>
            </a:r>
            <a:r>
              <a:rPr lang="en-US" altLang="en-US" smtClean="0"/>
              <a:t> </a:t>
            </a:r>
            <a:r>
              <a:rPr lang="en-US" altLang="en-US" smtClean="0">
                <a:latin typeface="cmsy10" pitchFamily="34" charset="0"/>
              </a:rPr>
              <a:t>-&gt;</a:t>
            </a:r>
            <a:r>
              <a:rPr lang="en-US" altLang="en-US" smtClean="0"/>
              <a:t> </a:t>
            </a:r>
            <a:r>
              <a:rPr lang="en-US" altLang="en-US" i="1" smtClean="0"/>
              <a:t>Y</a:t>
            </a:r>
            <a:r>
              <a:rPr lang="en-US" altLang="en-US" smtClean="0"/>
              <a:t> and </a:t>
            </a:r>
            <a:r>
              <a:rPr lang="en-US" altLang="en-US" i="1" smtClean="0"/>
              <a:t>X</a:t>
            </a:r>
            <a:r>
              <a:rPr lang="en-US" altLang="en-US" smtClean="0"/>
              <a:t> </a:t>
            </a:r>
            <a:r>
              <a:rPr lang="en-US" altLang="en-US" smtClean="0">
                <a:latin typeface="cmsy10" pitchFamily="34" charset="0"/>
              </a:rPr>
              <a:t>-&gt;</a:t>
            </a:r>
            <a:r>
              <a:rPr lang="en-US" altLang="en-US" smtClean="0"/>
              <a:t> </a:t>
            </a:r>
            <a:r>
              <a:rPr lang="en-US" altLang="en-US" i="1" smtClean="0"/>
              <a:t>Z</a:t>
            </a:r>
            <a:endParaRPr lang="en-US" altLang="en-US" smtClean="0"/>
          </a:p>
          <a:p>
            <a:pPr lvl="1" eaLnBrk="1" hangingPunct="1"/>
            <a:r>
              <a:rPr lang="en-US" altLang="en-US" smtClean="0">
                <a:solidFill>
                  <a:schemeClr val="tx2"/>
                </a:solidFill>
              </a:rPr>
              <a:t>Combining</a:t>
            </a:r>
            <a:r>
              <a:rPr lang="en-US" altLang="en-US" smtClean="0"/>
              <a:t>: If </a:t>
            </a:r>
            <a:r>
              <a:rPr lang="en-US" altLang="en-US" i="1" smtClean="0"/>
              <a:t>X</a:t>
            </a:r>
            <a:r>
              <a:rPr lang="en-US" altLang="en-US" smtClean="0"/>
              <a:t> </a:t>
            </a:r>
            <a:r>
              <a:rPr lang="en-US" altLang="en-US" smtClean="0">
                <a:latin typeface="cmsy10" pitchFamily="34" charset="0"/>
              </a:rPr>
              <a:t>-&gt;</a:t>
            </a:r>
            <a:r>
              <a:rPr lang="en-US" altLang="en-US" smtClean="0"/>
              <a:t> </a:t>
            </a:r>
            <a:r>
              <a:rPr lang="en-US" altLang="en-US" i="1" smtClean="0"/>
              <a:t>Y</a:t>
            </a:r>
            <a:r>
              <a:rPr lang="en-US" altLang="en-US" smtClean="0"/>
              <a:t> and </a:t>
            </a:r>
            <a:r>
              <a:rPr lang="en-US" altLang="en-US" i="1" smtClean="0"/>
              <a:t>X</a:t>
            </a:r>
            <a:r>
              <a:rPr lang="en-US" altLang="en-US" smtClean="0"/>
              <a:t> </a:t>
            </a:r>
            <a:r>
              <a:rPr lang="en-US" altLang="en-US" smtClean="0">
                <a:latin typeface="cmsy10" pitchFamily="34" charset="0"/>
              </a:rPr>
              <a:t>-&gt;</a:t>
            </a:r>
            <a:r>
              <a:rPr lang="en-US" altLang="en-US" smtClean="0"/>
              <a:t> </a:t>
            </a:r>
            <a:r>
              <a:rPr lang="en-US" altLang="en-US" i="1" smtClean="0"/>
              <a:t>Z</a:t>
            </a:r>
            <a:r>
              <a:rPr lang="en-US" altLang="en-US" smtClean="0"/>
              <a:t>, then </a:t>
            </a:r>
            <a:r>
              <a:rPr lang="en-US" altLang="en-US" i="1" smtClean="0"/>
              <a:t>X</a:t>
            </a:r>
            <a:r>
              <a:rPr lang="en-US" altLang="en-US" smtClean="0"/>
              <a:t> </a:t>
            </a:r>
            <a:r>
              <a:rPr lang="en-US" altLang="en-US" smtClean="0">
                <a:latin typeface="cmsy10" pitchFamily="34" charset="0"/>
              </a:rPr>
              <a:t>-&gt;</a:t>
            </a:r>
            <a:r>
              <a:rPr lang="en-US" altLang="en-US" smtClean="0"/>
              <a:t> </a:t>
            </a:r>
            <a:r>
              <a:rPr lang="en-US" altLang="en-US" i="1" smtClean="0"/>
              <a:t>YZ</a:t>
            </a:r>
            <a:endParaRPr lang="en-US" altLang="en-US" smtClean="0"/>
          </a:p>
        </p:txBody>
      </p:sp>
      <p:graphicFrame>
        <p:nvGraphicFramePr>
          <p:cNvPr id="3074" name="Object 6"/>
          <p:cNvGraphicFramePr>
            <a:graphicFrameLocks noChangeAspect="1"/>
          </p:cNvGraphicFramePr>
          <p:nvPr/>
        </p:nvGraphicFramePr>
        <p:xfrm>
          <a:off x="3124200" y="1676400"/>
          <a:ext cx="152400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2" name="Equation" r:id="rId4" imgW="152280" imgH="126720" progId="Equation.3">
                  <p:embed/>
                </p:oleObj>
              </mc:Choice>
              <mc:Fallback>
                <p:oleObj name="Equation" r:id="rId4" imgW="152280" imgH="12672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1676400"/>
                        <a:ext cx="152400" cy="304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688E1332-8C4C-4183-A701-FD064092F1F7}" type="datetime1">
              <a:rPr lang="en-US" altLang="en-US" sz="1000">
                <a:solidFill>
                  <a:schemeClr val="tx1"/>
                </a:solidFill>
              </a:rPr>
              <a:pPr eaLnBrk="1" hangingPunct="1"/>
              <a:t>11/3/2017</a:t>
            </a:fld>
            <a:endParaRPr lang="en-US" altLang="en-US" sz="1000">
              <a:solidFill>
                <a:schemeClr val="tx1"/>
              </a:solidFill>
            </a:endParaRPr>
          </a:p>
        </p:txBody>
      </p:sp>
      <p:sp>
        <p:nvSpPr>
          <p:cNvPr id="2048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000">
                <a:solidFill>
                  <a:schemeClr val="tx1"/>
                </a:solidFill>
              </a:rPr>
              <a:t>Jinze Liu @ University of Kentucky</a:t>
            </a:r>
          </a:p>
        </p:txBody>
      </p:sp>
      <p:sp>
        <p:nvSpPr>
          <p:cNvPr id="2048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FB5D9C42-08AD-4A8C-A687-55238355B09B}" type="slidenum">
              <a:rPr lang="en-US" altLang="en-US" sz="1000">
                <a:solidFill>
                  <a:schemeClr val="tx1"/>
                </a:solidFill>
              </a:rPr>
              <a:pPr eaLnBrk="1" hangingPunct="1"/>
              <a:t>14</a:t>
            </a:fld>
            <a:endParaRPr lang="en-US" altLang="en-US" sz="1000">
              <a:solidFill>
                <a:schemeClr val="tx1"/>
              </a:solidFill>
            </a:endParaRPr>
          </a:p>
        </p:txBody>
      </p:sp>
      <p:sp>
        <p:nvSpPr>
          <p:cNvPr id="204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Using rules of FD’s</a:t>
            </a:r>
          </a:p>
        </p:txBody>
      </p:sp>
      <p:sp>
        <p:nvSpPr>
          <p:cNvPr id="2048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dirty="0" smtClean="0"/>
              <a:t>Given a relation </a:t>
            </a:r>
            <a:r>
              <a:rPr lang="en-US" altLang="en-US" i="1" dirty="0" smtClean="0"/>
              <a:t>R</a:t>
            </a:r>
            <a:r>
              <a:rPr lang="en-US" altLang="en-US" dirty="0" smtClean="0"/>
              <a:t> and set of FD’s </a:t>
            </a:r>
            <a:r>
              <a:rPr lang="en-US" altLang="en-US" dirty="0" smtClean="0">
                <a:latin typeface="cmsy10" pitchFamily="34" charset="0"/>
              </a:rPr>
              <a:t>F</a:t>
            </a:r>
            <a:endParaRPr lang="en-US" altLang="en-US" sz="3200" b="1" dirty="0" smtClean="0">
              <a:latin typeface="Palace Script MT" panose="030303020206070C0B05" pitchFamily="66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dirty="0" smtClean="0">
                <a:solidFill>
                  <a:schemeClr val="tx2"/>
                </a:solidFill>
              </a:rPr>
              <a:t>Does another FD </a:t>
            </a:r>
            <a:r>
              <a:rPr lang="en-US" altLang="en-US" i="1" dirty="0" smtClean="0">
                <a:solidFill>
                  <a:schemeClr val="tx2"/>
                </a:solidFill>
              </a:rPr>
              <a:t>X</a:t>
            </a:r>
            <a:r>
              <a:rPr lang="en-US" altLang="en-US" dirty="0" smtClean="0">
                <a:solidFill>
                  <a:schemeClr val="tx2"/>
                </a:solidFill>
              </a:rPr>
              <a:t> </a:t>
            </a:r>
            <a:r>
              <a:rPr lang="en-US" altLang="en-US" dirty="0" smtClean="0">
                <a:solidFill>
                  <a:schemeClr val="tx2"/>
                </a:solidFill>
                <a:latin typeface="cmsy10" pitchFamily="34" charset="0"/>
              </a:rPr>
              <a:t>-&gt;</a:t>
            </a:r>
            <a:r>
              <a:rPr lang="en-US" altLang="en-US" dirty="0" smtClean="0">
                <a:solidFill>
                  <a:schemeClr val="tx2"/>
                </a:solidFill>
              </a:rPr>
              <a:t> </a:t>
            </a:r>
            <a:r>
              <a:rPr lang="en-US" altLang="en-US" i="1" dirty="0" smtClean="0">
                <a:solidFill>
                  <a:schemeClr val="tx2"/>
                </a:solidFill>
              </a:rPr>
              <a:t>Y</a:t>
            </a:r>
            <a:r>
              <a:rPr lang="en-US" altLang="en-US" dirty="0" smtClean="0">
                <a:solidFill>
                  <a:schemeClr val="tx2"/>
                </a:solidFill>
              </a:rPr>
              <a:t> follow from </a:t>
            </a:r>
            <a:r>
              <a:rPr lang="en-US" altLang="en-US" dirty="0" smtClean="0">
                <a:solidFill>
                  <a:schemeClr val="tx2"/>
                </a:solidFill>
                <a:latin typeface="cmsy10" pitchFamily="34" charset="0"/>
              </a:rPr>
              <a:t>F</a:t>
            </a:r>
            <a:r>
              <a:rPr lang="en-US" altLang="en-US" dirty="0" smtClean="0">
                <a:solidFill>
                  <a:schemeClr val="tx2"/>
                </a:solidFill>
              </a:rPr>
              <a:t>?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 smtClean="0"/>
              <a:t>Use the rules to come up with a proof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Example: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 smtClean="0"/>
              <a:t> </a:t>
            </a:r>
            <a:r>
              <a:rPr lang="en-US" altLang="en-US" dirty="0" smtClean="0">
                <a:latin typeface="cmsy10" pitchFamily="34" charset="0"/>
              </a:rPr>
              <a:t>F</a:t>
            </a:r>
            <a:r>
              <a:rPr lang="en-US" altLang="en-US" dirty="0" smtClean="0"/>
              <a:t> includes:</a:t>
            </a:r>
            <a:br>
              <a:rPr lang="en-US" altLang="en-US" dirty="0" smtClean="0"/>
            </a:br>
            <a:r>
              <a:rPr lang="en-US" altLang="en-US" i="1" dirty="0" smtClean="0"/>
              <a:t>EID</a:t>
            </a:r>
            <a:r>
              <a:rPr lang="en-US" altLang="en-US" dirty="0" smtClean="0"/>
              <a:t> </a:t>
            </a:r>
            <a:r>
              <a:rPr lang="en-US" altLang="en-US" dirty="0" smtClean="0">
                <a:latin typeface="cmsy10" pitchFamily="34" charset="0"/>
              </a:rPr>
              <a:t>-&gt;</a:t>
            </a:r>
            <a:r>
              <a:rPr lang="en-US" altLang="en-US" dirty="0" smtClean="0"/>
              <a:t> </a:t>
            </a:r>
            <a:r>
              <a:rPr lang="en-US" altLang="en-US" i="1" dirty="0" err="1" smtClean="0"/>
              <a:t>Ename</a:t>
            </a:r>
            <a:r>
              <a:rPr lang="en-US" altLang="en-US" dirty="0" smtClean="0"/>
              <a:t>, </a:t>
            </a:r>
            <a:r>
              <a:rPr lang="en-US" altLang="en-US" i="1" dirty="0" smtClean="0"/>
              <a:t>email</a:t>
            </a:r>
            <a:r>
              <a:rPr lang="en-US" altLang="en-US" dirty="0" smtClean="0"/>
              <a:t>; </a:t>
            </a:r>
            <a:r>
              <a:rPr lang="en-US" altLang="en-US" i="1" dirty="0" smtClean="0"/>
              <a:t>email</a:t>
            </a:r>
            <a:r>
              <a:rPr lang="en-US" altLang="en-US" dirty="0" smtClean="0"/>
              <a:t> </a:t>
            </a:r>
            <a:r>
              <a:rPr lang="en-US" altLang="en-US" dirty="0" smtClean="0">
                <a:latin typeface="cmsy10" pitchFamily="34" charset="0"/>
              </a:rPr>
              <a:t>-&gt;</a:t>
            </a:r>
            <a:r>
              <a:rPr lang="en-US" altLang="en-US" dirty="0" smtClean="0"/>
              <a:t> </a:t>
            </a:r>
            <a:r>
              <a:rPr lang="en-US" altLang="en-US" i="1" dirty="0" smtClean="0"/>
              <a:t>EID</a:t>
            </a:r>
            <a:r>
              <a:rPr lang="en-US" altLang="en-US" dirty="0" smtClean="0"/>
              <a:t>; </a:t>
            </a:r>
            <a:r>
              <a:rPr lang="en-US" altLang="en-US" i="1" dirty="0" smtClean="0"/>
              <a:t>EID</a:t>
            </a:r>
            <a:r>
              <a:rPr lang="en-US" altLang="en-US" dirty="0" smtClean="0"/>
              <a:t>, </a:t>
            </a:r>
            <a:r>
              <a:rPr lang="en-US" altLang="en-US" i="1" dirty="0" smtClean="0"/>
              <a:t>PID</a:t>
            </a:r>
            <a:r>
              <a:rPr lang="en-US" altLang="en-US" dirty="0" smtClean="0"/>
              <a:t> </a:t>
            </a:r>
            <a:r>
              <a:rPr lang="en-US" altLang="en-US" dirty="0" smtClean="0">
                <a:latin typeface="cmsy10" pitchFamily="34" charset="0"/>
              </a:rPr>
              <a:t>-&gt;</a:t>
            </a:r>
            <a:r>
              <a:rPr lang="en-US" altLang="en-US" dirty="0" smtClean="0"/>
              <a:t> </a:t>
            </a:r>
            <a:r>
              <a:rPr lang="en-US" altLang="en-US" i="1" dirty="0" smtClean="0"/>
              <a:t>Hours, </a:t>
            </a:r>
            <a:r>
              <a:rPr lang="en-US" altLang="en-US" i="1" dirty="0" err="1" smtClean="0"/>
              <a:t>Pid</a:t>
            </a:r>
            <a:r>
              <a:rPr lang="en-US" altLang="en-US" i="1" dirty="0" smtClean="0"/>
              <a:t> </a:t>
            </a:r>
            <a:r>
              <a:rPr lang="en-US" altLang="en-US" dirty="0" smtClean="0"/>
              <a:t> </a:t>
            </a:r>
            <a:r>
              <a:rPr lang="en-US" altLang="en-US" dirty="0" smtClean="0">
                <a:latin typeface="cmsy10" pitchFamily="34" charset="0"/>
              </a:rPr>
              <a:t>-&gt; </a:t>
            </a:r>
            <a:r>
              <a:rPr lang="en-US" altLang="en-US" i="1" dirty="0" err="1" smtClean="0"/>
              <a:t>Pname</a:t>
            </a:r>
            <a:endParaRPr lang="en-US" altLang="en-US" i="1" dirty="0" smtClean="0">
              <a:solidFill>
                <a:schemeClr val="tx2"/>
              </a:solidFill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altLang="en-US" i="1" dirty="0" smtClean="0"/>
              <a:t>PID</a:t>
            </a:r>
            <a:r>
              <a:rPr lang="en-US" altLang="en-US" dirty="0" smtClean="0"/>
              <a:t>, </a:t>
            </a:r>
            <a:r>
              <a:rPr lang="en-US" altLang="en-US" i="1" dirty="0" smtClean="0"/>
              <a:t>email</a:t>
            </a:r>
            <a:r>
              <a:rPr lang="en-US" altLang="en-US" dirty="0" smtClean="0"/>
              <a:t> </a:t>
            </a:r>
            <a:r>
              <a:rPr lang="en-US" altLang="en-US" dirty="0" smtClean="0">
                <a:latin typeface="cmsy10" pitchFamily="34" charset="0"/>
              </a:rPr>
              <a:t>-&gt;</a:t>
            </a:r>
            <a:r>
              <a:rPr lang="en-US" altLang="en-US" i="1" dirty="0" smtClean="0"/>
              <a:t>hours</a:t>
            </a:r>
            <a:r>
              <a:rPr lang="en-US" altLang="en-US" dirty="0" smtClean="0"/>
              <a:t>?</a:t>
            </a:r>
          </a:p>
          <a:p>
            <a:pPr lvl="2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i="1" dirty="0" smtClean="0"/>
              <a:t>email</a:t>
            </a:r>
            <a:r>
              <a:rPr lang="en-US" altLang="en-US" dirty="0" smtClean="0"/>
              <a:t> </a:t>
            </a:r>
            <a:r>
              <a:rPr lang="en-US" altLang="en-US" dirty="0" smtClean="0">
                <a:latin typeface="cmsy10" pitchFamily="34" charset="0"/>
              </a:rPr>
              <a:t>-&gt;</a:t>
            </a:r>
            <a:r>
              <a:rPr lang="en-US" altLang="en-US" dirty="0" smtClean="0"/>
              <a:t> </a:t>
            </a:r>
            <a:r>
              <a:rPr lang="en-US" altLang="en-US" i="1" dirty="0" smtClean="0"/>
              <a:t>EID</a:t>
            </a:r>
            <a:r>
              <a:rPr lang="en-US" altLang="en-US" dirty="0" smtClean="0"/>
              <a:t> (given in </a:t>
            </a:r>
            <a:r>
              <a:rPr lang="en-US" altLang="en-US" dirty="0" smtClean="0">
                <a:latin typeface="cmsy10" pitchFamily="34" charset="0"/>
              </a:rPr>
              <a:t>F</a:t>
            </a:r>
            <a:r>
              <a:rPr lang="en-US" altLang="en-US" dirty="0" smtClean="0"/>
              <a:t>)</a:t>
            </a:r>
          </a:p>
          <a:p>
            <a:pPr lvl="2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i="1" dirty="0" smtClean="0"/>
              <a:t>PID, email </a:t>
            </a:r>
            <a:r>
              <a:rPr lang="en-US" altLang="en-US" i="1" dirty="0" smtClean="0">
                <a:latin typeface="cmsy10" pitchFamily="34" charset="0"/>
              </a:rPr>
              <a:t>-&gt;</a:t>
            </a:r>
            <a:r>
              <a:rPr lang="en-US" altLang="en-US" i="1" dirty="0" smtClean="0"/>
              <a:t> PID, EID</a:t>
            </a:r>
            <a:r>
              <a:rPr lang="en-US" altLang="en-US" dirty="0" smtClean="0"/>
              <a:t> (augmentation)</a:t>
            </a:r>
          </a:p>
          <a:p>
            <a:pPr lvl="2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i="1" dirty="0" smtClean="0"/>
              <a:t>PID</a:t>
            </a:r>
            <a:r>
              <a:rPr lang="en-US" altLang="en-US" dirty="0" smtClean="0"/>
              <a:t>, </a:t>
            </a:r>
            <a:r>
              <a:rPr lang="en-US" altLang="en-US" i="1" dirty="0" smtClean="0"/>
              <a:t>EID</a:t>
            </a:r>
            <a:r>
              <a:rPr lang="en-US" altLang="en-US" dirty="0" smtClean="0"/>
              <a:t> </a:t>
            </a:r>
            <a:r>
              <a:rPr lang="en-US" altLang="en-US" dirty="0" smtClean="0">
                <a:latin typeface="cmsy10" pitchFamily="34" charset="0"/>
              </a:rPr>
              <a:t>-&gt;</a:t>
            </a:r>
            <a:r>
              <a:rPr lang="en-US" altLang="en-US" dirty="0" smtClean="0"/>
              <a:t> </a:t>
            </a:r>
            <a:r>
              <a:rPr lang="en-US" altLang="en-US" i="1" dirty="0" smtClean="0"/>
              <a:t>hours</a:t>
            </a:r>
            <a:r>
              <a:rPr lang="en-US" altLang="en-US" dirty="0" smtClean="0"/>
              <a:t> (given in </a:t>
            </a:r>
            <a:r>
              <a:rPr lang="en-US" altLang="en-US" dirty="0" smtClean="0">
                <a:latin typeface="cmsy10" pitchFamily="34" charset="0"/>
              </a:rPr>
              <a:t>F</a:t>
            </a:r>
            <a:r>
              <a:rPr lang="en-US" altLang="en-US" dirty="0" smtClean="0"/>
              <a:t>)</a:t>
            </a:r>
          </a:p>
          <a:p>
            <a:pPr lvl="2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i="1" dirty="0" smtClean="0"/>
              <a:t>PID</a:t>
            </a:r>
            <a:r>
              <a:rPr lang="en-US" altLang="en-US" dirty="0" smtClean="0"/>
              <a:t>, </a:t>
            </a:r>
            <a:r>
              <a:rPr lang="en-US" altLang="en-US" i="1" dirty="0" smtClean="0"/>
              <a:t>email</a:t>
            </a:r>
            <a:r>
              <a:rPr lang="en-US" altLang="en-US" dirty="0" smtClean="0"/>
              <a:t> </a:t>
            </a:r>
            <a:r>
              <a:rPr lang="en-US" altLang="en-US" dirty="0" smtClean="0">
                <a:latin typeface="cmsy10" pitchFamily="34" charset="0"/>
              </a:rPr>
              <a:t>-&gt;</a:t>
            </a:r>
            <a:r>
              <a:rPr lang="en-US" altLang="en-US" dirty="0" smtClean="0"/>
              <a:t> </a:t>
            </a:r>
            <a:r>
              <a:rPr lang="en-US" altLang="en-US" i="1" dirty="0" smtClean="0"/>
              <a:t>hours</a:t>
            </a:r>
            <a:r>
              <a:rPr lang="en-US" altLang="en-US" dirty="0" smtClean="0"/>
              <a:t> (transitivity)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CEA2A41B-DC82-455A-801F-372AD457F296}" type="datetime1">
              <a:rPr lang="en-US" altLang="en-US" sz="1000">
                <a:solidFill>
                  <a:schemeClr val="tx1"/>
                </a:solidFill>
              </a:rPr>
              <a:pPr eaLnBrk="1" hangingPunct="1"/>
              <a:t>11/3/2017</a:t>
            </a:fld>
            <a:endParaRPr lang="en-US" altLang="en-US" sz="1000">
              <a:solidFill>
                <a:schemeClr val="tx1"/>
              </a:solidFill>
            </a:endParaRPr>
          </a:p>
        </p:txBody>
      </p:sp>
      <p:sp>
        <p:nvSpPr>
          <p:cNvPr id="2253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000">
                <a:solidFill>
                  <a:schemeClr val="tx1"/>
                </a:solidFill>
              </a:rPr>
              <a:t>Jinze Liu @ University of Kentucky</a:t>
            </a:r>
          </a:p>
        </p:txBody>
      </p:sp>
      <p:sp>
        <p:nvSpPr>
          <p:cNvPr id="2253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D9195FAC-E82C-4548-851F-B303BE654E55}" type="slidenum">
              <a:rPr lang="en-US" altLang="en-US" sz="1000">
                <a:solidFill>
                  <a:schemeClr val="tx1"/>
                </a:solidFill>
              </a:rPr>
              <a:pPr eaLnBrk="1" hangingPunct="1"/>
              <a:t>15</a:t>
            </a:fld>
            <a:endParaRPr lang="en-US" altLang="en-US" sz="1000">
              <a:solidFill>
                <a:schemeClr val="tx1"/>
              </a:solidFill>
            </a:endParaRPr>
          </a:p>
        </p:txBody>
      </p:sp>
      <p:sp>
        <p:nvSpPr>
          <p:cNvPr id="225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cs typeface="Times New Roman" panose="02020603050405020304" pitchFamily="18" charset="0"/>
              </a:rPr>
              <a:t>Normalization</a:t>
            </a:r>
          </a:p>
        </p:txBody>
      </p:sp>
      <p:sp>
        <p:nvSpPr>
          <p:cNvPr id="2253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cs typeface="Times New Roman" panose="02020603050405020304" pitchFamily="18" charset="0"/>
              </a:rPr>
              <a:t>A</a:t>
            </a:r>
            <a:r>
              <a:rPr lang="en-US" altLang="en-US" i="1" smtClean="0">
                <a:solidFill>
                  <a:schemeClr val="accent2"/>
                </a:solidFill>
                <a:cs typeface="Times New Roman" panose="02020603050405020304" pitchFamily="18" charset="0"/>
              </a:rPr>
              <a:t> normalization</a:t>
            </a:r>
            <a:r>
              <a:rPr lang="en-US" altLang="en-US" smtClean="0">
                <a:cs typeface="Times New Roman" panose="02020603050405020304" pitchFamily="18" charset="0"/>
              </a:rPr>
              <a:t> is the process of decomposing unsatisfactory "bad" relations by breaking up their attributes into smaller relations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smtClean="0"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 smtClean="0">
                <a:cs typeface="Times New Roman" panose="02020603050405020304" pitchFamily="18" charset="0"/>
              </a:rPr>
              <a:t>A</a:t>
            </a:r>
            <a:r>
              <a:rPr lang="en-US" altLang="en-US" i="1" smtClean="0">
                <a:solidFill>
                  <a:schemeClr val="accent2"/>
                </a:solidFill>
                <a:cs typeface="Times New Roman" panose="02020603050405020304" pitchFamily="18" charset="0"/>
              </a:rPr>
              <a:t> normal form </a:t>
            </a:r>
            <a:r>
              <a:rPr lang="en-US" altLang="en-US" smtClean="0">
                <a:cs typeface="Times New Roman" panose="02020603050405020304" pitchFamily="18" charset="0"/>
              </a:rPr>
              <a:t>is a</a:t>
            </a:r>
            <a:r>
              <a:rPr lang="en-US" altLang="en-US" i="1" smtClean="0">
                <a:solidFill>
                  <a:schemeClr val="accent2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mtClean="0">
                <a:cs typeface="Times New Roman" panose="02020603050405020304" pitchFamily="18" charset="0"/>
              </a:rPr>
              <a:t>certification that tells whether a relation schema is in a particular state</a:t>
            </a:r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Normal Form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B684A2A-E079-4F77-A92D-67252A3C744C}" type="datetime1">
              <a:rPr lang="en-US" smtClean="0"/>
              <a:pPr>
                <a:defRPr/>
              </a:pPr>
              <a:t>11/6/2017</a:t>
            </a:fld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Jinze Liu @ University of Kentucky</a:t>
            </a: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3CECB-E792-4EB5-8C29-1F7E9437DCB2}" type="slidenum">
              <a:rPr lang="en-US" altLang="en-US" smtClean="0"/>
              <a:pPr/>
              <a:t>16</a:t>
            </a:fld>
            <a:endParaRPr lang="en-US" alt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982404"/>
            <a:ext cx="7391400" cy="53421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729379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A499B923-8C14-4CD6-98B3-B8E012F62ED9}" type="datetime1">
              <a:rPr lang="en-US" altLang="en-US" sz="1000">
                <a:solidFill>
                  <a:schemeClr val="tx1"/>
                </a:solidFill>
              </a:rPr>
              <a:pPr eaLnBrk="1" hangingPunct="1"/>
              <a:t>11/3/2017</a:t>
            </a:fld>
            <a:endParaRPr lang="en-US" altLang="en-US" sz="1000">
              <a:solidFill>
                <a:schemeClr val="tx1"/>
              </a:solidFill>
            </a:endParaRPr>
          </a:p>
        </p:txBody>
      </p:sp>
      <p:sp>
        <p:nvSpPr>
          <p:cNvPr id="2150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000">
                <a:solidFill>
                  <a:schemeClr val="tx1"/>
                </a:solidFill>
              </a:rPr>
              <a:t>Jinze Liu @ University of Kentucky</a:t>
            </a:r>
          </a:p>
        </p:txBody>
      </p:sp>
      <p:sp>
        <p:nvSpPr>
          <p:cNvPr id="2150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EDA1D3D4-75E0-400A-A182-9D1B77E7280A}" type="slidenum">
              <a:rPr lang="en-US" altLang="en-US" sz="1000">
                <a:solidFill>
                  <a:schemeClr val="tx1"/>
                </a:solidFill>
              </a:rPr>
              <a:pPr eaLnBrk="1" hangingPunct="1"/>
              <a:t>17</a:t>
            </a:fld>
            <a:endParaRPr lang="en-US" altLang="en-US" sz="1000">
              <a:solidFill>
                <a:schemeClr val="tx1"/>
              </a:solidFill>
            </a:endParaRPr>
          </a:p>
        </p:txBody>
      </p:sp>
      <p:sp>
        <p:nvSpPr>
          <p:cNvPr id="215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Example of redundancy</a:t>
            </a:r>
          </a:p>
        </p:txBody>
      </p:sp>
      <p:sp>
        <p:nvSpPr>
          <p:cNvPr id="2151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i="1" smtClean="0"/>
              <a:t>WorkOn</a:t>
            </a:r>
            <a:r>
              <a:rPr lang="en-US" altLang="en-US" smtClean="0"/>
              <a:t> (</a:t>
            </a:r>
            <a:r>
              <a:rPr lang="en-US" altLang="en-US" i="1" u="sng" smtClean="0"/>
              <a:t>EID</a:t>
            </a:r>
            <a:r>
              <a:rPr lang="en-US" altLang="en-US" smtClean="0"/>
              <a:t>, </a:t>
            </a:r>
            <a:r>
              <a:rPr lang="en-US" altLang="en-US" i="1" smtClean="0"/>
              <a:t>Ename</a:t>
            </a:r>
            <a:r>
              <a:rPr lang="en-US" altLang="en-US" smtClean="0"/>
              <a:t>, </a:t>
            </a:r>
            <a:r>
              <a:rPr lang="en-US" altLang="en-US" i="1" smtClean="0"/>
              <a:t>email</a:t>
            </a:r>
            <a:r>
              <a:rPr lang="en-US" altLang="en-US" smtClean="0"/>
              <a:t>, </a:t>
            </a:r>
            <a:r>
              <a:rPr lang="en-US" altLang="en-US" i="1" u="sng" smtClean="0"/>
              <a:t>PID</a:t>
            </a:r>
            <a:r>
              <a:rPr lang="en-US" altLang="en-US" smtClean="0"/>
              <a:t>, </a:t>
            </a:r>
            <a:r>
              <a:rPr lang="en-US" altLang="en-US" i="1" smtClean="0"/>
              <a:t>hour</a:t>
            </a:r>
            <a:r>
              <a:rPr lang="en-US" altLang="en-US" smtClean="0"/>
              <a:t>)</a:t>
            </a:r>
          </a:p>
          <a:p>
            <a:pPr eaLnBrk="1" hangingPunct="1"/>
            <a:r>
              <a:rPr lang="en-US" altLang="en-US" smtClean="0"/>
              <a:t>We say </a:t>
            </a:r>
            <a:r>
              <a:rPr lang="en-US" altLang="en-US" i="1" smtClean="0"/>
              <a:t>X </a:t>
            </a:r>
            <a:r>
              <a:rPr lang="en-US" altLang="en-US" sz="2600" smtClean="0">
                <a:latin typeface="cmsy10" pitchFamily="34" charset="0"/>
                <a:sym typeface="Symbol" panose="05050102010706020507" pitchFamily="18" charset="2"/>
              </a:rPr>
              <a:t>-&gt;</a:t>
            </a:r>
            <a:r>
              <a:rPr lang="en-US" altLang="en-US" smtClean="0"/>
              <a:t> </a:t>
            </a:r>
            <a:r>
              <a:rPr lang="en-US" altLang="en-US" i="1" smtClean="0"/>
              <a:t>Y</a:t>
            </a:r>
            <a:r>
              <a:rPr lang="en-US" altLang="en-US" smtClean="0"/>
              <a:t> is a </a:t>
            </a:r>
            <a:r>
              <a:rPr lang="en-US" altLang="en-US" i="1" smtClean="0">
                <a:solidFill>
                  <a:schemeClr val="accent2"/>
                </a:solidFill>
              </a:rPr>
              <a:t>partial dependency</a:t>
            </a:r>
            <a:r>
              <a:rPr lang="en-US" altLang="en-US" smtClean="0"/>
              <a:t> if there exist a </a:t>
            </a:r>
            <a:r>
              <a:rPr lang="en-US" altLang="en-US" i="1" smtClean="0"/>
              <a:t>X’</a:t>
            </a:r>
            <a:r>
              <a:rPr lang="en-US" altLang="en-US" smtClean="0"/>
              <a:t> </a:t>
            </a:r>
            <a:r>
              <a:rPr lang="en-US" altLang="en-US" smtClean="0">
                <a:sym typeface="Symbol" panose="05050102010706020507" pitchFamily="18" charset="2"/>
              </a:rPr>
              <a:t> </a:t>
            </a:r>
            <a:r>
              <a:rPr lang="en-US" altLang="en-US" i="1" smtClean="0">
                <a:sym typeface="Symbol" panose="05050102010706020507" pitchFamily="18" charset="2"/>
              </a:rPr>
              <a:t>X</a:t>
            </a:r>
            <a:r>
              <a:rPr lang="en-US" altLang="en-US" smtClean="0">
                <a:sym typeface="Symbol" panose="05050102010706020507" pitchFamily="18" charset="2"/>
              </a:rPr>
              <a:t> such that </a:t>
            </a:r>
            <a:r>
              <a:rPr lang="en-US" altLang="en-US" i="1" smtClean="0">
                <a:sym typeface="Symbol" panose="05050102010706020507" pitchFamily="18" charset="2"/>
              </a:rPr>
              <a:t>X’</a:t>
            </a:r>
            <a:r>
              <a:rPr lang="en-US" altLang="en-US" smtClean="0">
                <a:sym typeface="Symbol" panose="05050102010706020507" pitchFamily="18" charset="2"/>
              </a:rPr>
              <a:t> </a:t>
            </a:r>
            <a:r>
              <a:rPr lang="en-US" altLang="en-US" sz="2600" smtClean="0">
                <a:latin typeface="cmsy10" pitchFamily="34" charset="0"/>
                <a:sym typeface="Symbol" panose="05050102010706020507" pitchFamily="18" charset="2"/>
              </a:rPr>
              <a:t>-&gt;</a:t>
            </a:r>
            <a:r>
              <a:rPr lang="en-US" altLang="en-US" smtClean="0">
                <a:sym typeface="Symbol" panose="05050102010706020507" pitchFamily="18" charset="2"/>
              </a:rPr>
              <a:t> </a:t>
            </a:r>
            <a:r>
              <a:rPr lang="en-US" altLang="en-US" i="1" smtClean="0">
                <a:sym typeface="Symbol" panose="05050102010706020507" pitchFamily="18" charset="2"/>
              </a:rPr>
              <a:t>Y</a:t>
            </a:r>
          </a:p>
          <a:p>
            <a:pPr lvl="1" eaLnBrk="1" hangingPunct="1"/>
            <a:r>
              <a:rPr lang="en-US" altLang="en-US" i="1" smtClean="0"/>
              <a:t>e.g. EID, email</a:t>
            </a:r>
            <a:r>
              <a:rPr lang="en-US" altLang="en-US" smtClean="0">
                <a:latin typeface="cmsy10" pitchFamily="34" charset="0"/>
              </a:rPr>
              <a:t>-&gt;</a:t>
            </a:r>
            <a:r>
              <a:rPr lang="en-US" altLang="en-US" smtClean="0"/>
              <a:t> </a:t>
            </a:r>
            <a:r>
              <a:rPr lang="en-US" altLang="en-US" i="1" smtClean="0"/>
              <a:t>Ename</a:t>
            </a:r>
            <a:r>
              <a:rPr lang="en-US" altLang="en-US" smtClean="0"/>
              <a:t>, </a:t>
            </a:r>
            <a:r>
              <a:rPr lang="en-US" altLang="en-US" i="1" smtClean="0"/>
              <a:t>email</a:t>
            </a:r>
            <a:endParaRPr lang="en-US" altLang="en-US" i="1" smtClean="0">
              <a:sym typeface="Symbol" panose="05050102010706020507" pitchFamily="18" charset="2"/>
            </a:endParaRPr>
          </a:p>
          <a:p>
            <a:pPr eaLnBrk="1" hangingPunct="1"/>
            <a:r>
              <a:rPr lang="en-US" altLang="en-US" smtClean="0">
                <a:sym typeface="Symbol" panose="05050102010706020507" pitchFamily="18" charset="2"/>
              </a:rPr>
              <a:t>Otherwise</a:t>
            </a:r>
            <a:r>
              <a:rPr lang="en-US" altLang="en-US" i="1" smtClean="0">
                <a:sym typeface="Symbol" panose="05050102010706020507" pitchFamily="18" charset="2"/>
              </a:rPr>
              <a:t>, </a:t>
            </a:r>
            <a:r>
              <a:rPr lang="en-US" altLang="en-US" i="1" smtClean="0"/>
              <a:t>X </a:t>
            </a:r>
            <a:r>
              <a:rPr lang="en-US" altLang="en-US" sz="2600" smtClean="0">
                <a:latin typeface="cmsy10" pitchFamily="34" charset="0"/>
                <a:sym typeface="Symbol" panose="05050102010706020507" pitchFamily="18" charset="2"/>
              </a:rPr>
              <a:t>-&gt;</a:t>
            </a:r>
            <a:r>
              <a:rPr lang="en-US" altLang="en-US" smtClean="0"/>
              <a:t> </a:t>
            </a:r>
            <a:r>
              <a:rPr lang="en-US" altLang="en-US" i="1" smtClean="0"/>
              <a:t>Y</a:t>
            </a:r>
            <a:r>
              <a:rPr lang="en-US" altLang="en-US" smtClean="0"/>
              <a:t> is a </a:t>
            </a:r>
            <a:r>
              <a:rPr lang="en-US" altLang="en-US" i="1" smtClean="0">
                <a:solidFill>
                  <a:schemeClr val="accent2"/>
                </a:solidFill>
              </a:rPr>
              <a:t>full dependency</a:t>
            </a:r>
          </a:p>
          <a:p>
            <a:pPr lvl="1" eaLnBrk="1" hangingPunct="1"/>
            <a:r>
              <a:rPr lang="en-US" altLang="en-US" i="1" smtClean="0"/>
              <a:t>e.g. EID, PID </a:t>
            </a:r>
            <a:r>
              <a:rPr lang="en-US" altLang="en-US" sz="2300" smtClean="0">
                <a:latin typeface="cmsy10" pitchFamily="34" charset="0"/>
                <a:sym typeface="Symbol" panose="05050102010706020507" pitchFamily="18" charset="2"/>
              </a:rPr>
              <a:t>-&gt;</a:t>
            </a:r>
            <a:r>
              <a:rPr lang="en-US" altLang="en-US" smtClean="0">
                <a:sym typeface="Symbol" panose="05050102010706020507" pitchFamily="18" charset="2"/>
              </a:rPr>
              <a:t> </a:t>
            </a:r>
            <a:r>
              <a:rPr lang="en-US" altLang="en-US" i="1" smtClean="0">
                <a:sym typeface="Symbol" panose="05050102010706020507" pitchFamily="18" charset="2"/>
              </a:rPr>
              <a:t>hours</a:t>
            </a:r>
          </a:p>
        </p:txBody>
      </p:sp>
      <p:graphicFrame>
        <p:nvGraphicFramePr>
          <p:cNvPr id="991302" name="Group 70"/>
          <p:cNvGraphicFramePr>
            <a:graphicFrameLocks noGrp="1"/>
          </p:cNvGraphicFramePr>
          <p:nvPr/>
        </p:nvGraphicFramePr>
        <p:xfrm>
          <a:off x="533400" y="4025900"/>
          <a:ext cx="7877175" cy="1844675"/>
        </p:xfrm>
        <a:graphic>
          <a:graphicData uri="http://schemas.openxmlformats.org/drawingml/2006/table">
            <a:tbl>
              <a:tblPr/>
              <a:tblGrid>
                <a:gridCol w="1057275"/>
                <a:gridCol w="1152525"/>
                <a:gridCol w="1524000"/>
                <a:gridCol w="1752600"/>
                <a:gridCol w="1524000"/>
                <a:gridCol w="866775"/>
              </a:tblGrid>
              <a:tr h="38113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EID</a:t>
                      </a: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3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PID</a:t>
                      </a: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3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Ename</a:t>
                      </a: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3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email</a:t>
                      </a: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3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Pname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3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Hours</a:t>
                      </a: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3E3"/>
                    </a:solidFill>
                  </a:tcPr>
                </a:tc>
              </a:tr>
              <a:tr h="36588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1234</a:t>
                      </a: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 </a:t>
                      </a: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John Smith</a:t>
                      </a: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jsmith@ac.com</a:t>
                      </a: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B2B platform</a:t>
                      </a: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</a:t>
                      </a: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88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1123</a:t>
                      </a: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 </a:t>
                      </a: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Ben Liu</a:t>
                      </a: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hlinkClick r:id="rId3"/>
                        </a:rPr>
                        <a:t>bliu@ac.com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CRM</a:t>
                      </a: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40</a:t>
                      </a: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88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1234</a:t>
                      </a: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</a:t>
                      </a: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John Smith </a:t>
                      </a: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jsmith@ac.com</a:t>
                      </a: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CRM</a:t>
                      </a: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30</a:t>
                      </a: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88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1023</a:t>
                      </a: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</a:t>
                      </a: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Susan Sidhuk</a:t>
                      </a: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ssidhuk@ac.com</a:t>
                      </a: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B2B platform</a:t>
                      </a: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40</a:t>
                      </a: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964DA510-3FB6-4C36-81FF-3C0F19A52E09}" type="datetime1">
              <a:rPr lang="en-US" altLang="en-US" sz="1000">
                <a:solidFill>
                  <a:schemeClr val="tx1"/>
                </a:solidFill>
              </a:rPr>
              <a:pPr eaLnBrk="1" hangingPunct="1"/>
              <a:t>11/3/2017</a:t>
            </a:fld>
            <a:endParaRPr lang="en-US" altLang="en-US" sz="1000">
              <a:solidFill>
                <a:schemeClr val="tx1"/>
              </a:solidFill>
            </a:endParaRPr>
          </a:p>
        </p:txBody>
      </p:sp>
      <p:sp>
        <p:nvSpPr>
          <p:cNvPr id="2355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000">
                <a:solidFill>
                  <a:schemeClr val="tx1"/>
                </a:solidFill>
              </a:rPr>
              <a:t>Jinze Liu @ University of Kentucky</a:t>
            </a:r>
          </a:p>
        </p:txBody>
      </p:sp>
      <p:sp>
        <p:nvSpPr>
          <p:cNvPr id="2355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173CE6E-7CBC-44D9-92E8-072B65A6B67A}" type="slidenum">
              <a:rPr lang="en-US" altLang="en-US" sz="1000">
                <a:solidFill>
                  <a:schemeClr val="tx1"/>
                </a:solidFill>
              </a:rPr>
              <a:pPr eaLnBrk="1" hangingPunct="1"/>
              <a:t>18</a:t>
            </a:fld>
            <a:endParaRPr lang="en-US" altLang="en-US" sz="1000">
              <a:solidFill>
                <a:schemeClr val="tx1"/>
              </a:solidFill>
            </a:endParaRPr>
          </a:p>
        </p:txBody>
      </p:sp>
      <p:sp>
        <p:nvSpPr>
          <p:cNvPr id="235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2</a:t>
            </a:r>
            <a:r>
              <a:rPr lang="en-US" altLang="en-US" baseline="30000" smtClean="0"/>
              <a:t>nd</a:t>
            </a:r>
            <a:r>
              <a:rPr lang="en-US" altLang="en-US" smtClean="0"/>
              <a:t> Normal Form</a:t>
            </a:r>
          </a:p>
        </p:txBody>
      </p:sp>
      <p:sp>
        <p:nvSpPr>
          <p:cNvPr id="2355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An attribute </a:t>
            </a:r>
            <a:r>
              <a:rPr lang="en-US" altLang="en-US" i="1" smtClean="0"/>
              <a:t>A</a:t>
            </a:r>
            <a:r>
              <a:rPr lang="en-US" altLang="en-US" smtClean="0"/>
              <a:t> of a relation </a:t>
            </a:r>
            <a:r>
              <a:rPr lang="en-US" altLang="en-US" i="1" smtClean="0"/>
              <a:t>R </a:t>
            </a:r>
            <a:r>
              <a:rPr lang="en-US" altLang="en-US" smtClean="0"/>
              <a:t>is a </a:t>
            </a:r>
            <a:r>
              <a:rPr lang="en-US" altLang="en-US" i="1" smtClean="0">
                <a:solidFill>
                  <a:schemeClr val="accent2"/>
                </a:solidFill>
              </a:rPr>
              <a:t>nonprimary attribute</a:t>
            </a:r>
            <a:r>
              <a:rPr lang="en-US" altLang="en-US" smtClean="0"/>
              <a:t> if it is not part of any key in </a:t>
            </a:r>
            <a:r>
              <a:rPr lang="en-US" altLang="en-US" i="1" smtClean="0"/>
              <a:t>R, </a:t>
            </a:r>
            <a:r>
              <a:rPr lang="en-US" altLang="en-US" smtClean="0"/>
              <a:t>otherwise</a:t>
            </a:r>
            <a:r>
              <a:rPr lang="en-US" altLang="en-US" i="1" smtClean="0"/>
              <a:t>, A</a:t>
            </a:r>
            <a:r>
              <a:rPr lang="en-US" altLang="en-US" smtClean="0"/>
              <a:t> is a </a:t>
            </a:r>
            <a:r>
              <a:rPr lang="en-US" altLang="en-US" i="1" smtClean="0">
                <a:solidFill>
                  <a:schemeClr val="accent2"/>
                </a:solidFill>
              </a:rPr>
              <a:t>primary attribute</a:t>
            </a:r>
            <a:r>
              <a:rPr lang="en-US" altLang="en-US" i="1" smtClean="0"/>
              <a:t>.</a:t>
            </a:r>
          </a:p>
          <a:p>
            <a:pPr eaLnBrk="1" hangingPunct="1"/>
            <a:r>
              <a:rPr lang="en-US" altLang="en-US" i="1" smtClean="0"/>
              <a:t>R</a:t>
            </a:r>
            <a:r>
              <a:rPr lang="en-US" altLang="en-US" smtClean="0"/>
              <a:t> is in (general) 2</a:t>
            </a:r>
            <a:r>
              <a:rPr lang="en-US" altLang="en-US" baseline="30000" smtClean="0"/>
              <a:t>nd</a:t>
            </a:r>
            <a:r>
              <a:rPr lang="en-US" altLang="en-US" smtClean="0"/>
              <a:t> normal form if every nonprimary attribute </a:t>
            </a:r>
            <a:r>
              <a:rPr lang="en-US" altLang="en-US" i="1" smtClean="0"/>
              <a:t>A</a:t>
            </a:r>
            <a:r>
              <a:rPr lang="en-US" altLang="en-US" smtClean="0"/>
              <a:t> in </a:t>
            </a:r>
            <a:r>
              <a:rPr lang="en-US" altLang="en-US" i="1" smtClean="0"/>
              <a:t>R</a:t>
            </a:r>
            <a:r>
              <a:rPr lang="en-US" altLang="en-US" smtClean="0"/>
              <a:t> is not partially functionally dependent on </a:t>
            </a:r>
            <a:r>
              <a:rPr lang="en-US" altLang="en-US" i="1" smtClean="0">
                <a:solidFill>
                  <a:schemeClr val="accent2"/>
                </a:solidFill>
              </a:rPr>
              <a:t>any</a:t>
            </a:r>
            <a:r>
              <a:rPr lang="en-US" altLang="en-US" smtClean="0"/>
              <a:t> key of </a:t>
            </a:r>
            <a:r>
              <a:rPr lang="en-US" altLang="en-US" i="1" smtClean="0"/>
              <a:t>R</a:t>
            </a:r>
          </a:p>
        </p:txBody>
      </p:sp>
      <p:graphicFrame>
        <p:nvGraphicFramePr>
          <p:cNvPr id="1044623" name="Group 143"/>
          <p:cNvGraphicFramePr>
            <a:graphicFrameLocks noGrp="1"/>
          </p:cNvGraphicFramePr>
          <p:nvPr/>
        </p:nvGraphicFramePr>
        <p:xfrm>
          <a:off x="1905000" y="3810000"/>
          <a:ext cx="4953000" cy="1584816"/>
        </p:xfrm>
        <a:graphic>
          <a:graphicData uri="http://schemas.openxmlformats.org/drawingml/2006/table">
            <a:tbl>
              <a:tblPr/>
              <a:tblGrid>
                <a:gridCol w="1057275"/>
                <a:gridCol w="1457325"/>
                <a:gridCol w="1219200"/>
                <a:gridCol w="1219200"/>
              </a:tblGrid>
              <a:tr h="39608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3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3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Z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3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3E3"/>
                    </a:solidFill>
                  </a:tcPr>
                </a:tc>
              </a:tr>
              <a:tr h="39608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08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08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44585" name="Text Box 105"/>
          <p:cNvSpPr txBox="1">
            <a:spLocks/>
          </p:cNvSpPr>
          <p:nvPr/>
        </p:nvSpPr>
        <p:spPr bwMode="auto">
          <a:xfrm>
            <a:off x="990600" y="5392738"/>
            <a:ext cx="2209800" cy="1160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600" i="1">
                <a:solidFill>
                  <a:schemeClr val="tx1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X</a:t>
            </a:r>
            <a:r>
              <a:rPr lang="en-US" altLang="en-US" sz="2600">
                <a:solidFill>
                  <a:schemeClr val="tx1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 , </a:t>
            </a:r>
            <a:r>
              <a:rPr lang="en-US" altLang="en-US" sz="2600" i="1">
                <a:solidFill>
                  <a:schemeClr val="tx1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Y</a:t>
            </a:r>
            <a:r>
              <a:rPr lang="en-US" altLang="en-US" sz="2600">
                <a:solidFill>
                  <a:schemeClr val="tx1"/>
                </a:solidFill>
                <a:latin typeface="cmsy10" pitchFamily="34" charset="0"/>
                <a:sym typeface="Symbol" panose="05050102010706020507" pitchFamily="18" charset="2"/>
              </a:rPr>
              <a:t> -&gt;</a:t>
            </a:r>
            <a:r>
              <a:rPr lang="en-US" altLang="en-US" sz="2800">
                <a:solidFill>
                  <a:schemeClr val="tx1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sz="2800" i="1">
                <a:solidFill>
                  <a:schemeClr val="tx1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Z, W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800" i="1">
                <a:solidFill>
                  <a:schemeClr val="tx1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Y </a:t>
            </a:r>
            <a:r>
              <a:rPr lang="en-US" altLang="en-US" sz="2600">
                <a:solidFill>
                  <a:schemeClr val="tx1"/>
                </a:solidFill>
                <a:latin typeface="cmsy10" pitchFamily="34" charset="0"/>
                <a:sym typeface="Symbol" panose="05050102010706020507" pitchFamily="18" charset="2"/>
              </a:rPr>
              <a:t> -&gt; </a:t>
            </a:r>
            <a:r>
              <a:rPr lang="en-US" altLang="en-US" sz="2600">
                <a:solidFill>
                  <a:schemeClr val="tx1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Z</a:t>
            </a:r>
          </a:p>
        </p:txBody>
      </p:sp>
      <p:sp>
        <p:nvSpPr>
          <p:cNvPr id="1044586" name="Text Box 106"/>
          <p:cNvSpPr txBox="1">
            <a:spLocks/>
          </p:cNvSpPr>
          <p:nvPr/>
        </p:nvSpPr>
        <p:spPr bwMode="auto">
          <a:xfrm>
            <a:off x="4114800" y="5410200"/>
            <a:ext cx="3962400" cy="1160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600">
                <a:solidFill>
                  <a:schemeClr val="tx1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(</a:t>
            </a:r>
            <a:r>
              <a:rPr lang="en-US" altLang="en-US" sz="2600" i="1">
                <a:solidFill>
                  <a:schemeClr val="tx1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X</a:t>
            </a:r>
            <a:r>
              <a:rPr lang="en-US" altLang="en-US" sz="2600">
                <a:solidFill>
                  <a:schemeClr val="tx1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 , </a:t>
            </a:r>
            <a:r>
              <a:rPr lang="en-US" altLang="en-US" sz="2600" i="1">
                <a:solidFill>
                  <a:schemeClr val="tx1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Y</a:t>
            </a:r>
            <a:r>
              <a:rPr lang="en-US" altLang="en-US" sz="2600">
                <a:solidFill>
                  <a:schemeClr val="tx1"/>
                </a:solidFill>
                <a:latin typeface="cmsy10" pitchFamily="34" charset="0"/>
                <a:sym typeface="Symbol" panose="05050102010706020507" pitchFamily="18" charset="2"/>
              </a:rPr>
              <a:t> </a:t>
            </a:r>
            <a:r>
              <a:rPr lang="en-US" altLang="en-US" sz="2600">
                <a:solidFill>
                  <a:schemeClr val="tx1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,</a:t>
            </a:r>
            <a:r>
              <a:rPr lang="en-US" altLang="en-US" sz="2600">
                <a:solidFill>
                  <a:schemeClr val="tx1"/>
                </a:solidFill>
                <a:latin typeface="cmsy10" pitchFamily="34" charset="0"/>
                <a:sym typeface="Symbol" panose="05050102010706020507" pitchFamily="18" charset="2"/>
              </a:rPr>
              <a:t> </a:t>
            </a:r>
            <a:r>
              <a:rPr lang="en-US" altLang="en-US" sz="2800" i="1">
                <a:solidFill>
                  <a:schemeClr val="tx1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W</a:t>
            </a:r>
            <a:r>
              <a:rPr lang="en-US" altLang="en-US" sz="2800">
                <a:solidFill>
                  <a:schemeClr val="tx1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)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800">
                <a:solidFill>
                  <a:schemeClr val="tx1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(</a:t>
            </a:r>
            <a:r>
              <a:rPr lang="en-US" altLang="en-US" sz="2800" i="1">
                <a:solidFill>
                  <a:schemeClr val="tx1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Y</a:t>
            </a:r>
            <a:r>
              <a:rPr lang="en-US" altLang="en-US" sz="2600">
                <a:solidFill>
                  <a:schemeClr val="tx1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,</a:t>
            </a:r>
            <a:r>
              <a:rPr lang="en-US" altLang="en-US" sz="2600">
                <a:solidFill>
                  <a:schemeClr val="tx1"/>
                </a:solidFill>
                <a:latin typeface="cmsy10" pitchFamily="34" charset="0"/>
                <a:sym typeface="Symbol" panose="05050102010706020507" pitchFamily="18" charset="2"/>
              </a:rPr>
              <a:t> </a:t>
            </a:r>
            <a:r>
              <a:rPr lang="en-US" altLang="en-US" sz="2800" i="1">
                <a:solidFill>
                  <a:schemeClr val="tx1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Z</a:t>
            </a:r>
            <a:r>
              <a:rPr lang="en-US" altLang="en-US" sz="2800">
                <a:solidFill>
                  <a:schemeClr val="tx1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)</a:t>
            </a:r>
          </a:p>
        </p:txBody>
      </p:sp>
      <p:sp>
        <p:nvSpPr>
          <p:cNvPr id="1044587" name="Text Box 107"/>
          <p:cNvSpPr txBox="1">
            <a:spLocks/>
          </p:cNvSpPr>
          <p:nvPr/>
        </p:nvSpPr>
        <p:spPr bwMode="auto">
          <a:xfrm>
            <a:off x="3352800" y="5697538"/>
            <a:ext cx="4572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>
                <a:sym typeface="Symbol" panose="05050102010706020507" pitchFamily="18" charset="2"/>
              </a:rPr>
              <a:t>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4585" grpId="0"/>
      <p:bldP spid="1044586" grpId="0"/>
      <p:bldP spid="104458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DC7F32B7-F87B-4B48-8184-95D1AD00E810}" type="datetime1">
              <a:rPr lang="en-US" altLang="en-US" sz="1000">
                <a:solidFill>
                  <a:schemeClr val="tx1"/>
                </a:solidFill>
              </a:rPr>
              <a:pPr eaLnBrk="1" hangingPunct="1"/>
              <a:t>11/3/2017</a:t>
            </a:fld>
            <a:endParaRPr lang="en-US" altLang="en-US" sz="1000">
              <a:solidFill>
                <a:schemeClr val="tx1"/>
              </a:solidFill>
            </a:endParaRPr>
          </a:p>
        </p:txBody>
      </p:sp>
      <p:sp>
        <p:nvSpPr>
          <p:cNvPr id="2457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000">
                <a:solidFill>
                  <a:schemeClr val="tx1"/>
                </a:solidFill>
              </a:rPr>
              <a:t>Jinze Liu @ University of Kentucky</a:t>
            </a:r>
          </a:p>
        </p:txBody>
      </p:sp>
      <p:sp>
        <p:nvSpPr>
          <p:cNvPr id="2458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D0FADE2E-51DA-47E3-A74D-8EBF25D751F1}" type="slidenum">
              <a:rPr lang="en-US" altLang="en-US" sz="1000">
                <a:solidFill>
                  <a:schemeClr val="tx1"/>
                </a:solidFill>
              </a:rPr>
              <a:pPr eaLnBrk="1" hangingPunct="1"/>
              <a:t>19</a:t>
            </a:fld>
            <a:endParaRPr lang="en-US" altLang="en-US" sz="1000">
              <a:solidFill>
                <a:schemeClr val="tx1"/>
              </a:solidFill>
            </a:endParaRPr>
          </a:p>
        </p:txBody>
      </p:sp>
      <p:sp>
        <p:nvSpPr>
          <p:cNvPr id="245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2</a:t>
            </a:r>
            <a:r>
              <a:rPr lang="en-US" altLang="en-US" baseline="30000" smtClean="0"/>
              <a:t>nd</a:t>
            </a:r>
            <a:r>
              <a:rPr lang="en-US" altLang="en-US" smtClean="0"/>
              <a:t> Normal Form</a:t>
            </a:r>
          </a:p>
        </p:txBody>
      </p:sp>
      <p:sp>
        <p:nvSpPr>
          <p:cNvPr id="2458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Note about 2</a:t>
            </a:r>
            <a:r>
              <a:rPr lang="en-US" altLang="en-US" baseline="30000" smtClean="0"/>
              <a:t>Nd</a:t>
            </a:r>
            <a:r>
              <a:rPr lang="en-US" altLang="en-US" smtClean="0"/>
              <a:t> Normal Form</a:t>
            </a:r>
          </a:p>
          <a:p>
            <a:pPr lvl="1" eaLnBrk="1" hangingPunct="1"/>
            <a:r>
              <a:rPr lang="en-US" altLang="en-US" smtClean="0"/>
              <a:t>by definition,</a:t>
            </a:r>
            <a:r>
              <a:rPr lang="en-US" altLang="en-US" i="1" smtClean="0"/>
              <a:t> </a:t>
            </a:r>
            <a:r>
              <a:rPr lang="en-US" altLang="en-US" smtClean="0"/>
              <a:t>every nonprimary attribute is functionally dependent on every key of </a:t>
            </a:r>
            <a:r>
              <a:rPr lang="en-US" altLang="en-US" i="1" smtClean="0"/>
              <a:t>R</a:t>
            </a:r>
          </a:p>
          <a:p>
            <a:pPr lvl="1" eaLnBrk="1" hangingPunct="1"/>
            <a:r>
              <a:rPr lang="en-US" altLang="en-US" smtClean="0"/>
              <a:t>In other words, </a:t>
            </a:r>
            <a:r>
              <a:rPr lang="en-US" altLang="en-US" i="1" smtClean="0"/>
              <a:t>R</a:t>
            </a:r>
            <a:r>
              <a:rPr lang="en-US" altLang="en-US" smtClean="0"/>
              <a:t> is in its 2</a:t>
            </a:r>
            <a:r>
              <a:rPr lang="en-US" altLang="en-US" baseline="30000" smtClean="0"/>
              <a:t>nd</a:t>
            </a:r>
            <a:r>
              <a:rPr lang="en-US" altLang="en-US" smtClean="0"/>
              <a:t> normal form if we could not find a partial dependency of a nonprimary key to a key in </a:t>
            </a:r>
            <a:r>
              <a:rPr lang="en-US" altLang="en-US" i="1" smtClean="0"/>
              <a:t>R</a:t>
            </a:r>
            <a:r>
              <a:rPr lang="en-US" altLang="en-US" smtClean="0"/>
              <a:t>.</a:t>
            </a:r>
          </a:p>
          <a:p>
            <a:pPr eaLnBrk="1" hangingPunct="1"/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4829D97F-52D7-446C-ACA5-C8D82662DE21}" type="datetime1">
              <a:rPr lang="en-US" altLang="en-US" sz="1000">
                <a:solidFill>
                  <a:schemeClr val="tx1"/>
                </a:solidFill>
              </a:rPr>
              <a:pPr eaLnBrk="1" hangingPunct="1"/>
              <a:t>11/3/2017</a:t>
            </a:fld>
            <a:endParaRPr lang="en-US" altLang="en-US" sz="1000">
              <a:solidFill>
                <a:schemeClr val="tx1"/>
              </a:solidFill>
            </a:endParaRPr>
          </a:p>
        </p:txBody>
      </p:sp>
      <p:sp>
        <p:nvSpPr>
          <p:cNvPr id="1126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000">
                <a:solidFill>
                  <a:schemeClr val="tx1"/>
                </a:solidFill>
              </a:rPr>
              <a:t>Jinze Liu @ University of Kentucky</a:t>
            </a:r>
          </a:p>
        </p:txBody>
      </p:sp>
      <p:sp>
        <p:nvSpPr>
          <p:cNvPr id="1126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4B639E80-A01E-44B5-95F3-A9EA4A597A96}" type="slidenum">
              <a:rPr lang="en-US" altLang="en-US" sz="1000">
                <a:solidFill>
                  <a:schemeClr val="tx1"/>
                </a:solidFill>
              </a:rPr>
              <a:pPr eaLnBrk="1" hangingPunct="1"/>
              <a:t>2</a:t>
            </a:fld>
            <a:endParaRPr lang="en-US" altLang="en-US" sz="1000">
              <a:solidFill>
                <a:schemeClr val="tx1"/>
              </a:solidFill>
            </a:endParaRPr>
          </a:p>
        </p:txBody>
      </p:sp>
      <p:sp>
        <p:nvSpPr>
          <p:cNvPr id="112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Today’s Topic</a:t>
            </a:r>
          </a:p>
        </p:txBody>
      </p:sp>
      <p:sp>
        <p:nvSpPr>
          <p:cNvPr id="1127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Functional Dependency.</a:t>
            </a:r>
          </a:p>
          <a:p>
            <a:pPr eaLnBrk="1" hangingPunct="1"/>
            <a:r>
              <a:rPr lang="en-US" altLang="en-US" smtClean="0"/>
              <a:t>Normalization</a:t>
            </a:r>
          </a:p>
          <a:p>
            <a:pPr eaLnBrk="1" hangingPunct="1"/>
            <a:r>
              <a:rPr lang="en-US" altLang="en-US" smtClean="0"/>
              <a:t>Decomposition</a:t>
            </a:r>
          </a:p>
          <a:p>
            <a:pPr eaLnBrk="1" hangingPunct="1"/>
            <a:r>
              <a:rPr lang="en-US" altLang="en-US" smtClean="0"/>
              <a:t>BCNF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C9D39017-DF23-4F56-B41D-601850DEC8B7}" type="datetime1">
              <a:rPr lang="en-US" altLang="en-US" sz="1000">
                <a:solidFill>
                  <a:schemeClr val="tx1"/>
                </a:solidFill>
              </a:rPr>
              <a:pPr eaLnBrk="1" hangingPunct="1"/>
              <a:t>11/3/2017</a:t>
            </a:fld>
            <a:endParaRPr lang="en-US" altLang="en-US" sz="1000">
              <a:solidFill>
                <a:schemeClr val="tx1"/>
              </a:solidFill>
            </a:endParaRPr>
          </a:p>
        </p:txBody>
      </p:sp>
      <p:sp>
        <p:nvSpPr>
          <p:cNvPr id="2560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000">
                <a:solidFill>
                  <a:schemeClr val="tx1"/>
                </a:solidFill>
              </a:rPr>
              <a:t>Jinze Liu @ University of Kentucky</a:t>
            </a:r>
          </a:p>
        </p:txBody>
      </p:sp>
      <p:sp>
        <p:nvSpPr>
          <p:cNvPr id="2560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4627C63D-C146-4175-80A1-58DD8F79CDC0}" type="slidenum">
              <a:rPr lang="en-US" altLang="en-US" sz="1000">
                <a:solidFill>
                  <a:schemeClr val="tx1"/>
                </a:solidFill>
              </a:rPr>
              <a:pPr eaLnBrk="1" hangingPunct="1"/>
              <a:t>20</a:t>
            </a:fld>
            <a:endParaRPr lang="en-US" altLang="en-US" sz="1000">
              <a:solidFill>
                <a:schemeClr val="tx1"/>
              </a:solidFill>
            </a:endParaRPr>
          </a:p>
        </p:txBody>
      </p:sp>
      <p:sp>
        <p:nvSpPr>
          <p:cNvPr id="256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Decomposition</a:t>
            </a:r>
          </a:p>
        </p:txBody>
      </p:sp>
      <p:sp>
        <p:nvSpPr>
          <p:cNvPr id="993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5435600"/>
            <a:ext cx="8610600" cy="1117600"/>
          </a:xfrm>
        </p:spPr>
        <p:txBody>
          <a:bodyPr/>
          <a:lstStyle/>
          <a:p>
            <a:pPr eaLnBrk="1" hangingPunct="1"/>
            <a:r>
              <a:rPr lang="en-US" altLang="en-US" smtClean="0"/>
              <a:t>Decomposition eliminates redundancy</a:t>
            </a:r>
          </a:p>
          <a:p>
            <a:pPr eaLnBrk="1" hangingPunct="1"/>
            <a:r>
              <a:rPr lang="en-US" altLang="en-US" smtClean="0"/>
              <a:t>To get back to the original relation:</a:t>
            </a:r>
          </a:p>
        </p:txBody>
      </p:sp>
      <p:sp>
        <p:nvSpPr>
          <p:cNvPr id="993287" name="Text Box 7"/>
          <p:cNvSpPr txBox="1">
            <a:spLocks noChangeArrowheads="1"/>
          </p:cNvSpPr>
          <p:nvPr/>
        </p:nvSpPr>
        <p:spPr bwMode="auto">
          <a:xfrm>
            <a:off x="6324600" y="5973763"/>
            <a:ext cx="3873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20000"/>
              </a:spcBef>
              <a:buFont typeface="Wingdings" panose="05000000000000000000" pitchFamily="2" charset="2"/>
              <a:buNone/>
            </a:pPr>
            <a:r>
              <a:rPr kumimoji="1" lang="en-US" altLang="en-US" sz="3200">
                <a:solidFill>
                  <a:schemeClr val="tx1"/>
                </a:solidFill>
                <a:latin typeface="dbsym" pitchFamily="34" charset="2"/>
                <a:sym typeface="Symbol" panose="05050102010706020507" pitchFamily="18" charset="2"/>
              </a:rPr>
              <a:t></a:t>
            </a:r>
            <a:endParaRPr kumimoji="1" lang="en-US" altLang="en-US" sz="3200">
              <a:solidFill>
                <a:schemeClr val="tx1"/>
              </a:solidFill>
              <a:latin typeface="AmeriGarmnd BT" pitchFamily="18" charset="0"/>
              <a:sym typeface="Symbol" panose="05050102010706020507" pitchFamily="18" charset="2"/>
            </a:endParaRPr>
          </a:p>
        </p:txBody>
      </p:sp>
      <p:graphicFrame>
        <p:nvGraphicFramePr>
          <p:cNvPr id="993290" name="Group 10"/>
          <p:cNvGraphicFramePr>
            <a:graphicFrameLocks noGrp="1"/>
          </p:cNvGraphicFramePr>
          <p:nvPr/>
        </p:nvGraphicFramePr>
        <p:xfrm>
          <a:off x="685800" y="1143000"/>
          <a:ext cx="7877175" cy="1844675"/>
        </p:xfrm>
        <a:graphic>
          <a:graphicData uri="http://schemas.openxmlformats.org/drawingml/2006/table">
            <a:tbl>
              <a:tblPr/>
              <a:tblGrid>
                <a:gridCol w="1057275"/>
                <a:gridCol w="1152525"/>
                <a:gridCol w="1524000"/>
                <a:gridCol w="1752600"/>
                <a:gridCol w="1524000"/>
                <a:gridCol w="866775"/>
              </a:tblGrid>
              <a:tr h="38113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EID</a:t>
                      </a: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3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PID</a:t>
                      </a: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3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Ename</a:t>
                      </a: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3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email</a:t>
                      </a: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3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Pname</a:t>
                      </a: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3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Hours</a:t>
                      </a: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3E3"/>
                    </a:solidFill>
                  </a:tcPr>
                </a:tc>
              </a:tr>
              <a:tr h="36588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1234</a:t>
                      </a: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 </a:t>
                      </a: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John Smith</a:t>
                      </a: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jsmith@ac.com</a:t>
                      </a: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B2B platform</a:t>
                      </a: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</a:t>
                      </a: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88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1123</a:t>
                      </a: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 </a:t>
                      </a: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Ben Liu</a:t>
                      </a: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hlinkClick r:id="rId3"/>
                        </a:rPr>
                        <a:t>bliu@ac.com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CRM</a:t>
                      </a: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40</a:t>
                      </a: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88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1234</a:t>
                      </a: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</a:t>
                      </a: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John Smith </a:t>
                      </a: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jsmith@ac.com</a:t>
                      </a: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CRM</a:t>
                      </a: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30</a:t>
                      </a: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88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1023</a:t>
                      </a: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</a:t>
                      </a: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Susan Sidhuk</a:t>
                      </a: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ssidhuk@ac.com</a:t>
                      </a: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B2B platform</a:t>
                      </a: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40</a:t>
                      </a: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2" name="Group 64"/>
          <p:cNvGrpSpPr>
            <a:grpSpLocks/>
          </p:cNvGrpSpPr>
          <p:nvPr/>
        </p:nvGrpSpPr>
        <p:grpSpPr bwMode="auto">
          <a:xfrm>
            <a:off x="2362200" y="2971800"/>
            <a:ext cx="5410200" cy="533400"/>
            <a:chOff x="1392" y="2160"/>
            <a:chExt cx="3408" cy="336"/>
          </a:xfrm>
        </p:grpSpPr>
        <p:sp>
          <p:nvSpPr>
            <p:cNvPr id="25715" name="Line 65"/>
            <p:cNvSpPr>
              <a:spLocks noChangeShapeType="1"/>
            </p:cNvSpPr>
            <p:nvPr/>
          </p:nvSpPr>
          <p:spPr bwMode="auto">
            <a:xfrm flipH="1">
              <a:off x="1392" y="2160"/>
              <a:ext cx="1680" cy="336"/>
            </a:xfrm>
            <a:prstGeom prst="line">
              <a:avLst/>
            </a:prstGeom>
            <a:noFill/>
            <a:ln w="12700">
              <a:solidFill>
                <a:srgbClr val="0000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716" name="Line 66"/>
            <p:cNvSpPr>
              <a:spLocks noChangeShapeType="1"/>
            </p:cNvSpPr>
            <p:nvPr/>
          </p:nvSpPr>
          <p:spPr bwMode="auto">
            <a:xfrm>
              <a:off x="3024" y="2160"/>
              <a:ext cx="1776" cy="336"/>
            </a:xfrm>
            <a:prstGeom prst="line">
              <a:avLst/>
            </a:prstGeom>
            <a:noFill/>
            <a:ln w="12700">
              <a:solidFill>
                <a:srgbClr val="0000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93347" name="Text Box 67"/>
          <p:cNvSpPr txBox="1">
            <a:spLocks/>
          </p:cNvSpPr>
          <p:nvPr/>
        </p:nvSpPr>
        <p:spPr bwMode="auto">
          <a:xfrm>
            <a:off x="0" y="2971800"/>
            <a:ext cx="1752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latin typeface="Times New Roman" panose="02020603050405020304" pitchFamily="18" charset="0"/>
              </a:rPr>
              <a:t>Decomposition</a:t>
            </a:r>
          </a:p>
        </p:txBody>
      </p:sp>
      <p:sp>
        <p:nvSpPr>
          <p:cNvPr id="993348" name="Line 68"/>
          <p:cNvSpPr>
            <a:spLocks noChangeShapeType="1"/>
          </p:cNvSpPr>
          <p:nvPr/>
        </p:nvSpPr>
        <p:spPr bwMode="auto">
          <a:xfrm>
            <a:off x="1676400" y="3200400"/>
            <a:ext cx="1143000" cy="152400"/>
          </a:xfrm>
          <a:prstGeom prst="line">
            <a:avLst/>
          </a:prstGeom>
          <a:noFill/>
          <a:ln w="1270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993409" name="Group 129"/>
          <p:cNvGraphicFramePr>
            <a:graphicFrameLocks noGrp="1"/>
          </p:cNvGraphicFramePr>
          <p:nvPr/>
        </p:nvGraphicFramePr>
        <p:xfrm>
          <a:off x="85725" y="3581400"/>
          <a:ext cx="4333875" cy="1509713"/>
        </p:xfrm>
        <a:graphic>
          <a:graphicData uri="http://schemas.openxmlformats.org/drawingml/2006/table">
            <a:tbl>
              <a:tblPr/>
              <a:tblGrid>
                <a:gridCol w="1057275"/>
                <a:gridCol w="1524000"/>
                <a:gridCol w="1752600"/>
              </a:tblGrid>
              <a:tr h="38108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EID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3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Ename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3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email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3E3"/>
                    </a:solidFill>
                  </a:tcPr>
                </a:tc>
              </a:tr>
              <a:tr h="36583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1234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John Smith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jsmith@ac.com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95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1123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Ben Liu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hlinkClick r:id="rId3"/>
                        </a:rPr>
                        <a:t>bliu@ac.com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83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1023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Susan Sidhuk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ssidhuk@ac.com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993464" name="Group 184"/>
          <p:cNvGraphicFramePr>
            <a:graphicFrameLocks noGrp="1"/>
          </p:cNvGraphicFramePr>
          <p:nvPr/>
        </p:nvGraphicFramePr>
        <p:xfrm>
          <a:off x="4495800" y="3568700"/>
          <a:ext cx="4600575" cy="1844675"/>
        </p:xfrm>
        <a:graphic>
          <a:graphicData uri="http://schemas.openxmlformats.org/drawingml/2006/table">
            <a:tbl>
              <a:tblPr/>
              <a:tblGrid>
                <a:gridCol w="1057275"/>
                <a:gridCol w="1152525"/>
                <a:gridCol w="1524000"/>
                <a:gridCol w="866775"/>
              </a:tblGrid>
              <a:tr h="38113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EID</a:t>
                      </a: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3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PID</a:t>
                      </a: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3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Pname</a:t>
                      </a: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3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Hours</a:t>
                      </a: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3E3"/>
                    </a:solidFill>
                  </a:tcPr>
                </a:tc>
              </a:tr>
              <a:tr h="36588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1234</a:t>
                      </a: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 </a:t>
                      </a: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B2B platform</a:t>
                      </a: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</a:t>
                      </a: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88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1123</a:t>
                      </a: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 </a:t>
                      </a: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CRM</a:t>
                      </a: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40</a:t>
                      </a: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88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1234</a:t>
                      </a: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</a:t>
                      </a: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CRM</a:t>
                      </a: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30</a:t>
                      </a: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88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1023</a:t>
                      </a: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</a:t>
                      </a: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B2B platform</a:t>
                      </a: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40</a:t>
                      </a: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93465" name="Arc 185"/>
          <p:cNvSpPr>
            <a:spLocks/>
          </p:cNvSpPr>
          <p:nvPr/>
        </p:nvSpPr>
        <p:spPr bwMode="auto">
          <a:xfrm>
            <a:off x="838200" y="2514600"/>
            <a:ext cx="3914775" cy="1219200"/>
          </a:xfrm>
          <a:custGeom>
            <a:avLst/>
            <a:gdLst>
              <a:gd name="T0" fmla="*/ 0 w 42668"/>
              <a:gd name="T1" fmla="*/ 1028700 h 21600"/>
              <a:gd name="T2" fmla="*/ 3914775 w 42668"/>
              <a:gd name="T3" fmla="*/ 1027910 h 21600"/>
              <a:gd name="T4" fmla="*/ 1957479 w 42668"/>
              <a:gd name="T5" fmla="*/ 1219200 h 21600"/>
              <a:gd name="T6" fmla="*/ 0 60000 65536"/>
              <a:gd name="T7" fmla="*/ 0 60000 65536"/>
              <a:gd name="T8" fmla="*/ 0 60000 65536"/>
              <a:gd name="T9" fmla="*/ 0 w 42668"/>
              <a:gd name="T10" fmla="*/ 0 h 21600"/>
              <a:gd name="T11" fmla="*/ 42668 w 42668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2668" h="21600" fill="none" extrusionOk="0">
                <a:moveTo>
                  <a:pt x="0" y="18225"/>
                </a:moveTo>
                <a:cubicBezTo>
                  <a:pt x="1660" y="7729"/>
                  <a:pt x="10708" y="-1"/>
                  <a:pt x="21335" y="0"/>
                </a:cubicBezTo>
                <a:cubicBezTo>
                  <a:pt x="31956" y="0"/>
                  <a:pt x="41001" y="7721"/>
                  <a:pt x="42667" y="18211"/>
                </a:cubicBezTo>
              </a:path>
              <a:path w="42668" h="21600" stroke="0" extrusionOk="0">
                <a:moveTo>
                  <a:pt x="0" y="18225"/>
                </a:moveTo>
                <a:cubicBezTo>
                  <a:pt x="1660" y="7729"/>
                  <a:pt x="10708" y="-1"/>
                  <a:pt x="21335" y="0"/>
                </a:cubicBezTo>
                <a:cubicBezTo>
                  <a:pt x="31956" y="0"/>
                  <a:pt x="41001" y="7721"/>
                  <a:pt x="42667" y="18211"/>
                </a:cubicBezTo>
                <a:lnTo>
                  <a:pt x="21335" y="21600"/>
                </a:lnTo>
                <a:close/>
              </a:path>
            </a:pathLst>
          </a:custGeom>
          <a:noFill/>
          <a:ln w="12700">
            <a:solidFill>
              <a:srgbClr val="FF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93466" name="Text Box 186"/>
          <p:cNvSpPr txBox="1">
            <a:spLocks/>
          </p:cNvSpPr>
          <p:nvPr/>
        </p:nvSpPr>
        <p:spPr bwMode="auto">
          <a:xfrm>
            <a:off x="4800600" y="3124200"/>
            <a:ext cx="1752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latin typeface="Times New Roman" panose="02020603050405020304" pitchFamily="18" charset="0"/>
              </a:rPr>
              <a:t>Foreign key</a:t>
            </a:r>
          </a:p>
        </p:txBody>
      </p:sp>
      <p:grpSp>
        <p:nvGrpSpPr>
          <p:cNvPr id="3" name="Group 190"/>
          <p:cNvGrpSpPr>
            <a:grpSpLocks/>
          </p:cNvGrpSpPr>
          <p:nvPr/>
        </p:nvGrpSpPr>
        <p:grpSpPr bwMode="auto">
          <a:xfrm>
            <a:off x="762000" y="1187450"/>
            <a:ext cx="5343525" cy="1762125"/>
            <a:chOff x="480" y="748"/>
            <a:chExt cx="3366" cy="1110"/>
          </a:xfrm>
        </p:grpSpPr>
        <p:sp>
          <p:nvSpPr>
            <p:cNvPr id="25712" name="Rectangle 187"/>
            <p:cNvSpPr>
              <a:spLocks/>
            </p:cNvSpPr>
            <p:nvPr/>
          </p:nvSpPr>
          <p:spPr bwMode="auto">
            <a:xfrm>
              <a:off x="480" y="748"/>
              <a:ext cx="528" cy="1104"/>
            </a:xfrm>
            <a:prstGeom prst="rect">
              <a:avLst/>
            </a:prstGeom>
            <a:solidFill>
              <a:schemeClr val="accent1">
                <a:alpha val="4901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5713" name="Rectangle 188"/>
            <p:cNvSpPr>
              <a:spLocks/>
            </p:cNvSpPr>
            <p:nvPr/>
          </p:nvSpPr>
          <p:spPr bwMode="auto">
            <a:xfrm>
              <a:off x="1836" y="754"/>
              <a:ext cx="912" cy="1104"/>
            </a:xfrm>
            <a:prstGeom prst="rect">
              <a:avLst/>
            </a:prstGeom>
            <a:solidFill>
              <a:schemeClr val="accent1">
                <a:alpha val="4901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5714" name="Rectangle 189"/>
            <p:cNvSpPr>
              <a:spLocks/>
            </p:cNvSpPr>
            <p:nvPr/>
          </p:nvSpPr>
          <p:spPr bwMode="auto">
            <a:xfrm>
              <a:off x="2838" y="754"/>
              <a:ext cx="1008" cy="1104"/>
            </a:xfrm>
            <a:prstGeom prst="rect">
              <a:avLst/>
            </a:prstGeom>
            <a:solidFill>
              <a:schemeClr val="accent1">
                <a:alpha val="4901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993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993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6" dur="500"/>
                                        <p:tgtEl>
                                          <p:spTgt spid="993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8" dur="500"/>
                                        <p:tgtEl>
                                          <p:spTgt spid="993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3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3287" grpId="0" autoUpdateAnimBg="0"/>
      <p:bldP spid="993347" grpId="0"/>
      <p:bldP spid="993348" grpId="0" animBg="1"/>
      <p:bldP spid="993465" grpId="0" animBg="1"/>
      <p:bldP spid="993466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C53BDA4-D185-42BF-B7AA-85D9C59469A2}" type="datetime1">
              <a:rPr lang="en-US" altLang="en-US" sz="1000">
                <a:solidFill>
                  <a:schemeClr val="tx1"/>
                </a:solidFill>
              </a:rPr>
              <a:pPr eaLnBrk="1" hangingPunct="1"/>
              <a:t>11/3/2017</a:t>
            </a:fld>
            <a:endParaRPr lang="en-US" altLang="en-US" sz="1000">
              <a:solidFill>
                <a:schemeClr val="tx1"/>
              </a:solidFill>
            </a:endParaRPr>
          </a:p>
        </p:txBody>
      </p:sp>
      <p:sp>
        <p:nvSpPr>
          <p:cNvPr id="2662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000">
                <a:solidFill>
                  <a:schemeClr val="tx1"/>
                </a:solidFill>
              </a:rPr>
              <a:t>Jinze Liu @ University of Kentucky</a:t>
            </a:r>
          </a:p>
        </p:txBody>
      </p:sp>
      <p:sp>
        <p:nvSpPr>
          <p:cNvPr id="2662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597BEAC9-AE41-49A3-B917-A2CD5C2A2A4F}" type="slidenum">
              <a:rPr lang="en-US" altLang="en-US" sz="1000">
                <a:solidFill>
                  <a:schemeClr val="tx1"/>
                </a:solidFill>
              </a:rPr>
              <a:pPr eaLnBrk="1" hangingPunct="1"/>
              <a:t>21</a:t>
            </a:fld>
            <a:endParaRPr lang="en-US" altLang="en-US" sz="1000">
              <a:solidFill>
                <a:schemeClr val="tx1"/>
              </a:solidFill>
            </a:endParaRPr>
          </a:p>
        </p:txBody>
      </p:sp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Decomposition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Decomposition may be applied recursively</a:t>
            </a:r>
          </a:p>
        </p:txBody>
      </p:sp>
      <p:grpSp>
        <p:nvGrpSpPr>
          <p:cNvPr id="2" name="Group 58"/>
          <p:cNvGrpSpPr>
            <a:grpSpLocks/>
          </p:cNvGrpSpPr>
          <p:nvPr/>
        </p:nvGrpSpPr>
        <p:grpSpPr bwMode="auto">
          <a:xfrm>
            <a:off x="2514600" y="3886200"/>
            <a:ext cx="5410200" cy="304800"/>
            <a:chOff x="1392" y="2160"/>
            <a:chExt cx="3408" cy="336"/>
          </a:xfrm>
        </p:grpSpPr>
        <p:sp>
          <p:nvSpPr>
            <p:cNvPr id="26707" name="Line 59"/>
            <p:cNvSpPr>
              <a:spLocks noChangeShapeType="1"/>
            </p:cNvSpPr>
            <p:nvPr/>
          </p:nvSpPr>
          <p:spPr bwMode="auto">
            <a:xfrm flipH="1">
              <a:off x="1392" y="2160"/>
              <a:ext cx="1680" cy="336"/>
            </a:xfrm>
            <a:prstGeom prst="line">
              <a:avLst/>
            </a:prstGeom>
            <a:noFill/>
            <a:ln w="12700">
              <a:solidFill>
                <a:srgbClr val="0000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708" name="Line 60"/>
            <p:cNvSpPr>
              <a:spLocks noChangeShapeType="1"/>
            </p:cNvSpPr>
            <p:nvPr/>
          </p:nvSpPr>
          <p:spPr bwMode="auto">
            <a:xfrm>
              <a:off x="3024" y="2160"/>
              <a:ext cx="1776" cy="336"/>
            </a:xfrm>
            <a:prstGeom prst="line">
              <a:avLst/>
            </a:prstGeom>
            <a:noFill/>
            <a:ln w="12700">
              <a:solidFill>
                <a:srgbClr val="0000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aphicFrame>
        <p:nvGraphicFramePr>
          <p:cNvPr id="1048669" name="Group 93"/>
          <p:cNvGraphicFramePr>
            <a:graphicFrameLocks noGrp="1"/>
          </p:cNvGraphicFramePr>
          <p:nvPr/>
        </p:nvGraphicFramePr>
        <p:xfrm>
          <a:off x="2819400" y="2057400"/>
          <a:ext cx="4600575" cy="1844675"/>
        </p:xfrm>
        <a:graphic>
          <a:graphicData uri="http://schemas.openxmlformats.org/drawingml/2006/table">
            <a:tbl>
              <a:tblPr/>
              <a:tblGrid>
                <a:gridCol w="1057275"/>
                <a:gridCol w="1152525"/>
                <a:gridCol w="1524000"/>
                <a:gridCol w="866775"/>
              </a:tblGrid>
              <a:tr h="38113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EID</a:t>
                      </a: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3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PID</a:t>
                      </a: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3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Pname</a:t>
                      </a: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3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Hours</a:t>
                      </a: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3E3"/>
                    </a:solidFill>
                  </a:tcPr>
                </a:tc>
              </a:tr>
              <a:tr h="36588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1234</a:t>
                      </a: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 </a:t>
                      </a: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B2B platform</a:t>
                      </a: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</a:t>
                      </a: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88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1123</a:t>
                      </a: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 </a:t>
                      </a: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CRM</a:t>
                      </a: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40</a:t>
                      </a: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88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1234</a:t>
                      </a: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</a:t>
                      </a: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CRM</a:t>
                      </a: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30</a:t>
                      </a: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88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1023</a:t>
                      </a: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</a:t>
                      </a: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B2B platform</a:t>
                      </a: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40</a:t>
                      </a: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048762" name="Group 186"/>
          <p:cNvGraphicFramePr>
            <a:graphicFrameLocks noGrp="1"/>
          </p:cNvGraphicFramePr>
          <p:nvPr/>
        </p:nvGraphicFramePr>
        <p:xfrm>
          <a:off x="685800" y="4222750"/>
          <a:ext cx="2676525" cy="1112839"/>
        </p:xfrm>
        <a:graphic>
          <a:graphicData uri="http://schemas.openxmlformats.org/drawingml/2006/table">
            <a:tbl>
              <a:tblPr/>
              <a:tblGrid>
                <a:gridCol w="1152525"/>
                <a:gridCol w="1524000"/>
              </a:tblGrid>
              <a:tr h="38110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PID</a:t>
                      </a:r>
                    </a:p>
                  </a:txBody>
                  <a:tcPr marT="45733" marB="457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3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Pname</a:t>
                      </a:r>
                    </a:p>
                  </a:txBody>
                  <a:tcPr marT="45733" marB="457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3E3"/>
                    </a:solidFill>
                  </a:tcPr>
                </a:tc>
              </a:tr>
              <a:tr h="36586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 </a:t>
                      </a:r>
                    </a:p>
                  </a:txBody>
                  <a:tcPr marT="45733" marB="457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B2B platform</a:t>
                      </a:r>
                    </a:p>
                  </a:txBody>
                  <a:tcPr marT="45733" marB="457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86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 </a:t>
                      </a:r>
                    </a:p>
                  </a:txBody>
                  <a:tcPr marT="45733" marB="457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CRM</a:t>
                      </a:r>
                    </a:p>
                  </a:txBody>
                  <a:tcPr marT="45733" marB="457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048803" name="Group 227"/>
          <p:cNvGraphicFramePr>
            <a:graphicFrameLocks noGrp="1"/>
          </p:cNvGraphicFramePr>
          <p:nvPr/>
        </p:nvGraphicFramePr>
        <p:xfrm>
          <a:off x="5562600" y="4191000"/>
          <a:ext cx="3076575" cy="1844675"/>
        </p:xfrm>
        <a:graphic>
          <a:graphicData uri="http://schemas.openxmlformats.org/drawingml/2006/table">
            <a:tbl>
              <a:tblPr/>
              <a:tblGrid>
                <a:gridCol w="1057275"/>
                <a:gridCol w="1152525"/>
                <a:gridCol w="866775"/>
              </a:tblGrid>
              <a:tr h="38113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EID</a:t>
                      </a: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3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PID</a:t>
                      </a: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3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Hours</a:t>
                      </a: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3E3"/>
                    </a:solidFill>
                  </a:tcPr>
                </a:tc>
              </a:tr>
              <a:tr h="36588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1234</a:t>
                      </a: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 </a:t>
                      </a: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</a:t>
                      </a: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88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1123</a:t>
                      </a: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 </a:t>
                      </a: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40</a:t>
                      </a: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88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1234</a:t>
                      </a: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</a:t>
                      </a: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30</a:t>
                      </a: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88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1023</a:t>
                      </a: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</a:t>
                      </a: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40</a:t>
                      </a: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3" name="Group 232"/>
          <p:cNvGrpSpPr>
            <a:grpSpLocks/>
          </p:cNvGrpSpPr>
          <p:nvPr/>
        </p:nvGrpSpPr>
        <p:grpSpPr bwMode="auto">
          <a:xfrm>
            <a:off x="4038600" y="2111375"/>
            <a:ext cx="2438400" cy="1752600"/>
            <a:chOff x="2544" y="1344"/>
            <a:chExt cx="1536" cy="1104"/>
          </a:xfrm>
        </p:grpSpPr>
        <p:sp>
          <p:nvSpPr>
            <p:cNvPr id="26705" name="Rectangle 229"/>
            <p:cNvSpPr>
              <a:spLocks/>
            </p:cNvSpPr>
            <p:nvPr/>
          </p:nvSpPr>
          <p:spPr bwMode="auto">
            <a:xfrm>
              <a:off x="2544" y="1344"/>
              <a:ext cx="528" cy="1104"/>
            </a:xfrm>
            <a:prstGeom prst="rect">
              <a:avLst/>
            </a:prstGeom>
            <a:solidFill>
              <a:schemeClr val="accent1">
                <a:alpha val="4901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6706" name="Rectangle 230"/>
            <p:cNvSpPr>
              <a:spLocks/>
            </p:cNvSpPr>
            <p:nvPr/>
          </p:nvSpPr>
          <p:spPr bwMode="auto">
            <a:xfrm>
              <a:off x="3168" y="1344"/>
              <a:ext cx="912" cy="1104"/>
            </a:xfrm>
            <a:prstGeom prst="rect">
              <a:avLst/>
            </a:prstGeom>
            <a:solidFill>
              <a:schemeClr val="accent1">
                <a:alpha val="4901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0487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10488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9C9D19A8-74C8-47FA-A12F-F4687CB90E7D}" type="datetime1">
              <a:rPr lang="en-US" altLang="en-US" sz="1000">
                <a:solidFill>
                  <a:schemeClr val="tx1"/>
                </a:solidFill>
              </a:rPr>
              <a:pPr eaLnBrk="1" hangingPunct="1"/>
              <a:t>11/3/2017</a:t>
            </a:fld>
            <a:endParaRPr lang="en-US" altLang="en-US" sz="1000">
              <a:solidFill>
                <a:schemeClr val="tx1"/>
              </a:solidFill>
            </a:endParaRPr>
          </a:p>
        </p:txBody>
      </p:sp>
      <p:sp>
        <p:nvSpPr>
          <p:cNvPr id="2765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000">
                <a:solidFill>
                  <a:schemeClr val="tx1"/>
                </a:solidFill>
              </a:rPr>
              <a:t>Jinze Liu @ University of Kentucky</a:t>
            </a:r>
          </a:p>
        </p:txBody>
      </p:sp>
      <p:sp>
        <p:nvSpPr>
          <p:cNvPr id="276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FD91CB96-155A-42E0-8432-FA8E967D61F1}" type="slidenum">
              <a:rPr lang="en-US" altLang="en-US" sz="1000">
                <a:solidFill>
                  <a:schemeClr val="tx1"/>
                </a:solidFill>
              </a:rPr>
              <a:pPr eaLnBrk="1" hangingPunct="1"/>
              <a:t>22</a:t>
            </a:fld>
            <a:endParaRPr lang="en-US" altLang="en-US" sz="1000">
              <a:solidFill>
                <a:schemeClr val="tx1"/>
              </a:solidFill>
            </a:endParaRPr>
          </a:p>
        </p:txBody>
      </p:sp>
      <p:sp>
        <p:nvSpPr>
          <p:cNvPr id="276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Unnecessary decomposition</a:t>
            </a:r>
          </a:p>
        </p:txBody>
      </p:sp>
      <p:sp>
        <p:nvSpPr>
          <p:cNvPr id="27654" name="Line 6"/>
          <p:cNvSpPr>
            <a:spLocks noChangeShapeType="1"/>
          </p:cNvSpPr>
          <p:nvPr/>
        </p:nvSpPr>
        <p:spPr bwMode="auto">
          <a:xfrm flipH="1">
            <a:off x="1828800" y="2590800"/>
            <a:ext cx="2514600" cy="38100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5" name="Line 7"/>
          <p:cNvSpPr>
            <a:spLocks noChangeShapeType="1"/>
          </p:cNvSpPr>
          <p:nvPr/>
        </p:nvSpPr>
        <p:spPr bwMode="auto">
          <a:xfrm>
            <a:off x="4343400" y="2590800"/>
            <a:ext cx="2667000" cy="45720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6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228600" y="4597400"/>
            <a:ext cx="8610600" cy="1727200"/>
          </a:xfrm>
          <a:noFill/>
        </p:spPr>
        <p:txBody>
          <a:bodyPr/>
          <a:lstStyle/>
          <a:p>
            <a:pPr eaLnBrk="1" hangingPunct="1"/>
            <a:r>
              <a:rPr lang="en-US" altLang="en-US" smtClean="0"/>
              <a:t>Fine: join returns the original relation</a:t>
            </a:r>
          </a:p>
          <a:p>
            <a:pPr eaLnBrk="1" hangingPunct="1"/>
            <a:r>
              <a:rPr lang="en-US" altLang="en-US" smtClean="0"/>
              <a:t>Unnecessary: no redundancy is removed, and now </a:t>
            </a:r>
            <a:r>
              <a:rPr lang="en-US" altLang="en-US" i="1" smtClean="0"/>
              <a:t>EID</a:t>
            </a:r>
            <a:r>
              <a:rPr lang="en-US" altLang="en-US" smtClean="0"/>
              <a:t> is stored twice-&gt;</a:t>
            </a:r>
          </a:p>
        </p:txBody>
      </p:sp>
      <p:graphicFrame>
        <p:nvGraphicFramePr>
          <p:cNvPr id="995337" name="Group 9"/>
          <p:cNvGraphicFramePr>
            <a:graphicFrameLocks noGrp="1"/>
          </p:cNvGraphicFramePr>
          <p:nvPr/>
        </p:nvGraphicFramePr>
        <p:xfrm>
          <a:off x="2209800" y="1066800"/>
          <a:ext cx="4333875" cy="1509713"/>
        </p:xfrm>
        <a:graphic>
          <a:graphicData uri="http://schemas.openxmlformats.org/drawingml/2006/table">
            <a:tbl>
              <a:tblPr/>
              <a:tblGrid>
                <a:gridCol w="1057275"/>
                <a:gridCol w="1524000"/>
                <a:gridCol w="1752600"/>
              </a:tblGrid>
              <a:tr h="38108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EID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3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Ename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3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email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3E3"/>
                    </a:solidFill>
                  </a:tcPr>
                </a:tc>
              </a:tr>
              <a:tr h="36583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1234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John Smith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jsmith@ac.com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95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1123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Ben Liu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hlinkClick r:id="rId3"/>
                        </a:rPr>
                        <a:t>bliu@ac.com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83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1023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Susan Sidhuk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ssidhuk@ac.com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995401" name="Group 73"/>
          <p:cNvGraphicFramePr>
            <a:graphicFrameLocks noGrp="1"/>
          </p:cNvGraphicFramePr>
          <p:nvPr/>
        </p:nvGraphicFramePr>
        <p:xfrm>
          <a:off x="762000" y="3019425"/>
          <a:ext cx="2581275" cy="1494011"/>
        </p:xfrm>
        <a:graphic>
          <a:graphicData uri="http://schemas.openxmlformats.org/drawingml/2006/table">
            <a:tbl>
              <a:tblPr/>
              <a:tblGrid>
                <a:gridCol w="1057275"/>
                <a:gridCol w="1524000"/>
              </a:tblGrid>
              <a:tr h="3656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EID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3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Ename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3E3"/>
                    </a:solidFill>
                  </a:tcPr>
                </a:tc>
              </a:tr>
              <a:tr h="3656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1234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John Smith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79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1123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Ben Liu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6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1023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Susan Sidhuk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995432" name="Group 104"/>
          <p:cNvGraphicFramePr>
            <a:graphicFrameLocks noGrp="1"/>
          </p:cNvGraphicFramePr>
          <p:nvPr/>
        </p:nvGraphicFramePr>
        <p:xfrm>
          <a:off x="5715000" y="3048000"/>
          <a:ext cx="2809875" cy="1509713"/>
        </p:xfrm>
        <a:graphic>
          <a:graphicData uri="http://schemas.openxmlformats.org/drawingml/2006/table">
            <a:tbl>
              <a:tblPr/>
              <a:tblGrid>
                <a:gridCol w="1057275"/>
                <a:gridCol w="1752600"/>
              </a:tblGrid>
              <a:tr h="38108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EID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3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email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3E3"/>
                    </a:solidFill>
                  </a:tcPr>
                </a:tc>
              </a:tr>
              <a:tr h="36583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1234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jsmith@ac.com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95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1123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hlinkClick r:id="rId3"/>
                        </a:rPr>
                        <a:t>bliu@ac.com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83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1023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ssidhuk@ac.com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E4904CE1-0C61-46F5-9924-42C31418BF45}" type="datetime1">
              <a:rPr lang="en-US" altLang="en-US" sz="1000">
                <a:solidFill>
                  <a:schemeClr val="tx1"/>
                </a:solidFill>
              </a:rPr>
              <a:pPr eaLnBrk="1" hangingPunct="1"/>
              <a:t>11/3/2017</a:t>
            </a:fld>
            <a:endParaRPr lang="en-US" altLang="en-US" sz="1000">
              <a:solidFill>
                <a:schemeClr val="tx1"/>
              </a:solidFill>
            </a:endParaRPr>
          </a:p>
        </p:txBody>
      </p:sp>
      <p:sp>
        <p:nvSpPr>
          <p:cNvPr id="2867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000">
                <a:solidFill>
                  <a:schemeClr val="tx1"/>
                </a:solidFill>
              </a:rPr>
              <a:t>Jinze Liu @ University of Kentucky</a:t>
            </a:r>
          </a:p>
        </p:txBody>
      </p:sp>
      <p:sp>
        <p:nvSpPr>
          <p:cNvPr id="2867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BB89E08D-6A78-424B-B393-89ACFA6FA94C}" type="slidenum">
              <a:rPr lang="en-US" altLang="en-US" sz="1000">
                <a:solidFill>
                  <a:schemeClr val="tx1"/>
                </a:solidFill>
              </a:rPr>
              <a:pPr eaLnBrk="1" hangingPunct="1"/>
              <a:t>23</a:t>
            </a:fld>
            <a:endParaRPr lang="en-US" altLang="en-US" sz="1000">
              <a:solidFill>
                <a:schemeClr val="tx1"/>
              </a:solidFill>
            </a:endParaRPr>
          </a:p>
        </p:txBody>
      </p:sp>
      <p:sp>
        <p:nvSpPr>
          <p:cNvPr id="286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Bad decomposition</a:t>
            </a:r>
          </a:p>
        </p:txBody>
      </p:sp>
      <p:sp>
        <p:nvSpPr>
          <p:cNvPr id="2867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5205413"/>
            <a:ext cx="8610600" cy="1652587"/>
          </a:xfrm>
        </p:spPr>
        <p:txBody>
          <a:bodyPr/>
          <a:lstStyle/>
          <a:p>
            <a:pPr eaLnBrk="1" hangingPunct="1"/>
            <a:r>
              <a:rPr lang="en-US" altLang="en-US" smtClean="0"/>
              <a:t>Association between </a:t>
            </a:r>
            <a:r>
              <a:rPr lang="en-US" altLang="en-US" i="1" smtClean="0"/>
              <a:t>PID</a:t>
            </a:r>
            <a:r>
              <a:rPr lang="en-US" altLang="en-US" smtClean="0"/>
              <a:t> and </a:t>
            </a:r>
            <a:r>
              <a:rPr lang="en-US" altLang="en-US" i="1" smtClean="0"/>
              <a:t>hours</a:t>
            </a:r>
            <a:r>
              <a:rPr lang="en-US" altLang="en-US" smtClean="0"/>
              <a:t> is lost</a:t>
            </a:r>
          </a:p>
          <a:p>
            <a:pPr eaLnBrk="1" hangingPunct="1"/>
            <a:r>
              <a:rPr lang="en-US" altLang="en-US" smtClean="0"/>
              <a:t>Join returns more rows than the original relation</a:t>
            </a:r>
          </a:p>
        </p:txBody>
      </p:sp>
      <p:sp>
        <p:nvSpPr>
          <p:cNvPr id="28679" name="Line 7"/>
          <p:cNvSpPr>
            <a:spLocks noChangeShapeType="1"/>
          </p:cNvSpPr>
          <p:nvPr/>
        </p:nvSpPr>
        <p:spPr bwMode="auto">
          <a:xfrm>
            <a:off x="6248400" y="4125913"/>
            <a:ext cx="1295400" cy="0"/>
          </a:xfrm>
          <a:prstGeom prst="line">
            <a:avLst/>
          </a:prstGeom>
          <a:noFill/>
          <a:ln w="292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0" name="Line 8"/>
          <p:cNvSpPr>
            <a:spLocks noChangeShapeType="1"/>
          </p:cNvSpPr>
          <p:nvPr/>
        </p:nvSpPr>
        <p:spPr bwMode="auto">
          <a:xfrm flipH="1">
            <a:off x="1905000" y="2971800"/>
            <a:ext cx="2667000" cy="45720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1" name="Line 9"/>
          <p:cNvSpPr>
            <a:spLocks noChangeShapeType="1"/>
          </p:cNvSpPr>
          <p:nvPr/>
        </p:nvSpPr>
        <p:spPr bwMode="auto">
          <a:xfrm>
            <a:off x="4572000" y="2971800"/>
            <a:ext cx="1752600" cy="45720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997386" name="Group 10"/>
          <p:cNvGraphicFramePr>
            <a:graphicFrameLocks noGrp="1"/>
          </p:cNvGraphicFramePr>
          <p:nvPr/>
        </p:nvGraphicFramePr>
        <p:xfrm>
          <a:off x="2895600" y="1130300"/>
          <a:ext cx="3076575" cy="1844675"/>
        </p:xfrm>
        <a:graphic>
          <a:graphicData uri="http://schemas.openxmlformats.org/drawingml/2006/table">
            <a:tbl>
              <a:tblPr/>
              <a:tblGrid>
                <a:gridCol w="1057275"/>
                <a:gridCol w="1152525"/>
                <a:gridCol w="866775"/>
              </a:tblGrid>
              <a:tr h="38113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EID</a:t>
                      </a: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3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PID</a:t>
                      </a: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3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Hours</a:t>
                      </a: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3E3"/>
                    </a:solidFill>
                  </a:tcPr>
                </a:tc>
              </a:tr>
              <a:tr h="36588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1234</a:t>
                      </a: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 </a:t>
                      </a: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</a:t>
                      </a: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88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1123</a:t>
                      </a: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 </a:t>
                      </a: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40</a:t>
                      </a: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88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1234</a:t>
                      </a: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</a:t>
                      </a: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30</a:t>
                      </a: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88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1023</a:t>
                      </a: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</a:t>
                      </a: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40</a:t>
                      </a: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997454" name="Group 78"/>
          <p:cNvGraphicFramePr>
            <a:graphicFrameLocks noGrp="1"/>
          </p:cNvGraphicFramePr>
          <p:nvPr/>
        </p:nvGraphicFramePr>
        <p:xfrm>
          <a:off x="914400" y="3429000"/>
          <a:ext cx="2209800" cy="1844675"/>
        </p:xfrm>
        <a:graphic>
          <a:graphicData uri="http://schemas.openxmlformats.org/drawingml/2006/table">
            <a:tbl>
              <a:tblPr/>
              <a:tblGrid>
                <a:gridCol w="1057275"/>
                <a:gridCol w="1152525"/>
              </a:tblGrid>
              <a:tr h="38113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EID</a:t>
                      </a: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3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PID</a:t>
                      </a: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3E3"/>
                    </a:solidFill>
                  </a:tcPr>
                </a:tc>
              </a:tr>
              <a:tr h="36588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1234</a:t>
                      </a: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 </a:t>
                      </a: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88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1123</a:t>
                      </a: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 </a:t>
                      </a: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88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1234</a:t>
                      </a: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</a:t>
                      </a: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88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1023</a:t>
                      </a: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</a:t>
                      </a: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997455" name="Group 79"/>
          <p:cNvGraphicFramePr>
            <a:graphicFrameLocks noGrp="1"/>
          </p:cNvGraphicFramePr>
          <p:nvPr/>
        </p:nvGraphicFramePr>
        <p:xfrm>
          <a:off x="5334000" y="3429000"/>
          <a:ext cx="2209800" cy="1844675"/>
        </p:xfrm>
        <a:graphic>
          <a:graphicData uri="http://schemas.openxmlformats.org/drawingml/2006/table">
            <a:tbl>
              <a:tblPr/>
              <a:tblGrid>
                <a:gridCol w="1057275"/>
                <a:gridCol w="1152525"/>
              </a:tblGrid>
              <a:tr h="38113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EID</a:t>
                      </a: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3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Hours</a:t>
                      </a: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3E3"/>
                    </a:solidFill>
                  </a:tcPr>
                </a:tc>
              </a:tr>
              <a:tr h="36588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1234</a:t>
                      </a: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</a:t>
                      </a: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88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1123</a:t>
                      </a: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40</a:t>
                      </a: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88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1234</a:t>
                      </a: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30</a:t>
                      </a: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88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1023</a:t>
                      </a: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40</a:t>
                      </a: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DE8A46C3-E3BB-4176-BCED-34C8B9B6F024}" type="datetime1">
              <a:rPr lang="en-US" altLang="en-US" sz="1000">
                <a:solidFill>
                  <a:schemeClr val="tx1"/>
                </a:solidFill>
              </a:rPr>
              <a:pPr eaLnBrk="1" hangingPunct="1"/>
              <a:t>11/3/2017</a:t>
            </a:fld>
            <a:endParaRPr lang="en-US" altLang="en-US" sz="1000">
              <a:solidFill>
                <a:schemeClr val="tx1"/>
              </a:solidFill>
            </a:endParaRPr>
          </a:p>
        </p:txBody>
      </p:sp>
      <p:sp>
        <p:nvSpPr>
          <p:cNvPr id="4102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000">
                <a:solidFill>
                  <a:schemeClr val="tx1"/>
                </a:solidFill>
              </a:rPr>
              <a:t>Jinze Liu @ University of Kentucky</a:t>
            </a:r>
          </a:p>
        </p:txBody>
      </p:sp>
      <p:sp>
        <p:nvSpPr>
          <p:cNvPr id="410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93CF0496-B25E-436C-BA6B-5279E2C156F8}" type="slidenum">
              <a:rPr lang="en-US" altLang="en-US" sz="1000">
                <a:solidFill>
                  <a:schemeClr val="tx1"/>
                </a:solidFill>
              </a:rPr>
              <a:pPr eaLnBrk="1" hangingPunct="1"/>
              <a:t>24</a:t>
            </a:fld>
            <a:endParaRPr lang="en-US" altLang="en-US" sz="1000">
              <a:solidFill>
                <a:schemeClr val="tx1"/>
              </a:solidFill>
            </a:endParaRPr>
          </a:p>
        </p:txBody>
      </p:sp>
      <p:sp>
        <p:nvSpPr>
          <p:cNvPr id="410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Lossless join decomposition</a:t>
            </a:r>
          </a:p>
        </p:txBody>
      </p:sp>
      <p:sp>
        <p:nvSpPr>
          <p:cNvPr id="410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mtClean="0"/>
              <a:t>Decompose relation </a:t>
            </a:r>
            <a:r>
              <a:rPr lang="en-US" altLang="en-US" i="1" smtClean="0"/>
              <a:t>R</a:t>
            </a:r>
            <a:r>
              <a:rPr lang="en-US" altLang="en-US" smtClean="0"/>
              <a:t> into relations </a:t>
            </a:r>
            <a:r>
              <a:rPr lang="en-US" altLang="en-US" i="1" smtClean="0"/>
              <a:t>S</a:t>
            </a:r>
            <a:r>
              <a:rPr lang="en-US" altLang="en-US" smtClean="0"/>
              <a:t> and </a:t>
            </a:r>
            <a:r>
              <a:rPr lang="en-US" altLang="en-US" i="1" smtClean="0"/>
              <a:t>T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i="1" smtClean="0"/>
              <a:t>attrs</a:t>
            </a:r>
            <a:r>
              <a:rPr lang="en-US" altLang="en-US" smtClean="0"/>
              <a:t>(</a:t>
            </a:r>
            <a:r>
              <a:rPr lang="en-US" altLang="en-US" i="1" smtClean="0"/>
              <a:t>R</a:t>
            </a:r>
            <a:r>
              <a:rPr lang="en-US" altLang="en-US" smtClean="0"/>
              <a:t>) = </a:t>
            </a:r>
            <a:r>
              <a:rPr lang="en-US" altLang="en-US" i="1" smtClean="0"/>
              <a:t>attrs</a:t>
            </a:r>
            <a:r>
              <a:rPr lang="en-US" altLang="en-US" smtClean="0"/>
              <a:t>(</a:t>
            </a:r>
            <a:r>
              <a:rPr lang="en-US" altLang="en-US" i="1" smtClean="0"/>
              <a:t>S</a:t>
            </a:r>
            <a:r>
              <a:rPr lang="en-US" altLang="en-US" smtClean="0"/>
              <a:t>)   </a:t>
            </a:r>
            <a:r>
              <a:rPr lang="en-US" altLang="en-US" smtClean="0">
                <a:latin typeface="cmsy10" pitchFamily="34" charset="0"/>
              </a:rPr>
              <a:t>  </a:t>
            </a:r>
            <a:r>
              <a:rPr lang="en-US" altLang="en-US" i="1" smtClean="0"/>
              <a:t>attrs</a:t>
            </a:r>
            <a:r>
              <a:rPr lang="en-US" altLang="en-US" smtClean="0"/>
              <a:t>(</a:t>
            </a:r>
            <a:r>
              <a:rPr lang="en-US" altLang="en-US" i="1" smtClean="0"/>
              <a:t>T</a:t>
            </a:r>
            <a:r>
              <a:rPr lang="en-US" altLang="en-US" smtClean="0"/>
              <a:t>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i="1" smtClean="0"/>
              <a:t>S</a:t>
            </a:r>
            <a:r>
              <a:rPr lang="en-US" altLang="en-US" smtClean="0"/>
              <a:t> = </a:t>
            </a:r>
            <a:r>
              <a:rPr lang="el-GR" altLang="en-US" smtClean="0">
                <a:latin typeface="cmmi10" pitchFamily="34" charset="0"/>
              </a:rPr>
              <a:t>π</a:t>
            </a:r>
            <a:r>
              <a:rPr lang="en-US" altLang="en-US" i="1" baseline="-25000" smtClean="0"/>
              <a:t>attrs</a:t>
            </a:r>
            <a:r>
              <a:rPr lang="en-US" altLang="en-US" baseline="-25000" smtClean="0"/>
              <a:t>(</a:t>
            </a:r>
            <a:r>
              <a:rPr lang="en-US" altLang="en-US" i="1" baseline="-25000" smtClean="0"/>
              <a:t>S</a:t>
            </a:r>
            <a:r>
              <a:rPr lang="en-US" altLang="en-US" baseline="-25000" smtClean="0"/>
              <a:t>)</a:t>
            </a:r>
            <a:r>
              <a:rPr lang="en-US" altLang="en-US" smtClean="0"/>
              <a:t> ( </a:t>
            </a:r>
            <a:r>
              <a:rPr lang="en-US" altLang="en-US" i="1" smtClean="0"/>
              <a:t>R</a:t>
            </a:r>
            <a:r>
              <a:rPr lang="en-US" altLang="en-US" smtClean="0"/>
              <a:t> 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i="1" smtClean="0"/>
              <a:t>T</a:t>
            </a:r>
            <a:r>
              <a:rPr lang="en-US" altLang="en-US" smtClean="0"/>
              <a:t> = </a:t>
            </a:r>
            <a:r>
              <a:rPr lang="el-GR" altLang="en-US" smtClean="0">
                <a:latin typeface="cmmi10" pitchFamily="34" charset="0"/>
              </a:rPr>
              <a:t>π</a:t>
            </a:r>
            <a:r>
              <a:rPr lang="en-US" altLang="en-US" i="1" baseline="-25000" smtClean="0"/>
              <a:t>attrs</a:t>
            </a:r>
            <a:r>
              <a:rPr lang="en-US" altLang="en-US" baseline="-25000" smtClean="0"/>
              <a:t>(</a:t>
            </a:r>
            <a:r>
              <a:rPr lang="en-US" altLang="en-US" i="1" baseline="-25000" smtClean="0"/>
              <a:t>T</a:t>
            </a:r>
            <a:r>
              <a:rPr lang="en-US" altLang="en-US" baseline="-25000" smtClean="0"/>
              <a:t>)</a:t>
            </a:r>
            <a:r>
              <a:rPr lang="en-US" altLang="en-US" smtClean="0"/>
              <a:t> ( </a:t>
            </a:r>
            <a:r>
              <a:rPr lang="en-US" altLang="en-US" i="1" smtClean="0"/>
              <a:t>R</a:t>
            </a:r>
            <a:r>
              <a:rPr lang="en-US" altLang="en-US" smtClean="0"/>
              <a:t> 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The decomposition is a </a:t>
            </a:r>
            <a:r>
              <a:rPr lang="en-US" altLang="en-US" smtClean="0">
                <a:solidFill>
                  <a:schemeClr val="tx2"/>
                </a:solidFill>
              </a:rPr>
              <a:t>lossless join decomposition</a:t>
            </a:r>
            <a:r>
              <a:rPr lang="en-US" altLang="en-US" smtClean="0"/>
              <a:t> if, given known </a:t>
            </a:r>
            <a:r>
              <a:rPr lang="en-US" altLang="en-US" i="1" smtClean="0">
                <a:solidFill>
                  <a:schemeClr val="accent2"/>
                </a:solidFill>
              </a:rPr>
              <a:t>constraints</a:t>
            </a:r>
            <a:r>
              <a:rPr lang="en-US" altLang="en-US" smtClean="0"/>
              <a:t> such as FD’s, we can guarantee that </a:t>
            </a:r>
            <a:r>
              <a:rPr lang="en-US" altLang="en-US" i="1" smtClean="0"/>
              <a:t>R</a:t>
            </a:r>
            <a:r>
              <a:rPr lang="en-US" altLang="en-US" smtClean="0"/>
              <a:t> = </a:t>
            </a:r>
            <a:r>
              <a:rPr lang="en-US" altLang="en-US" i="1" smtClean="0"/>
              <a:t>S</a:t>
            </a:r>
            <a:r>
              <a:rPr lang="en-US" altLang="en-US" smtClean="0"/>
              <a:t> </a:t>
            </a:r>
            <a:r>
              <a:rPr lang="en-US" altLang="en-US" smtClean="0">
                <a:latin typeface="dbsym" pitchFamily="34" charset="2"/>
                <a:sym typeface="Symbol" panose="05050102010706020507" pitchFamily="18" charset="2"/>
              </a:rPr>
              <a:t></a:t>
            </a:r>
            <a:r>
              <a:rPr lang="en-US" altLang="en-US" smtClean="0"/>
              <a:t> </a:t>
            </a:r>
            <a:r>
              <a:rPr lang="en-US" altLang="en-US" i="1" smtClean="0"/>
              <a:t>T</a:t>
            </a:r>
            <a:endParaRPr lang="en-US" altLang="en-US" smtClean="0"/>
          </a:p>
          <a:p>
            <a:pPr eaLnBrk="1" hangingPunct="1">
              <a:lnSpc>
                <a:spcPct val="90000"/>
              </a:lnSpc>
            </a:pPr>
            <a:endParaRPr lang="en-US" altLang="en-US" smtClean="0"/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Any decomposition gives </a:t>
            </a:r>
            <a:r>
              <a:rPr lang="en-US" altLang="en-US" i="1" smtClean="0"/>
              <a:t>R</a:t>
            </a:r>
            <a:r>
              <a:rPr lang="en-US" altLang="en-US" smtClean="0"/>
              <a:t>      </a:t>
            </a:r>
            <a:r>
              <a:rPr lang="en-US" altLang="en-US" i="1" smtClean="0"/>
              <a:t>S</a:t>
            </a:r>
            <a:r>
              <a:rPr lang="en-US" altLang="en-US" smtClean="0"/>
              <a:t>     </a:t>
            </a:r>
            <a:r>
              <a:rPr lang="en-US" altLang="en-US" i="1" smtClean="0"/>
              <a:t>T</a:t>
            </a:r>
            <a:r>
              <a:rPr lang="en-US" altLang="en-US" smtClean="0"/>
              <a:t> (why?)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A </a:t>
            </a:r>
            <a:r>
              <a:rPr lang="en-US" altLang="en-US" sz="2800" i="1" smtClean="0">
                <a:solidFill>
                  <a:schemeClr val="accent2"/>
                </a:solidFill>
              </a:rPr>
              <a:t>lossy</a:t>
            </a:r>
            <a:r>
              <a:rPr lang="en-US" altLang="en-US" b="1" smtClean="0"/>
              <a:t> </a:t>
            </a:r>
            <a:r>
              <a:rPr lang="en-US" altLang="en-US" smtClean="0"/>
              <a:t>decomposition is one with </a:t>
            </a:r>
            <a:r>
              <a:rPr lang="en-US" altLang="en-US" i="1" smtClean="0"/>
              <a:t>R</a:t>
            </a:r>
            <a:r>
              <a:rPr lang="en-US" altLang="en-US" smtClean="0"/>
              <a:t>    </a:t>
            </a:r>
            <a:r>
              <a:rPr lang="en-US" altLang="en-US" i="1" smtClean="0"/>
              <a:t>S</a:t>
            </a:r>
            <a:r>
              <a:rPr lang="en-US" altLang="en-US" smtClean="0"/>
              <a:t>     </a:t>
            </a:r>
            <a:r>
              <a:rPr lang="en-US" altLang="en-US" i="1" smtClean="0"/>
              <a:t>T</a:t>
            </a:r>
          </a:p>
        </p:txBody>
      </p:sp>
      <p:graphicFrame>
        <p:nvGraphicFramePr>
          <p:cNvPr id="4098" name="Object 5"/>
          <p:cNvGraphicFramePr>
            <a:graphicFrameLocks noChangeAspect="1"/>
          </p:cNvGraphicFramePr>
          <p:nvPr/>
        </p:nvGraphicFramePr>
        <p:xfrm>
          <a:off x="4572000" y="4648200"/>
          <a:ext cx="762000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4" name="Equation" r:id="rId4" imgW="152280" imgH="152280" progId="Equation.3">
                  <p:embed/>
                </p:oleObj>
              </mc:Choice>
              <mc:Fallback>
                <p:oleObj name="Equation" r:id="rId4" imgW="152280" imgH="15228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4648200"/>
                        <a:ext cx="762000" cy="304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99" name="Object 6"/>
          <p:cNvGraphicFramePr>
            <a:graphicFrameLocks noChangeAspect="1"/>
          </p:cNvGraphicFramePr>
          <p:nvPr/>
        </p:nvGraphicFramePr>
        <p:xfrm>
          <a:off x="5867400" y="5105400"/>
          <a:ext cx="381000" cy="29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5" name="Equation" r:id="rId6" imgW="152280" imgH="126720" progId="Equation.3">
                  <p:embed/>
                </p:oleObj>
              </mc:Choice>
              <mc:Fallback>
                <p:oleObj name="Equation" r:id="rId6" imgW="152280" imgH="12672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7400" y="5105400"/>
                        <a:ext cx="381000" cy="292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0" name="Object 7"/>
          <p:cNvGraphicFramePr>
            <a:graphicFrameLocks noChangeAspect="1"/>
          </p:cNvGraphicFramePr>
          <p:nvPr/>
        </p:nvGraphicFramePr>
        <p:xfrm>
          <a:off x="3352800" y="1600200"/>
          <a:ext cx="479425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6" name="Equation" r:id="rId8" imgW="164880" imgH="126720" progId="Equation.3">
                  <p:embed/>
                </p:oleObj>
              </mc:Choice>
              <mc:Fallback>
                <p:oleObj name="Equation" r:id="rId8" imgW="164880" imgH="12672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2800" y="1600200"/>
                        <a:ext cx="479425" cy="368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106" name="Picture 5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4648200"/>
            <a:ext cx="385763" cy="227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7" name="Picture 5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5105400"/>
            <a:ext cx="385763" cy="227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713315B2-005B-4A91-8D56-81C1CDCF55AD}" type="datetime1">
              <a:rPr lang="en-US" altLang="en-US" sz="1000">
                <a:solidFill>
                  <a:schemeClr val="tx1"/>
                </a:solidFill>
              </a:rPr>
              <a:pPr eaLnBrk="1" hangingPunct="1"/>
              <a:t>11/3/2017</a:t>
            </a:fld>
            <a:endParaRPr lang="en-US" altLang="en-US" sz="1000">
              <a:solidFill>
                <a:schemeClr val="tx1"/>
              </a:solidFill>
            </a:endParaRPr>
          </a:p>
        </p:txBody>
      </p:sp>
      <p:sp>
        <p:nvSpPr>
          <p:cNvPr id="2969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000">
                <a:solidFill>
                  <a:schemeClr val="tx1"/>
                </a:solidFill>
              </a:rPr>
              <a:t>Jinze Liu @ University of Kentucky</a:t>
            </a:r>
          </a:p>
        </p:txBody>
      </p:sp>
      <p:sp>
        <p:nvSpPr>
          <p:cNvPr id="297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AD6B98FE-E60D-47CC-9456-F3645F054E56}" type="slidenum">
              <a:rPr lang="en-US" altLang="en-US" sz="1000">
                <a:solidFill>
                  <a:schemeClr val="tx1"/>
                </a:solidFill>
              </a:rPr>
              <a:pPr eaLnBrk="1" hangingPunct="1"/>
              <a:t>25</a:t>
            </a:fld>
            <a:endParaRPr lang="en-US" altLang="en-US" sz="1000">
              <a:solidFill>
                <a:schemeClr val="tx1"/>
              </a:solidFill>
            </a:endParaRPr>
          </a:p>
        </p:txBody>
      </p:sp>
      <p:sp>
        <p:nvSpPr>
          <p:cNvPr id="297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Loss? But I got more rows-&gt;</a:t>
            </a:r>
          </a:p>
        </p:txBody>
      </p:sp>
      <p:sp>
        <p:nvSpPr>
          <p:cNvPr id="2970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“Loss” refers not to the loss of tuples, but to the loss of information</a:t>
            </a:r>
          </a:p>
          <a:p>
            <a:pPr lvl="1" eaLnBrk="1" hangingPunct="1"/>
            <a:r>
              <a:rPr lang="en-US" altLang="en-US" smtClean="0"/>
              <a:t>Or, the ability to distinguish different original tuples</a:t>
            </a:r>
          </a:p>
        </p:txBody>
      </p:sp>
      <p:sp>
        <p:nvSpPr>
          <p:cNvPr id="29703" name="Line 12"/>
          <p:cNvSpPr>
            <a:spLocks noChangeShapeType="1"/>
          </p:cNvSpPr>
          <p:nvPr/>
        </p:nvSpPr>
        <p:spPr bwMode="auto">
          <a:xfrm>
            <a:off x="6248400" y="5510213"/>
            <a:ext cx="1295400" cy="0"/>
          </a:xfrm>
          <a:prstGeom prst="line">
            <a:avLst/>
          </a:prstGeom>
          <a:noFill/>
          <a:ln w="292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4" name="Line 13"/>
          <p:cNvSpPr>
            <a:spLocks noChangeShapeType="1"/>
          </p:cNvSpPr>
          <p:nvPr/>
        </p:nvSpPr>
        <p:spPr bwMode="auto">
          <a:xfrm flipH="1">
            <a:off x="1981200" y="4267200"/>
            <a:ext cx="2590800" cy="30480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5" name="Line 14"/>
          <p:cNvSpPr>
            <a:spLocks noChangeShapeType="1"/>
          </p:cNvSpPr>
          <p:nvPr/>
        </p:nvSpPr>
        <p:spPr bwMode="auto">
          <a:xfrm>
            <a:off x="4572000" y="4267200"/>
            <a:ext cx="1905000" cy="30480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1001487" name="Group 15"/>
          <p:cNvGraphicFramePr>
            <a:graphicFrameLocks noGrp="1"/>
          </p:cNvGraphicFramePr>
          <p:nvPr/>
        </p:nvGraphicFramePr>
        <p:xfrm>
          <a:off x="2895600" y="2425700"/>
          <a:ext cx="3076575" cy="1844675"/>
        </p:xfrm>
        <a:graphic>
          <a:graphicData uri="http://schemas.openxmlformats.org/drawingml/2006/table">
            <a:tbl>
              <a:tblPr/>
              <a:tblGrid>
                <a:gridCol w="1057275"/>
                <a:gridCol w="1152525"/>
                <a:gridCol w="866775"/>
              </a:tblGrid>
              <a:tr h="38113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EID</a:t>
                      </a: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3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PID</a:t>
                      </a: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3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Hours</a:t>
                      </a: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3E3"/>
                    </a:solidFill>
                  </a:tcPr>
                </a:tc>
              </a:tr>
              <a:tr h="36588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1234</a:t>
                      </a: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 </a:t>
                      </a: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</a:t>
                      </a: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88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1123</a:t>
                      </a: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 </a:t>
                      </a: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40</a:t>
                      </a: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88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1234</a:t>
                      </a: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</a:t>
                      </a: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30</a:t>
                      </a: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88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1023</a:t>
                      </a: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</a:t>
                      </a: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40</a:t>
                      </a: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001575" name="Group 103"/>
          <p:cNvGraphicFramePr>
            <a:graphicFrameLocks noGrp="1"/>
          </p:cNvGraphicFramePr>
          <p:nvPr/>
        </p:nvGraphicFramePr>
        <p:xfrm>
          <a:off x="914400" y="4559300"/>
          <a:ext cx="2209800" cy="1844675"/>
        </p:xfrm>
        <a:graphic>
          <a:graphicData uri="http://schemas.openxmlformats.org/drawingml/2006/table">
            <a:tbl>
              <a:tblPr/>
              <a:tblGrid>
                <a:gridCol w="1057275"/>
                <a:gridCol w="1152525"/>
              </a:tblGrid>
              <a:tr h="38113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EID</a:t>
                      </a: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3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PID</a:t>
                      </a: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3E3"/>
                    </a:solidFill>
                  </a:tcPr>
                </a:tc>
              </a:tr>
              <a:tr h="36588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1234</a:t>
                      </a: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 </a:t>
                      </a: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6588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1123</a:t>
                      </a: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 </a:t>
                      </a: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88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1234</a:t>
                      </a: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</a:t>
                      </a: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6588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1023</a:t>
                      </a: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</a:t>
                      </a: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001577" name="Group 105"/>
          <p:cNvGraphicFramePr>
            <a:graphicFrameLocks noGrp="1"/>
          </p:cNvGraphicFramePr>
          <p:nvPr/>
        </p:nvGraphicFramePr>
        <p:xfrm>
          <a:off x="5334000" y="4572000"/>
          <a:ext cx="2209800" cy="1844675"/>
        </p:xfrm>
        <a:graphic>
          <a:graphicData uri="http://schemas.openxmlformats.org/drawingml/2006/table">
            <a:tbl>
              <a:tblPr/>
              <a:tblGrid>
                <a:gridCol w="1057275"/>
                <a:gridCol w="1152525"/>
              </a:tblGrid>
              <a:tr h="38113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EID</a:t>
                      </a: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3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Hours</a:t>
                      </a: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3E3"/>
                    </a:solidFill>
                  </a:tcPr>
                </a:tc>
              </a:tr>
              <a:tr h="36588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1234</a:t>
                      </a: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</a:t>
                      </a: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6588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1123</a:t>
                      </a: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40</a:t>
                      </a: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88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1234</a:t>
                      </a: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30</a:t>
                      </a: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6588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1023</a:t>
                      </a: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40</a:t>
                      </a: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2" name="Group 108"/>
          <p:cNvGrpSpPr>
            <a:grpSpLocks/>
          </p:cNvGrpSpPr>
          <p:nvPr/>
        </p:nvGrpSpPr>
        <p:grpSpPr bwMode="auto">
          <a:xfrm>
            <a:off x="3124200" y="5105400"/>
            <a:ext cx="2209800" cy="762000"/>
            <a:chOff x="1872" y="3216"/>
            <a:chExt cx="2256" cy="480"/>
          </a:xfrm>
        </p:grpSpPr>
        <p:sp>
          <p:nvSpPr>
            <p:cNvPr id="29776" name="Line 106"/>
            <p:cNvSpPr>
              <a:spLocks noChangeShapeType="1"/>
            </p:cNvSpPr>
            <p:nvPr/>
          </p:nvSpPr>
          <p:spPr bwMode="auto">
            <a:xfrm>
              <a:off x="1920" y="3216"/>
              <a:ext cx="2208" cy="480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prstDash val="sysDot"/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77" name="Line 107"/>
            <p:cNvSpPr>
              <a:spLocks noChangeShapeType="1"/>
            </p:cNvSpPr>
            <p:nvPr/>
          </p:nvSpPr>
          <p:spPr bwMode="auto">
            <a:xfrm flipV="1">
              <a:off x="1872" y="3264"/>
              <a:ext cx="2256" cy="432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prstDash val="sysDot"/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" name="Group 111"/>
          <p:cNvGrpSpPr>
            <a:grpSpLocks/>
          </p:cNvGrpSpPr>
          <p:nvPr/>
        </p:nvGrpSpPr>
        <p:grpSpPr bwMode="auto">
          <a:xfrm>
            <a:off x="3124200" y="5105400"/>
            <a:ext cx="2209800" cy="762000"/>
            <a:chOff x="1872" y="3216"/>
            <a:chExt cx="2256" cy="480"/>
          </a:xfrm>
        </p:grpSpPr>
        <p:sp>
          <p:nvSpPr>
            <p:cNvPr id="29774" name="Line 109"/>
            <p:cNvSpPr>
              <a:spLocks noChangeShapeType="1"/>
            </p:cNvSpPr>
            <p:nvPr/>
          </p:nvSpPr>
          <p:spPr bwMode="auto">
            <a:xfrm>
              <a:off x="1872" y="3216"/>
              <a:ext cx="2256" cy="48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prstDash val="dash"/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75" name="Line 110"/>
            <p:cNvSpPr>
              <a:spLocks noChangeShapeType="1"/>
            </p:cNvSpPr>
            <p:nvPr/>
          </p:nvSpPr>
          <p:spPr bwMode="auto">
            <a:xfrm>
              <a:off x="1872" y="3696"/>
              <a:ext cx="2208" cy="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prstDash val="dash"/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F502C0DA-B45E-4CCF-9956-D4F76662D724}" type="datetime1">
              <a:rPr lang="en-US" altLang="en-US" sz="1000">
                <a:solidFill>
                  <a:schemeClr val="tx1"/>
                </a:solidFill>
              </a:rPr>
              <a:pPr eaLnBrk="1" hangingPunct="1"/>
              <a:t>11/3/2017</a:t>
            </a:fld>
            <a:endParaRPr lang="en-US" altLang="en-US" sz="1000">
              <a:solidFill>
                <a:schemeClr val="tx1"/>
              </a:solidFill>
            </a:endParaRPr>
          </a:p>
        </p:txBody>
      </p:sp>
      <p:sp>
        <p:nvSpPr>
          <p:cNvPr id="3072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000">
                <a:solidFill>
                  <a:schemeClr val="tx1"/>
                </a:solidFill>
              </a:rPr>
              <a:t>Jinze Liu @ University of Kentucky</a:t>
            </a:r>
          </a:p>
        </p:txBody>
      </p:sp>
      <p:sp>
        <p:nvSpPr>
          <p:cNvPr id="307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5230AEB3-9278-4220-BE49-018A30155EA7}" type="slidenum">
              <a:rPr lang="en-US" altLang="en-US" sz="1000">
                <a:solidFill>
                  <a:schemeClr val="tx1"/>
                </a:solidFill>
              </a:rPr>
              <a:pPr eaLnBrk="1" hangingPunct="1"/>
              <a:t>26</a:t>
            </a:fld>
            <a:endParaRPr lang="en-US" altLang="en-US" sz="1000">
              <a:solidFill>
                <a:schemeClr val="tx1"/>
              </a:solidFill>
            </a:endParaRPr>
          </a:p>
        </p:txBody>
      </p:sp>
      <p:sp>
        <p:nvSpPr>
          <p:cNvPr id="307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Questions about decomposition</a:t>
            </a:r>
          </a:p>
        </p:txBody>
      </p:sp>
      <p:sp>
        <p:nvSpPr>
          <p:cNvPr id="3072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When to decompose</a:t>
            </a:r>
          </a:p>
          <a:p>
            <a:pPr eaLnBrk="1" hangingPunct="1"/>
            <a:endParaRPr lang="en-US" altLang="en-US" smtClean="0"/>
          </a:p>
          <a:p>
            <a:pPr eaLnBrk="1" hangingPunct="1"/>
            <a:endParaRPr lang="en-US" altLang="en-US" smtClean="0"/>
          </a:p>
          <a:p>
            <a:pPr eaLnBrk="1" hangingPunct="1"/>
            <a:r>
              <a:rPr lang="en-US" altLang="en-US" smtClean="0"/>
              <a:t>How to come up with a correct decomposition (i.e., lossless join decomposition)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FA727B94-892A-4935-B83C-237655B6EC38}" type="datetime1">
              <a:rPr lang="en-US" altLang="en-US" sz="1000">
                <a:solidFill>
                  <a:schemeClr val="tx1"/>
                </a:solidFill>
              </a:rPr>
              <a:pPr eaLnBrk="1" hangingPunct="1"/>
              <a:t>11/3/2017</a:t>
            </a:fld>
            <a:endParaRPr lang="en-US" altLang="en-US" sz="1000">
              <a:solidFill>
                <a:schemeClr val="tx1"/>
              </a:solidFill>
            </a:endParaRPr>
          </a:p>
        </p:txBody>
      </p:sp>
      <p:sp>
        <p:nvSpPr>
          <p:cNvPr id="3174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000">
                <a:solidFill>
                  <a:schemeClr val="tx1"/>
                </a:solidFill>
              </a:rPr>
              <a:t>Jinze Liu @ University of Kentucky</a:t>
            </a:r>
          </a:p>
        </p:txBody>
      </p:sp>
      <p:sp>
        <p:nvSpPr>
          <p:cNvPr id="317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E0222EE8-88DD-42EE-8542-5E2C7DEACF55}" type="slidenum">
              <a:rPr lang="en-US" altLang="en-US" sz="1000">
                <a:solidFill>
                  <a:schemeClr val="tx1"/>
                </a:solidFill>
              </a:rPr>
              <a:pPr eaLnBrk="1" hangingPunct="1"/>
              <a:t>27</a:t>
            </a:fld>
            <a:endParaRPr lang="en-US" altLang="en-US" sz="1000">
              <a:solidFill>
                <a:schemeClr val="tx1"/>
              </a:solidFill>
            </a:endParaRPr>
          </a:p>
        </p:txBody>
      </p:sp>
      <p:sp>
        <p:nvSpPr>
          <p:cNvPr id="317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Non-key FD’s</a:t>
            </a:r>
          </a:p>
        </p:txBody>
      </p:sp>
      <p:sp>
        <p:nvSpPr>
          <p:cNvPr id="3175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Consider a non-trivial FD </a:t>
            </a:r>
            <a:r>
              <a:rPr lang="en-US" altLang="en-US" i="1" smtClean="0"/>
              <a:t>X</a:t>
            </a:r>
            <a:r>
              <a:rPr lang="en-US" altLang="en-US" smtClean="0"/>
              <a:t> </a:t>
            </a:r>
            <a:r>
              <a:rPr lang="en-US" altLang="en-US" smtClean="0">
                <a:latin typeface="cmsy10" pitchFamily="34" charset="0"/>
              </a:rPr>
              <a:t>-&gt;</a:t>
            </a:r>
            <a:r>
              <a:rPr lang="en-US" altLang="en-US" smtClean="0"/>
              <a:t> </a:t>
            </a:r>
            <a:r>
              <a:rPr lang="en-US" altLang="en-US" i="1" smtClean="0"/>
              <a:t>Y</a:t>
            </a:r>
            <a:r>
              <a:rPr lang="en-US" altLang="en-US" smtClean="0"/>
              <a:t> where </a:t>
            </a:r>
            <a:r>
              <a:rPr lang="en-US" altLang="en-US" i="1" smtClean="0"/>
              <a:t>X</a:t>
            </a:r>
            <a:r>
              <a:rPr lang="en-US" altLang="en-US" smtClean="0"/>
              <a:t> is </a:t>
            </a:r>
            <a:r>
              <a:rPr lang="en-US" altLang="en-US" smtClean="0">
                <a:solidFill>
                  <a:schemeClr val="tx2"/>
                </a:solidFill>
              </a:rPr>
              <a:t>not</a:t>
            </a:r>
            <a:r>
              <a:rPr lang="en-US" altLang="en-US" smtClean="0"/>
              <a:t> a super key</a:t>
            </a:r>
          </a:p>
          <a:p>
            <a:pPr lvl="1" eaLnBrk="1" hangingPunct="1"/>
            <a:r>
              <a:rPr lang="en-US" altLang="en-US" smtClean="0"/>
              <a:t>Since </a:t>
            </a:r>
            <a:r>
              <a:rPr lang="en-US" altLang="en-US" i="1" smtClean="0"/>
              <a:t>X</a:t>
            </a:r>
            <a:r>
              <a:rPr lang="en-US" altLang="en-US" smtClean="0"/>
              <a:t> is not a super key, there are some attributes (say </a:t>
            </a:r>
            <a:r>
              <a:rPr lang="en-US" altLang="en-US" i="1" smtClean="0"/>
              <a:t>Z</a:t>
            </a:r>
            <a:r>
              <a:rPr lang="en-US" altLang="en-US" smtClean="0"/>
              <a:t>) that are not functionally determined by </a:t>
            </a:r>
            <a:r>
              <a:rPr lang="en-US" altLang="en-US" i="1" smtClean="0"/>
              <a:t>X</a:t>
            </a:r>
            <a:endParaRPr lang="en-US" altLang="en-US" smtClean="0"/>
          </a:p>
        </p:txBody>
      </p:sp>
      <p:sp>
        <p:nvSpPr>
          <p:cNvPr id="989189" name="Text Box 5"/>
          <p:cNvSpPr txBox="1">
            <a:spLocks noChangeArrowheads="1"/>
          </p:cNvSpPr>
          <p:nvPr/>
        </p:nvSpPr>
        <p:spPr bwMode="auto">
          <a:xfrm>
            <a:off x="246063" y="5337175"/>
            <a:ext cx="8713787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  <a:buFont typeface="Wingdings" panose="05000000000000000000" pitchFamily="2" charset="2"/>
              <a:buNone/>
            </a:pPr>
            <a:r>
              <a:rPr kumimoji="1" lang="en-US" altLang="en-US" sz="2800">
                <a:solidFill>
                  <a:schemeClr val="tx1"/>
                </a:solidFill>
                <a:latin typeface="AmeriGarmnd BT" pitchFamily="18" charset="0"/>
              </a:rPr>
              <a:t>That </a:t>
            </a:r>
            <a:r>
              <a:rPr kumimoji="1" lang="en-US" altLang="en-US" sz="2800" i="1">
                <a:solidFill>
                  <a:schemeClr val="tx1"/>
                </a:solidFill>
                <a:latin typeface="AmeriGarmnd BT" pitchFamily="18" charset="0"/>
              </a:rPr>
              <a:t>b</a:t>
            </a:r>
            <a:r>
              <a:rPr kumimoji="1" lang="en-US" altLang="en-US" sz="2800">
                <a:solidFill>
                  <a:schemeClr val="tx1"/>
                </a:solidFill>
                <a:latin typeface="AmeriGarmnd BT" pitchFamily="18" charset="0"/>
              </a:rPr>
              <a:t> is always associated with </a:t>
            </a:r>
            <a:r>
              <a:rPr kumimoji="1" lang="en-US" altLang="en-US" sz="2800" i="1">
                <a:solidFill>
                  <a:schemeClr val="tx1"/>
                </a:solidFill>
                <a:latin typeface="AmeriGarmnd BT" pitchFamily="18" charset="0"/>
              </a:rPr>
              <a:t>a</a:t>
            </a:r>
            <a:r>
              <a:rPr kumimoji="1" lang="en-US" altLang="en-US" sz="2800">
                <a:solidFill>
                  <a:schemeClr val="tx1"/>
                </a:solidFill>
                <a:latin typeface="AmeriGarmnd BT" pitchFamily="18" charset="0"/>
              </a:rPr>
              <a:t> is recorded by multiple rows:</a:t>
            </a:r>
            <a:br>
              <a:rPr kumimoji="1" lang="en-US" altLang="en-US" sz="2800">
                <a:solidFill>
                  <a:schemeClr val="tx1"/>
                </a:solidFill>
                <a:latin typeface="AmeriGarmnd BT" pitchFamily="18" charset="0"/>
              </a:rPr>
            </a:br>
            <a:r>
              <a:rPr kumimoji="1" lang="en-US" altLang="en-US" sz="2800">
                <a:solidFill>
                  <a:schemeClr val="tx1"/>
                </a:solidFill>
                <a:latin typeface="AmeriGarmnd BT" pitchFamily="18" charset="0"/>
              </a:rPr>
              <a:t> </a:t>
            </a:r>
            <a:r>
              <a:rPr kumimoji="1" lang="en-US" altLang="en-US" sz="2800">
                <a:solidFill>
                  <a:schemeClr val="tx2"/>
                </a:solidFill>
                <a:latin typeface="AmeriGarmnd BT" pitchFamily="18" charset="0"/>
              </a:rPr>
              <a:t>redundancy</a:t>
            </a:r>
            <a:r>
              <a:rPr kumimoji="1" lang="en-US" altLang="en-US" sz="2800">
                <a:solidFill>
                  <a:schemeClr val="tx1"/>
                </a:solidFill>
                <a:latin typeface="AmeriGarmnd BT" pitchFamily="18" charset="0"/>
              </a:rPr>
              <a:t>, </a:t>
            </a:r>
            <a:r>
              <a:rPr kumimoji="1" lang="en-US" altLang="en-US" sz="2800">
                <a:solidFill>
                  <a:schemeClr val="tx2"/>
                </a:solidFill>
                <a:latin typeface="AmeriGarmnd BT" pitchFamily="18" charset="0"/>
              </a:rPr>
              <a:t>update anomaly</a:t>
            </a:r>
            <a:r>
              <a:rPr kumimoji="1" lang="en-US" altLang="en-US" sz="2800">
                <a:solidFill>
                  <a:schemeClr val="tx1"/>
                </a:solidFill>
                <a:latin typeface="AmeriGarmnd BT" pitchFamily="18" charset="0"/>
              </a:rPr>
              <a:t>, </a:t>
            </a:r>
            <a:r>
              <a:rPr kumimoji="1" lang="en-US" altLang="en-US" sz="2800">
                <a:solidFill>
                  <a:schemeClr val="tx2"/>
                </a:solidFill>
                <a:latin typeface="AmeriGarmnd BT" pitchFamily="18" charset="0"/>
              </a:rPr>
              <a:t>deletion anomaly</a:t>
            </a:r>
          </a:p>
        </p:txBody>
      </p:sp>
      <p:graphicFrame>
        <p:nvGraphicFramePr>
          <p:cNvPr id="989212" name="Group 28"/>
          <p:cNvGraphicFramePr>
            <a:graphicFrameLocks noGrp="1"/>
          </p:cNvGraphicFramePr>
          <p:nvPr/>
        </p:nvGraphicFramePr>
        <p:xfrm>
          <a:off x="1981200" y="3124200"/>
          <a:ext cx="3733800" cy="1189038"/>
        </p:xfrm>
        <a:graphic>
          <a:graphicData uri="http://schemas.openxmlformats.org/drawingml/2006/table">
            <a:tbl>
              <a:tblPr/>
              <a:tblGrid>
                <a:gridCol w="1057275"/>
                <a:gridCol w="1457325"/>
                <a:gridCol w="1219200"/>
              </a:tblGrid>
              <a:tr h="39634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3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3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Z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3E3"/>
                    </a:solidFill>
                  </a:tcPr>
                </a:tc>
              </a:tr>
              <a:tr h="39634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34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9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9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9189" grpId="0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901A8722-C5DA-43DE-B4C8-488C20C73D12}" type="datetime1">
              <a:rPr lang="en-US" altLang="en-US" sz="1000">
                <a:solidFill>
                  <a:schemeClr val="tx1"/>
                </a:solidFill>
              </a:rPr>
              <a:pPr eaLnBrk="1" hangingPunct="1"/>
              <a:t>11/3/2017</a:t>
            </a:fld>
            <a:endParaRPr lang="en-US" altLang="en-US" sz="1000">
              <a:solidFill>
                <a:schemeClr val="tx1"/>
              </a:solidFill>
            </a:endParaRPr>
          </a:p>
        </p:txBody>
      </p:sp>
      <p:sp>
        <p:nvSpPr>
          <p:cNvPr id="3277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000">
                <a:solidFill>
                  <a:schemeClr val="tx1"/>
                </a:solidFill>
              </a:rPr>
              <a:t>Jinze Liu @ University of Kentucky</a:t>
            </a:r>
          </a:p>
        </p:txBody>
      </p:sp>
      <p:sp>
        <p:nvSpPr>
          <p:cNvPr id="3277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515EA804-AED9-4C09-875C-4A77B7F96543}" type="slidenum">
              <a:rPr lang="en-US" altLang="en-US" sz="1000">
                <a:solidFill>
                  <a:schemeClr val="tx1"/>
                </a:solidFill>
              </a:rPr>
              <a:pPr eaLnBrk="1" hangingPunct="1"/>
              <a:t>28</a:t>
            </a:fld>
            <a:endParaRPr lang="en-US" altLang="en-US" sz="1000">
              <a:solidFill>
                <a:schemeClr val="tx1"/>
              </a:solidFill>
            </a:endParaRPr>
          </a:p>
        </p:txBody>
      </p:sp>
      <p:sp>
        <p:nvSpPr>
          <p:cNvPr id="327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2800" smtClean="0"/>
              <a:t>Dealing with Nonkey Dependency: BCNF</a:t>
            </a:r>
          </a:p>
        </p:txBody>
      </p:sp>
      <p:sp>
        <p:nvSpPr>
          <p:cNvPr id="3277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 relation </a:t>
            </a:r>
            <a:r>
              <a:rPr lang="en-US" altLang="en-US" i="1" smtClean="0"/>
              <a:t>R</a:t>
            </a:r>
            <a:r>
              <a:rPr lang="en-US" altLang="en-US" smtClean="0"/>
              <a:t> is in </a:t>
            </a:r>
            <a:r>
              <a:rPr lang="en-US" altLang="en-US" smtClean="0">
                <a:solidFill>
                  <a:schemeClr val="tx2"/>
                </a:solidFill>
              </a:rPr>
              <a:t>B</a:t>
            </a:r>
            <a:r>
              <a:rPr lang="en-US" altLang="en-US" smtClean="0"/>
              <a:t>oyce-</a:t>
            </a:r>
            <a:r>
              <a:rPr lang="en-US" altLang="en-US" smtClean="0">
                <a:solidFill>
                  <a:schemeClr val="tx2"/>
                </a:solidFill>
              </a:rPr>
              <a:t>C</a:t>
            </a:r>
            <a:r>
              <a:rPr lang="en-US" altLang="en-US" smtClean="0"/>
              <a:t>odd </a:t>
            </a:r>
            <a:r>
              <a:rPr lang="en-US" altLang="en-US" smtClean="0">
                <a:solidFill>
                  <a:schemeClr val="tx2"/>
                </a:solidFill>
              </a:rPr>
              <a:t>N</a:t>
            </a:r>
            <a:r>
              <a:rPr lang="en-US" altLang="en-US" smtClean="0"/>
              <a:t>ormal </a:t>
            </a:r>
            <a:r>
              <a:rPr lang="en-US" altLang="en-US" smtClean="0">
                <a:solidFill>
                  <a:schemeClr val="tx2"/>
                </a:solidFill>
              </a:rPr>
              <a:t>F</a:t>
            </a:r>
            <a:r>
              <a:rPr lang="en-US" altLang="en-US" smtClean="0"/>
              <a:t>orm if</a:t>
            </a:r>
          </a:p>
          <a:p>
            <a:pPr lvl="1" eaLnBrk="1" hangingPunct="1"/>
            <a:r>
              <a:rPr lang="en-US" altLang="en-US" smtClean="0">
                <a:solidFill>
                  <a:schemeClr val="tx2"/>
                </a:solidFill>
              </a:rPr>
              <a:t>For every non-trivial FD </a:t>
            </a:r>
            <a:r>
              <a:rPr lang="en-US" altLang="en-US" i="1" smtClean="0">
                <a:solidFill>
                  <a:schemeClr val="tx2"/>
                </a:solidFill>
              </a:rPr>
              <a:t>X</a:t>
            </a:r>
            <a:r>
              <a:rPr lang="en-US" altLang="en-US" smtClean="0">
                <a:solidFill>
                  <a:schemeClr val="tx2"/>
                </a:solidFill>
              </a:rPr>
              <a:t> </a:t>
            </a:r>
            <a:r>
              <a:rPr lang="en-US" altLang="en-US" smtClean="0">
                <a:solidFill>
                  <a:schemeClr val="tx2"/>
                </a:solidFill>
                <a:latin typeface="cmsy10" pitchFamily="34" charset="0"/>
              </a:rPr>
              <a:t>-&gt;</a:t>
            </a:r>
            <a:r>
              <a:rPr lang="en-US" altLang="en-US" smtClean="0">
                <a:solidFill>
                  <a:schemeClr val="tx2"/>
                </a:solidFill>
              </a:rPr>
              <a:t> </a:t>
            </a:r>
            <a:r>
              <a:rPr lang="en-US" altLang="en-US" i="1" smtClean="0">
                <a:solidFill>
                  <a:schemeClr val="tx2"/>
                </a:solidFill>
              </a:rPr>
              <a:t>Y</a:t>
            </a:r>
            <a:r>
              <a:rPr lang="en-US" altLang="en-US" smtClean="0">
                <a:solidFill>
                  <a:schemeClr val="tx2"/>
                </a:solidFill>
              </a:rPr>
              <a:t> in </a:t>
            </a:r>
            <a:r>
              <a:rPr lang="en-US" altLang="en-US" i="1" smtClean="0">
                <a:solidFill>
                  <a:schemeClr val="tx2"/>
                </a:solidFill>
              </a:rPr>
              <a:t>R</a:t>
            </a:r>
            <a:r>
              <a:rPr lang="en-US" altLang="en-US" smtClean="0">
                <a:solidFill>
                  <a:schemeClr val="tx2"/>
                </a:solidFill>
              </a:rPr>
              <a:t>, </a:t>
            </a:r>
            <a:r>
              <a:rPr lang="en-US" altLang="en-US" i="1" smtClean="0">
                <a:solidFill>
                  <a:schemeClr val="tx2"/>
                </a:solidFill>
              </a:rPr>
              <a:t>X</a:t>
            </a:r>
            <a:r>
              <a:rPr lang="en-US" altLang="en-US" smtClean="0">
                <a:solidFill>
                  <a:schemeClr val="tx2"/>
                </a:solidFill>
              </a:rPr>
              <a:t> is a super key</a:t>
            </a:r>
          </a:p>
          <a:p>
            <a:pPr lvl="1" eaLnBrk="1" hangingPunct="1"/>
            <a:r>
              <a:rPr lang="en-US" altLang="en-US" smtClean="0"/>
              <a:t>That is, all FDs follow from “key </a:t>
            </a:r>
            <a:r>
              <a:rPr lang="en-US" altLang="en-US" smtClean="0">
                <a:latin typeface="cmsy10" pitchFamily="34" charset="0"/>
              </a:rPr>
              <a:t>-&gt;</a:t>
            </a:r>
            <a:r>
              <a:rPr lang="en-US" altLang="en-US" smtClean="0"/>
              <a:t> other attributes”</a:t>
            </a:r>
          </a:p>
          <a:p>
            <a:pPr eaLnBrk="1" hangingPunct="1"/>
            <a:endParaRPr lang="en-US" altLang="en-US" smtClean="0"/>
          </a:p>
          <a:p>
            <a:pPr eaLnBrk="1" hangingPunct="1"/>
            <a:r>
              <a:rPr lang="en-US" altLang="en-US" smtClean="0"/>
              <a:t>When to decompose</a:t>
            </a:r>
          </a:p>
          <a:p>
            <a:pPr lvl="1" eaLnBrk="1" hangingPunct="1"/>
            <a:r>
              <a:rPr lang="en-US" altLang="en-US" smtClean="0"/>
              <a:t>As long as some relation is not in BCNF</a:t>
            </a:r>
          </a:p>
          <a:p>
            <a:pPr eaLnBrk="1" hangingPunct="1"/>
            <a:r>
              <a:rPr lang="en-US" altLang="en-US" smtClean="0"/>
              <a:t>How to come up with a correct decomposition</a:t>
            </a:r>
          </a:p>
          <a:p>
            <a:pPr lvl="1" eaLnBrk="1" hangingPunct="1"/>
            <a:r>
              <a:rPr lang="en-US" altLang="en-US" smtClean="0"/>
              <a:t>Always decompose on a BCNF violation (details next)</a:t>
            </a:r>
          </a:p>
          <a:p>
            <a:pPr lvl="1" eaLnBrk="1" hangingPunct="1">
              <a:buFont typeface="Wingdings" panose="05000000000000000000" pitchFamily="2" charset="2"/>
              <a:buChar char="F"/>
            </a:pPr>
            <a:r>
              <a:rPr lang="en-US" altLang="en-US" smtClean="0"/>
              <a:t>Then it is guaranteed to be a lossless join decomposition-&gt;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5A498A80-11B0-4F34-8F9C-01B06753F3C0}" type="datetime1">
              <a:rPr lang="en-US" altLang="en-US" sz="1000">
                <a:solidFill>
                  <a:schemeClr val="tx1"/>
                </a:solidFill>
              </a:rPr>
              <a:pPr eaLnBrk="1" hangingPunct="1"/>
              <a:t>11/3/2017</a:t>
            </a:fld>
            <a:endParaRPr lang="en-US" altLang="en-US" sz="1000">
              <a:solidFill>
                <a:schemeClr val="tx1"/>
              </a:solidFill>
            </a:endParaRPr>
          </a:p>
        </p:txBody>
      </p:sp>
      <p:sp>
        <p:nvSpPr>
          <p:cNvPr id="512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000">
                <a:solidFill>
                  <a:schemeClr val="tx1"/>
                </a:solidFill>
              </a:rPr>
              <a:t>Jinze Liu @ University of Kentucky</a:t>
            </a:r>
          </a:p>
        </p:txBody>
      </p:sp>
      <p:sp>
        <p:nvSpPr>
          <p:cNvPr id="512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F7F5E637-6796-4816-9E65-A5FA799AAE66}" type="slidenum">
              <a:rPr lang="en-US" altLang="en-US" sz="1000">
                <a:solidFill>
                  <a:schemeClr val="tx1"/>
                </a:solidFill>
              </a:rPr>
              <a:pPr eaLnBrk="1" hangingPunct="1"/>
              <a:t>29</a:t>
            </a:fld>
            <a:endParaRPr lang="en-US" altLang="en-US" sz="1000">
              <a:solidFill>
                <a:schemeClr val="tx1"/>
              </a:solidFill>
            </a:endParaRPr>
          </a:p>
        </p:txBody>
      </p:sp>
      <p:sp>
        <p:nvSpPr>
          <p:cNvPr id="51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BCNF decomposition algorithm</a:t>
            </a:r>
          </a:p>
        </p:txBody>
      </p:sp>
      <p:sp>
        <p:nvSpPr>
          <p:cNvPr id="512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Find a </a:t>
            </a:r>
            <a:r>
              <a:rPr lang="en-US" altLang="en-US" smtClean="0">
                <a:solidFill>
                  <a:schemeClr val="tx2"/>
                </a:solidFill>
              </a:rPr>
              <a:t>BCNF violation</a:t>
            </a:r>
          </a:p>
          <a:p>
            <a:pPr lvl="1" eaLnBrk="1" hangingPunct="1"/>
            <a:r>
              <a:rPr lang="en-US" altLang="en-US" smtClean="0"/>
              <a:t>That is, a non-trivial FD </a:t>
            </a:r>
            <a:r>
              <a:rPr lang="en-US" altLang="en-US" i="1" smtClean="0">
                <a:solidFill>
                  <a:schemeClr val="tx2"/>
                </a:solidFill>
              </a:rPr>
              <a:t>X</a:t>
            </a:r>
            <a:r>
              <a:rPr lang="en-US" altLang="en-US" smtClean="0">
                <a:solidFill>
                  <a:schemeClr val="tx2"/>
                </a:solidFill>
              </a:rPr>
              <a:t> </a:t>
            </a:r>
            <a:r>
              <a:rPr lang="en-US" altLang="en-US" smtClean="0">
                <a:solidFill>
                  <a:schemeClr val="tx2"/>
                </a:solidFill>
                <a:latin typeface="cmsy10" pitchFamily="34" charset="0"/>
              </a:rPr>
              <a:t>-&gt;</a:t>
            </a:r>
            <a:r>
              <a:rPr lang="en-US" altLang="en-US" smtClean="0">
                <a:solidFill>
                  <a:schemeClr val="tx2"/>
                </a:solidFill>
              </a:rPr>
              <a:t> </a:t>
            </a:r>
            <a:r>
              <a:rPr lang="en-US" altLang="en-US" i="1" smtClean="0">
                <a:solidFill>
                  <a:schemeClr val="tx2"/>
                </a:solidFill>
              </a:rPr>
              <a:t>Y</a:t>
            </a:r>
            <a:r>
              <a:rPr lang="en-US" altLang="en-US" smtClean="0"/>
              <a:t> in </a:t>
            </a:r>
            <a:r>
              <a:rPr lang="en-US" altLang="en-US" i="1" smtClean="0"/>
              <a:t>R</a:t>
            </a:r>
            <a:r>
              <a:rPr lang="en-US" altLang="en-US" smtClean="0"/>
              <a:t> where </a:t>
            </a:r>
            <a:r>
              <a:rPr lang="en-US" altLang="en-US" i="1" smtClean="0"/>
              <a:t>X</a:t>
            </a:r>
            <a:r>
              <a:rPr lang="en-US" altLang="en-US" smtClean="0"/>
              <a:t> is </a:t>
            </a:r>
            <a:r>
              <a:rPr lang="en-US" altLang="en-US" smtClean="0">
                <a:solidFill>
                  <a:schemeClr val="tx2"/>
                </a:solidFill>
              </a:rPr>
              <a:t>not</a:t>
            </a:r>
            <a:r>
              <a:rPr lang="en-US" altLang="en-US" smtClean="0"/>
              <a:t> a super key of </a:t>
            </a:r>
            <a:r>
              <a:rPr lang="en-US" altLang="en-US" i="1" smtClean="0"/>
              <a:t>R</a:t>
            </a:r>
          </a:p>
          <a:p>
            <a:pPr eaLnBrk="1" hangingPunct="1"/>
            <a:r>
              <a:rPr lang="en-US" altLang="en-US" smtClean="0"/>
              <a:t>Decompose </a:t>
            </a:r>
            <a:r>
              <a:rPr lang="en-US" altLang="en-US" i="1" smtClean="0"/>
              <a:t>R</a:t>
            </a:r>
            <a:r>
              <a:rPr lang="en-US" altLang="en-US" smtClean="0"/>
              <a:t> into </a:t>
            </a:r>
            <a:r>
              <a:rPr lang="en-US" altLang="en-US" i="1" smtClean="0"/>
              <a:t>R</a:t>
            </a:r>
            <a:r>
              <a:rPr lang="en-US" altLang="en-US" baseline="-25000" smtClean="0"/>
              <a:t>1</a:t>
            </a:r>
            <a:r>
              <a:rPr lang="en-US" altLang="en-US" smtClean="0"/>
              <a:t> and </a:t>
            </a:r>
            <a:r>
              <a:rPr lang="en-US" altLang="en-US" i="1" smtClean="0"/>
              <a:t>R</a:t>
            </a:r>
            <a:r>
              <a:rPr lang="en-US" altLang="en-US" baseline="-25000" smtClean="0"/>
              <a:t>2</a:t>
            </a:r>
            <a:r>
              <a:rPr lang="en-US" altLang="en-US" smtClean="0"/>
              <a:t>, where</a:t>
            </a:r>
          </a:p>
          <a:p>
            <a:pPr lvl="1" eaLnBrk="1" hangingPunct="1"/>
            <a:r>
              <a:rPr lang="en-US" altLang="en-US" i="1" smtClean="0"/>
              <a:t>R</a:t>
            </a:r>
            <a:r>
              <a:rPr lang="en-US" altLang="en-US" baseline="-25000" smtClean="0"/>
              <a:t>1</a:t>
            </a:r>
            <a:r>
              <a:rPr lang="en-US" altLang="en-US" smtClean="0"/>
              <a:t> has attributes </a:t>
            </a:r>
            <a:r>
              <a:rPr lang="en-US" altLang="en-US" i="1" smtClean="0">
                <a:solidFill>
                  <a:schemeClr val="tx2"/>
                </a:solidFill>
              </a:rPr>
              <a:t>X</a:t>
            </a:r>
            <a:r>
              <a:rPr lang="en-US" altLang="en-US" smtClean="0">
                <a:solidFill>
                  <a:schemeClr val="tx2"/>
                </a:solidFill>
              </a:rPr>
              <a:t>    </a:t>
            </a:r>
            <a:r>
              <a:rPr lang="en-US" altLang="en-US" i="1" smtClean="0">
                <a:solidFill>
                  <a:schemeClr val="tx2"/>
                </a:solidFill>
              </a:rPr>
              <a:t>Y</a:t>
            </a:r>
          </a:p>
          <a:p>
            <a:pPr lvl="1" eaLnBrk="1" hangingPunct="1"/>
            <a:r>
              <a:rPr lang="en-US" altLang="en-US" i="1" smtClean="0"/>
              <a:t>R</a:t>
            </a:r>
            <a:r>
              <a:rPr lang="en-US" altLang="en-US" baseline="-25000" smtClean="0"/>
              <a:t>2</a:t>
            </a:r>
            <a:r>
              <a:rPr lang="en-US" altLang="en-US" smtClean="0"/>
              <a:t> has attributes </a:t>
            </a:r>
            <a:r>
              <a:rPr lang="en-US" altLang="en-US" i="1" smtClean="0">
                <a:solidFill>
                  <a:schemeClr val="tx2"/>
                </a:solidFill>
              </a:rPr>
              <a:t>X</a:t>
            </a:r>
            <a:r>
              <a:rPr lang="en-US" altLang="en-US" smtClean="0">
                <a:solidFill>
                  <a:schemeClr val="tx2"/>
                </a:solidFill>
              </a:rPr>
              <a:t>     </a:t>
            </a:r>
            <a:r>
              <a:rPr lang="en-US" altLang="en-US" i="1" smtClean="0">
                <a:solidFill>
                  <a:schemeClr val="tx2"/>
                </a:solidFill>
              </a:rPr>
              <a:t>Z</a:t>
            </a:r>
            <a:r>
              <a:rPr lang="en-US" altLang="en-US" smtClean="0"/>
              <a:t>, where </a:t>
            </a:r>
            <a:r>
              <a:rPr lang="en-US" altLang="en-US" i="1" smtClean="0"/>
              <a:t>Z</a:t>
            </a:r>
            <a:r>
              <a:rPr lang="en-US" altLang="en-US" smtClean="0"/>
              <a:t> contains all attributes of </a:t>
            </a:r>
            <a:r>
              <a:rPr lang="en-US" altLang="en-US" i="1" smtClean="0"/>
              <a:t>R</a:t>
            </a:r>
            <a:r>
              <a:rPr lang="en-US" altLang="en-US" smtClean="0"/>
              <a:t> that are in neither </a:t>
            </a:r>
            <a:r>
              <a:rPr lang="en-US" altLang="en-US" i="1" smtClean="0"/>
              <a:t>X</a:t>
            </a:r>
            <a:r>
              <a:rPr lang="en-US" altLang="en-US" smtClean="0"/>
              <a:t> nor </a:t>
            </a:r>
            <a:r>
              <a:rPr lang="en-US" altLang="en-US" i="1" smtClean="0"/>
              <a:t>Y </a:t>
            </a:r>
            <a:r>
              <a:rPr lang="en-US" altLang="en-US" smtClean="0"/>
              <a:t>(i.e.</a:t>
            </a:r>
            <a:r>
              <a:rPr lang="en-US" altLang="en-US" i="1" smtClean="0"/>
              <a:t> Z = attr(R) – X – Y</a:t>
            </a:r>
            <a:r>
              <a:rPr lang="en-US" altLang="en-US" smtClean="0"/>
              <a:t>)</a:t>
            </a:r>
          </a:p>
          <a:p>
            <a:pPr eaLnBrk="1" hangingPunct="1"/>
            <a:r>
              <a:rPr lang="en-US" altLang="en-US" smtClean="0"/>
              <a:t>Repeat until all relations are in BCNF</a:t>
            </a:r>
          </a:p>
        </p:txBody>
      </p:sp>
      <p:graphicFrame>
        <p:nvGraphicFramePr>
          <p:cNvPr id="5122" name="Object 4"/>
          <p:cNvGraphicFramePr>
            <a:graphicFrameLocks noChangeAspect="1"/>
          </p:cNvGraphicFramePr>
          <p:nvPr/>
        </p:nvGraphicFramePr>
        <p:xfrm>
          <a:off x="3406775" y="3048000"/>
          <a:ext cx="479425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3" name="Equation" r:id="rId4" imgW="164880" imgH="126720" progId="Equation.3">
                  <p:embed/>
                </p:oleObj>
              </mc:Choice>
              <mc:Fallback>
                <p:oleObj name="Equation" r:id="rId4" imgW="164880" imgH="12672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06775" y="3048000"/>
                        <a:ext cx="479425" cy="368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3" name="Object 5"/>
          <p:cNvGraphicFramePr>
            <a:graphicFrameLocks noChangeAspect="1"/>
          </p:cNvGraphicFramePr>
          <p:nvPr/>
        </p:nvGraphicFramePr>
        <p:xfrm>
          <a:off x="3429000" y="3517900"/>
          <a:ext cx="479425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4" name="Equation" r:id="rId6" imgW="164880" imgH="126720" progId="Equation.3">
                  <p:embed/>
                </p:oleObj>
              </mc:Choice>
              <mc:Fallback>
                <p:oleObj name="Equation" r:id="rId6" imgW="164880" imgH="12672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3517900"/>
                        <a:ext cx="479425" cy="368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135213F8-1475-47B2-B3F7-668FD01BF7FB}" type="datetime1">
              <a:rPr lang="en-US" altLang="en-US" sz="1000">
                <a:solidFill>
                  <a:schemeClr val="tx1"/>
                </a:solidFill>
              </a:rPr>
              <a:pPr eaLnBrk="1" hangingPunct="1"/>
              <a:t>11/3/2017</a:t>
            </a:fld>
            <a:endParaRPr lang="en-US" altLang="en-US" sz="1000">
              <a:solidFill>
                <a:schemeClr val="tx1"/>
              </a:solidFill>
            </a:endParaRPr>
          </a:p>
        </p:txBody>
      </p:sp>
      <p:sp>
        <p:nvSpPr>
          <p:cNvPr id="1229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000">
                <a:solidFill>
                  <a:schemeClr val="tx1"/>
                </a:solidFill>
              </a:rPr>
              <a:t>Jinze Liu @ University of Kentucky</a:t>
            </a:r>
          </a:p>
        </p:txBody>
      </p:sp>
      <p:sp>
        <p:nvSpPr>
          <p:cNvPr id="1229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5D96631A-B513-4511-BB9C-1377937FF0E7}" type="slidenum">
              <a:rPr lang="en-US" altLang="en-US" sz="1000">
                <a:solidFill>
                  <a:schemeClr val="tx1"/>
                </a:solidFill>
              </a:rPr>
              <a:pPr eaLnBrk="1" hangingPunct="1"/>
              <a:t>3</a:t>
            </a:fld>
            <a:endParaRPr lang="en-US" altLang="en-US" sz="1000">
              <a:solidFill>
                <a:schemeClr val="tx1"/>
              </a:solidFill>
            </a:endParaRPr>
          </a:p>
        </p:txBody>
      </p:sp>
      <p:sp>
        <p:nvSpPr>
          <p:cNvPr id="122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Motivation</a:t>
            </a:r>
          </a:p>
        </p:txBody>
      </p:sp>
      <p:sp>
        <p:nvSpPr>
          <p:cNvPr id="122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066800"/>
            <a:ext cx="8610600" cy="34544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How do we tell if a design is bad, e.g.,</a:t>
            </a:r>
            <a:br>
              <a:rPr lang="en-US" altLang="en-US" dirty="0" smtClean="0"/>
            </a:br>
            <a:r>
              <a:rPr lang="en-US" altLang="en-US" i="1" dirty="0" err="1" smtClean="0"/>
              <a:t>WorkOn</a:t>
            </a:r>
            <a:r>
              <a:rPr lang="en-US" altLang="en-US" dirty="0" smtClean="0"/>
              <a:t>(</a:t>
            </a:r>
            <a:r>
              <a:rPr lang="en-US" altLang="en-US" i="1" u="sng" dirty="0" smtClean="0"/>
              <a:t>EID</a:t>
            </a:r>
            <a:r>
              <a:rPr lang="en-US" altLang="en-US" dirty="0" smtClean="0"/>
              <a:t>, </a:t>
            </a:r>
            <a:r>
              <a:rPr lang="en-US" altLang="en-US" i="1" dirty="0" err="1" smtClean="0"/>
              <a:t>Ename</a:t>
            </a:r>
            <a:r>
              <a:rPr lang="en-US" altLang="en-US" dirty="0" smtClean="0"/>
              <a:t>, </a:t>
            </a:r>
            <a:r>
              <a:rPr lang="en-US" altLang="en-US" i="1" u="sng" dirty="0" smtClean="0"/>
              <a:t>PID</a:t>
            </a:r>
            <a:r>
              <a:rPr lang="en-US" altLang="en-US" i="1" dirty="0" smtClean="0"/>
              <a:t>, </a:t>
            </a:r>
            <a:r>
              <a:rPr lang="en-US" altLang="en-US" i="1" dirty="0" err="1" smtClean="0"/>
              <a:t>Pname</a:t>
            </a:r>
            <a:r>
              <a:rPr lang="en-US" altLang="en-US" i="1" dirty="0" smtClean="0"/>
              <a:t>, Hours</a:t>
            </a:r>
            <a:r>
              <a:rPr lang="en-US" altLang="en-US" dirty="0" smtClean="0"/>
              <a:t>)?</a:t>
            </a:r>
          </a:p>
          <a:p>
            <a:pPr lvl="1" eaLnBrk="1" hangingPunct="1"/>
            <a:r>
              <a:rPr lang="en-US" altLang="en-US" sz="2400" dirty="0" smtClean="0"/>
              <a:t>This design has </a:t>
            </a:r>
            <a:r>
              <a:rPr lang="en-US" altLang="en-US" sz="2400" i="1" dirty="0" smtClean="0"/>
              <a:t>redundancy</a:t>
            </a:r>
            <a:r>
              <a:rPr lang="en-US" altLang="en-US" sz="2400" dirty="0" smtClean="0"/>
              <a:t>, because the name of an employee is recorded multiple times, once for each project the employee is taking</a:t>
            </a:r>
          </a:p>
        </p:txBody>
      </p:sp>
      <p:graphicFrame>
        <p:nvGraphicFramePr>
          <p:cNvPr id="966778" name="Group 122"/>
          <p:cNvGraphicFramePr>
            <a:graphicFrameLocks noGrp="1"/>
          </p:cNvGraphicFramePr>
          <p:nvPr/>
        </p:nvGraphicFramePr>
        <p:xfrm>
          <a:off x="1524000" y="3657600"/>
          <a:ext cx="6324600" cy="1828800"/>
        </p:xfrm>
        <a:graphic>
          <a:graphicData uri="http://schemas.openxmlformats.org/drawingml/2006/table">
            <a:tbl>
              <a:tblPr/>
              <a:tblGrid>
                <a:gridCol w="1057275"/>
                <a:gridCol w="1152525"/>
                <a:gridCol w="1524000"/>
                <a:gridCol w="1552575"/>
                <a:gridCol w="1038225"/>
              </a:tblGrid>
              <a:tr h="298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EID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3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PID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3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Ename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3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Pname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3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Hours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3E3"/>
                    </a:solidFill>
                  </a:tcPr>
                </a:tc>
              </a:tr>
              <a:tr h="298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1234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John Smith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B2B platform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1123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Ben Liu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CRM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1234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John Smith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CRM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1023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Susan Sidhuk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B2B platform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A5994A2-086E-4F94-862E-919BE9B571CD}" type="datetime1">
              <a:rPr lang="en-US" altLang="en-US" sz="1000">
                <a:solidFill>
                  <a:schemeClr val="tx1"/>
                </a:solidFill>
              </a:rPr>
              <a:pPr eaLnBrk="1" hangingPunct="1"/>
              <a:t>11/3/2017</a:t>
            </a:fld>
            <a:endParaRPr lang="en-US" altLang="en-US" sz="1000">
              <a:solidFill>
                <a:schemeClr val="tx1"/>
              </a:solidFill>
            </a:endParaRPr>
          </a:p>
        </p:txBody>
      </p:sp>
      <p:sp>
        <p:nvSpPr>
          <p:cNvPr id="3379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000">
                <a:solidFill>
                  <a:schemeClr val="tx1"/>
                </a:solidFill>
              </a:rPr>
              <a:t>Jinze Liu @ University of Kentucky</a:t>
            </a:r>
          </a:p>
        </p:txBody>
      </p:sp>
      <p:sp>
        <p:nvSpPr>
          <p:cNvPr id="3379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7E83D8AA-C825-40C9-A4FE-8A2B0F215072}" type="slidenum">
              <a:rPr lang="en-US" altLang="en-US" sz="1000">
                <a:solidFill>
                  <a:schemeClr val="tx1"/>
                </a:solidFill>
              </a:rPr>
              <a:pPr eaLnBrk="1" hangingPunct="1"/>
              <a:t>30</a:t>
            </a:fld>
            <a:endParaRPr lang="en-US" altLang="en-US" sz="1000">
              <a:solidFill>
                <a:schemeClr val="tx1"/>
              </a:solidFill>
            </a:endParaRPr>
          </a:p>
        </p:txBody>
      </p:sp>
      <p:sp>
        <p:nvSpPr>
          <p:cNvPr id="337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BCNF decomposition example</a:t>
            </a:r>
          </a:p>
        </p:txBody>
      </p:sp>
      <p:sp>
        <p:nvSpPr>
          <p:cNvPr id="33798" name="Rectangle 3"/>
          <p:cNvSpPr>
            <a:spLocks noChangeArrowheads="1"/>
          </p:cNvSpPr>
          <p:nvPr/>
        </p:nvSpPr>
        <p:spPr bwMode="auto">
          <a:xfrm>
            <a:off x="1330325" y="1524000"/>
            <a:ext cx="55054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r">
              <a:lnSpc>
                <a:spcPct val="90000"/>
              </a:lnSpc>
              <a:spcBef>
                <a:spcPct val="20000"/>
              </a:spcBef>
            </a:pPr>
            <a:r>
              <a:rPr kumimoji="1" lang="en-US" altLang="en-US" sz="2800" i="1">
                <a:solidFill>
                  <a:schemeClr val="tx1"/>
                </a:solidFill>
                <a:latin typeface="AmeriGarmnd BT" pitchFamily="18" charset="0"/>
              </a:rPr>
              <a:t>WorkOn</a:t>
            </a:r>
            <a:r>
              <a:rPr kumimoji="1" lang="en-US" altLang="en-US" sz="2800">
                <a:solidFill>
                  <a:schemeClr val="tx1"/>
                </a:solidFill>
                <a:latin typeface="AmeriGarmnd BT" pitchFamily="18" charset="0"/>
              </a:rPr>
              <a:t> (</a:t>
            </a:r>
            <a:r>
              <a:rPr kumimoji="1" lang="en-US" altLang="en-US" sz="2800" i="1">
                <a:solidFill>
                  <a:schemeClr val="tx1"/>
                </a:solidFill>
                <a:latin typeface="AmeriGarmnd BT" pitchFamily="18" charset="0"/>
              </a:rPr>
              <a:t>EID</a:t>
            </a:r>
            <a:r>
              <a:rPr kumimoji="1" lang="en-US" altLang="en-US" sz="2800">
                <a:solidFill>
                  <a:schemeClr val="tx1"/>
                </a:solidFill>
                <a:latin typeface="AmeriGarmnd BT" pitchFamily="18" charset="0"/>
              </a:rPr>
              <a:t>, </a:t>
            </a:r>
            <a:r>
              <a:rPr kumimoji="1" lang="en-US" altLang="en-US" sz="2800" i="1">
                <a:solidFill>
                  <a:schemeClr val="tx1"/>
                </a:solidFill>
                <a:latin typeface="AmeriGarmnd BT" pitchFamily="18" charset="0"/>
              </a:rPr>
              <a:t>Ename</a:t>
            </a:r>
            <a:r>
              <a:rPr kumimoji="1" lang="en-US" altLang="en-US" sz="2800">
                <a:solidFill>
                  <a:schemeClr val="tx1"/>
                </a:solidFill>
                <a:latin typeface="AmeriGarmnd BT" pitchFamily="18" charset="0"/>
              </a:rPr>
              <a:t>, </a:t>
            </a:r>
            <a:r>
              <a:rPr kumimoji="1" lang="en-US" altLang="en-US" sz="2800" i="1">
                <a:solidFill>
                  <a:schemeClr val="tx1"/>
                </a:solidFill>
                <a:latin typeface="AmeriGarmnd BT" pitchFamily="18" charset="0"/>
              </a:rPr>
              <a:t>email</a:t>
            </a:r>
            <a:r>
              <a:rPr kumimoji="1" lang="en-US" altLang="en-US" sz="2800">
                <a:solidFill>
                  <a:schemeClr val="tx1"/>
                </a:solidFill>
                <a:latin typeface="AmeriGarmnd BT" pitchFamily="18" charset="0"/>
              </a:rPr>
              <a:t>, </a:t>
            </a:r>
            <a:r>
              <a:rPr kumimoji="1" lang="en-US" altLang="en-US" sz="2800" i="1">
                <a:solidFill>
                  <a:schemeClr val="tx1"/>
                </a:solidFill>
                <a:latin typeface="AmeriGarmnd BT" pitchFamily="18" charset="0"/>
              </a:rPr>
              <a:t>PID</a:t>
            </a:r>
            <a:r>
              <a:rPr kumimoji="1" lang="en-US" altLang="en-US" sz="2800">
                <a:solidFill>
                  <a:schemeClr val="tx1"/>
                </a:solidFill>
                <a:latin typeface="AmeriGarmnd BT" pitchFamily="18" charset="0"/>
              </a:rPr>
              <a:t>, </a:t>
            </a:r>
            <a:r>
              <a:rPr kumimoji="1" lang="en-US" altLang="en-US" sz="2800" i="1">
                <a:solidFill>
                  <a:schemeClr val="tx1"/>
                </a:solidFill>
                <a:latin typeface="AmeriGarmnd BT" pitchFamily="18" charset="0"/>
              </a:rPr>
              <a:t>hours</a:t>
            </a:r>
            <a:r>
              <a:rPr kumimoji="1" lang="en-US" altLang="en-US" sz="2800">
                <a:solidFill>
                  <a:schemeClr val="tx1"/>
                </a:solidFill>
                <a:latin typeface="AmeriGarmnd BT" pitchFamily="18" charset="0"/>
              </a:rPr>
              <a:t>)</a:t>
            </a:r>
          </a:p>
        </p:txBody>
      </p:sp>
      <p:sp>
        <p:nvSpPr>
          <p:cNvPr id="1009668" name="Rectangle 4"/>
          <p:cNvSpPr>
            <a:spLocks noChangeArrowheads="1"/>
          </p:cNvSpPr>
          <p:nvPr/>
        </p:nvSpPr>
        <p:spPr bwMode="auto">
          <a:xfrm>
            <a:off x="1828800" y="2012950"/>
            <a:ext cx="5757863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20000"/>
              </a:spcBef>
            </a:pPr>
            <a:r>
              <a:rPr kumimoji="1" lang="en-US" altLang="en-US" sz="2800">
                <a:solidFill>
                  <a:schemeClr val="tx2"/>
                </a:solidFill>
                <a:latin typeface="AmeriGarmnd BT" pitchFamily="18" charset="0"/>
              </a:rPr>
              <a:t>BCNF violation: </a:t>
            </a:r>
            <a:r>
              <a:rPr kumimoji="1" lang="en-US" altLang="en-US" sz="2800" i="1">
                <a:solidFill>
                  <a:schemeClr val="tx2"/>
                </a:solidFill>
                <a:latin typeface="AmeriGarmnd BT" pitchFamily="18" charset="0"/>
              </a:rPr>
              <a:t>EID</a:t>
            </a:r>
            <a:r>
              <a:rPr kumimoji="1" lang="en-US" altLang="en-US" sz="2800">
                <a:solidFill>
                  <a:schemeClr val="tx2"/>
                </a:solidFill>
                <a:latin typeface="AmeriGarmnd BT" pitchFamily="18" charset="0"/>
              </a:rPr>
              <a:t> </a:t>
            </a:r>
            <a:r>
              <a:rPr kumimoji="1" lang="en-US" altLang="en-US" sz="2800">
                <a:solidFill>
                  <a:schemeClr val="tx2"/>
                </a:solidFill>
                <a:latin typeface="cmsy10" pitchFamily="34" charset="0"/>
              </a:rPr>
              <a:t>-&gt;</a:t>
            </a:r>
            <a:r>
              <a:rPr kumimoji="1" lang="en-US" altLang="en-US" sz="2800">
                <a:solidFill>
                  <a:schemeClr val="tx2"/>
                </a:solidFill>
                <a:latin typeface="AmeriGarmnd BT" pitchFamily="18" charset="0"/>
              </a:rPr>
              <a:t> </a:t>
            </a:r>
            <a:r>
              <a:rPr kumimoji="1" lang="en-US" altLang="en-US" sz="2800" i="1">
                <a:solidFill>
                  <a:schemeClr val="tx2"/>
                </a:solidFill>
                <a:latin typeface="AmeriGarmnd BT" pitchFamily="18" charset="0"/>
              </a:rPr>
              <a:t>Ename</a:t>
            </a:r>
            <a:r>
              <a:rPr kumimoji="1" lang="en-US" altLang="en-US" sz="2800">
                <a:solidFill>
                  <a:schemeClr val="tx2"/>
                </a:solidFill>
                <a:latin typeface="AmeriGarmnd BT" pitchFamily="18" charset="0"/>
              </a:rPr>
              <a:t>, </a:t>
            </a:r>
            <a:r>
              <a:rPr kumimoji="1" lang="en-US" altLang="en-US" sz="2800" i="1">
                <a:solidFill>
                  <a:schemeClr val="tx2"/>
                </a:solidFill>
                <a:latin typeface="AmeriGarmnd BT" pitchFamily="18" charset="0"/>
              </a:rPr>
              <a:t>email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152400" y="2447925"/>
            <a:ext cx="7934325" cy="1446213"/>
            <a:chOff x="96" y="1927"/>
            <a:chExt cx="4998" cy="911"/>
          </a:xfrm>
        </p:grpSpPr>
        <p:sp>
          <p:nvSpPr>
            <p:cNvPr id="33804" name="Rectangle 6"/>
            <p:cNvSpPr>
              <a:spLocks noChangeArrowheads="1"/>
            </p:cNvSpPr>
            <p:nvPr/>
          </p:nvSpPr>
          <p:spPr bwMode="auto">
            <a:xfrm>
              <a:off x="96" y="2538"/>
              <a:ext cx="2391" cy="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20000"/>
                </a:spcBef>
              </a:pPr>
              <a:r>
                <a:rPr kumimoji="1" lang="en-US" altLang="en-US" sz="2800" i="1">
                  <a:solidFill>
                    <a:schemeClr val="tx1"/>
                  </a:solidFill>
                  <a:latin typeface="AmeriGarmnd BT" pitchFamily="18" charset="0"/>
                </a:rPr>
                <a:t>Student</a:t>
              </a:r>
              <a:r>
                <a:rPr kumimoji="1" lang="en-US" altLang="en-US" sz="2800">
                  <a:solidFill>
                    <a:schemeClr val="tx1"/>
                  </a:solidFill>
                  <a:latin typeface="AmeriGarmnd BT" pitchFamily="18" charset="0"/>
                </a:rPr>
                <a:t> (</a:t>
              </a:r>
              <a:r>
                <a:rPr kumimoji="1" lang="en-US" altLang="en-US" sz="2800" i="1">
                  <a:solidFill>
                    <a:schemeClr val="tx1"/>
                  </a:solidFill>
                  <a:latin typeface="AmeriGarmnd BT" pitchFamily="18" charset="0"/>
                </a:rPr>
                <a:t>EID</a:t>
              </a:r>
              <a:r>
                <a:rPr kumimoji="1" lang="en-US" altLang="en-US" sz="2800">
                  <a:solidFill>
                    <a:schemeClr val="tx1"/>
                  </a:solidFill>
                  <a:latin typeface="AmeriGarmnd BT" pitchFamily="18" charset="0"/>
                </a:rPr>
                <a:t>, </a:t>
              </a:r>
              <a:r>
                <a:rPr kumimoji="1" lang="en-US" altLang="en-US" sz="2800" i="1">
                  <a:solidFill>
                    <a:schemeClr val="tx1"/>
                  </a:solidFill>
                  <a:latin typeface="AmeriGarmnd BT" pitchFamily="18" charset="0"/>
                </a:rPr>
                <a:t>Ename</a:t>
              </a:r>
              <a:r>
                <a:rPr kumimoji="1" lang="en-US" altLang="en-US" sz="2800">
                  <a:solidFill>
                    <a:schemeClr val="tx1"/>
                  </a:solidFill>
                  <a:latin typeface="AmeriGarmnd BT" pitchFamily="18" charset="0"/>
                </a:rPr>
                <a:t>, </a:t>
              </a:r>
              <a:r>
                <a:rPr kumimoji="1" lang="en-US" altLang="en-US" sz="2800" i="1">
                  <a:solidFill>
                    <a:schemeClr val="tx1"/>
                  </a:solidFill>
                  <a:latin typeface="AmeriGarmnd BT" pitchFamily="18" charset="0"/>
                </a:rPr>
                <a:t>email</a:t>
              </a:r>
              <a:r>
                <a:rPr kumimoji="1" lang="en-US" altLang="en-US" sz="2800">
                  <a:solidFill>
                    <a:schemeClr val="tx1"/>
                  </a:solidFill>
                  <a:latin typeface="AmeriGarmnd BT" pitchFamily="18" charset="0"/>
                </a:rPr>
                <a:t>)</a:t>
              </a:r>
            </a:p>
          </p:txBody>
        </p:sp>
        <p:sp>
          <p:nvSpPr>
            <p:cNvPr id="33805" name="Rectangle 7"/>
            <p:cNvSpPr>
              <a:spLocks noChangeArrowheads="1"/>
            </p:cNvSpPr>
            <p:nvPr/>
          </p:nvSpPr>
          <p:spPr bwMode="auto">
            <a:xfrm>
              <a:off x="2966" y="2536"/>
              <a:ext cx="2128" cy="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20000"/>
                </a:spcBef>
              </a:pPr>
              <a:r>
                <a:rPr kumimoji="1" lang="en-US" altLang="en-US" sz="2800" i="1">
                  <a:solidFill>
                    <a:schemeClr val="tx1"/>
                  </a:solidFill>
                  <a:latin typeface="AmeriGarmnd BT" pitchFamily="18" charset="0"/>
                </a:rPr>
                <a:t>Grade</a:t>
              </a:r>
              <a:r>
                <a:rPr kumimoji="1" lang="en-US" altLang="en-US" sz="2800">
                  <a:solidFill>
                    <a:schemeClr val="tx1"/>
                  </a:solidFill>
                  <a:latin typeface="AmeriGarmnd BT" pitchFamily="18" charset="0"/>
                </a:rPr>
                <a:t> (</a:t>
              </a:r>
              <a:r>
                <a:rPr kumimoji="1" lang="en-US" altLang="en-US" sz="2800" i="1">
                  <a:solidFill>
                    <a:schemeClr val="tx1"/>
                  </a:solidFill>
                  <a:latin typeface="AmeriGarmnd BT" pitchFamily="18" charset="0"/>
                </a:rPr>
                <a:t>EID</a:t>
              </a:r>
              <a:r>
                <a:rPr kumimoji="1" lang="en-US" altLang="en-US" sz="2800">
                  <a:solidFill>
                    <a:schemeClr val="tx1"/>
                  </a:solidFill>
                  <a:latin typeface="AmeriGarmnd BT" pitchFamily="18" charset="0"/>
                </a:rPr>
                <a:t>, </a:t>
              </a:r>
              <a:r>
                <a:rPr kumimoji="1" lang="en-US" altLang="en-US" sz="2800" i="1">
                  <a:solidFill>
                    <a:schemeClr val="tx1"/>
                  </a:solidFill>
                  <a:latin typeface="AmeriGarmnd BT" pitchFamily="18" charset="0"/>
                </a:rPr>
                <a:t>PID</a:t>
              </a:r>
              <a:r>
                <a:rPr kumimoji="1" lang="en-US" altLang="en-US" sz="2800">
                  <a:solidFill>
                    <a:schemeClr val="tx1"/>
                  </a:solidFill>
                  <a:latin typeface="AmeriGarmnd BT" pitchFamily="18" charset="0"/>
                </a:rPr>
                <a:t>, </a:t>
              </a:r>
              <a:r>
                <a:rPr kumimoji="1" lang="en-US" altLang="en-US" sz="2800" i="1">
                  <a:solidFill>
                    <a:schemeClr val="tx1"/>
                  </a:solidFill>
                  <a:latin typeface="AmeriGarmnd BT" pitchFamily="18" charset="0"/>
                </a:rPr>
                <a:t>hours</a:t>
              </a:r>
              <a:r>
                <a:rPr kumimoji="1" lang="en-US" altLang="en-US" sz="2800">
                  <a:solidFill>
                    <a:schemeClr val="tx1"/>
                  </a:solidFill>
                  <a:latin typeface="AmeriGarmnd BT" pitchFamily="18" charset="0"/>
                </a:rPr>
                <a:t>)</a:t>
              </a:r>
            </a:p>
          </p:txBody>
        </p:sp>
        <p:sp>
          <p:nvSpPr>
            <p:cNvPr id="33806" name="Line 8"/>
            <p:cNvSpPr>
              <a:spLocks noChangeShapeType="1"/>
            </p:cNvSpPr>
            <p:nvPr/>
          </p:nvSpPr>
          <p:spPr bwMode="auto">
            <a:xfrm flipH="1">
              <a:off x="1248" y="1927"/>
              <a:ext cx="1248" cy="624"/>
            </a:xfrm>
            <a:prstGeom prst="line">
              <a:avLst/>
            </a:prstGeom>
            <a:noFill/>
            <a:ln w="25400">
              <a:solidFill>
                <a:schemeClr val="tx2"/>
              </a:solidFill>
              <a:round/>
              <a:headEnd type="none" w="sm" len="sm"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807" name="Line 9"/>
            <p:cNvSpPr>
              <a:spLocks noChangeShapeType="1"/>
            </p:cNvSpPr>
            <p:nvPr/>
          </p:nvSpPr>
          <p:spPr bwMode="auto">
            <a:xfrm>
              <a:off x="2928" y="1927"/>
              <a:ext cx="1248" cy="624"/>
            </a:xfrm>
            <a:prstGeom prst="line">
              <a:avLst/>
            </a:prstGeom>
            <a:noFill/>
            <a:ln w="25400">
              <a:solidFill>
                <a:schemeClr val="tx2"/>
              </a:solidFill>
              <a:round/>
              <a:headEnd type="none" w="sm" len="sm"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1355725" y="3830638"/>
            <a:ext cx="5759450" cy="581025"/>
            <a:chOff x="854" y="2798"/>
            <a:chExt cx="3628" cy="366"/>
          </a:xfrm>
        </p:grpSpPr>
        <p:sp>
          <p:nvSpPr>
            <p:cNvPr id="33802" name="Text Box 11"/>
            <p:cNvSpPr txBox="1">
              <a:spLocks noChangeArrowheads="1"/>
            </p:cNvSpPr>
            <p:nvPr/>
          </p:nvSpPr>
          <p:spPr bwMode="auto">
            <a:xfrm>
              <a:off x="854" y="2837"/>
              <a:ext cx="671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2800">
                  <a:solidFill>
                    <a:schemeClr val="tx2"/>
                  </a:solidFill>
                  <a:latin typeface="AmeriGarmnd BT" pitchFamily="18" charset="0"/>
                </a:rPr>
                <a:t>BCNF</a:t>
              </a:r>
            </a:p>
          </p:txBody>
        </p:sp>
        <p:sp>
          <p:nvSpPr>
            <p:cNvPr id="33803" name="Text Box 12"/>
            <p:cNvSpPr txBox="1">
              <a:spLocks noChangeArrowheads="1"/>
            </p:cNvSpPr>
            <p:nvPr/>
          </p:nvSpPr>
          <p:spPr bwMode="auto">
            <a:xfrm>
              <a:off x="3811" y="2798"/>
              <a:ext cx="671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2800">
                  <a:solidFill>
                    <a:schemeClr val="tx2"/>
                  </a:solidFill>
                  <a:latin typeface="AmeriGarmnd BT" pitchFamily="18" charset="0"/>
                </a:rPr>
                <a:t>BCNF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09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9668" grpId="0" autoUpdateAnimBg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EB1F4BA0-4DC9-478B-AF1D-5A9F8FE7E445}" type="datetime1">
              <a:rPr lang="en-US" altLang="en-US" sz="1000">
                <a:solidFill>
                  <a:schemeClr val="tx1"/>
                </a:solidFill>
              </a:rPr>
              <a:pPr eaLnBrk="1" hangingPunct="1"/>
              <a:t>11/3/2017</a:t>
            </a:fld>
            <a:endParaRPr lang="en-US" altLang="en-US" sz="1000">
              <a:solidFill>
                <a:schemeClr val="tx1"/>
              </a:solidFill>
            </a:endParaRPr>
          </a:p>
        </p:txBody>
      </p:sp>
      <p:sp>
        <p:nvSpPr>
          <p:cNvPr id="3481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000">
                <a:solidFill>
                  <a:schemeClr val="tx1"/>
                </a:solidFill>
              </a:rPr>
              <a:t>Jinze Liu @ University of Kentucky</a:t>
            </a:r>
          </a:p>
        </p:txBody>
      </p:sp>
      <p:sp>
        <p:nvSpPr>
          <p:cNvPr id="3482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071C248A-9512-42EF-926D-0DBAA8709E94}" type="slidenum">
              <a:rPr lang="en-US" altLang="en-US" sz="1000">
                <a:solidFill>
                  <a:schemeClr val="tx1"/>
                </a:solidFill>
              </a:rPr>
              <a:pPr eaLnBrk="1" hangingPunct="1"/>
              <a:t>31</a:t>
            </a:fld>
            <a:endParaRPr lang="en-US" altLang="en-US" sz="1000">
              <a:solidFill>
                <a:schemeClr val="tx1"/>
              </a:solidFill>
            </a:endParaRPr>
          </a:p>
        </p:txBody>
      </p:sp>
      <p:sp>
        <p:nvSpPr>
          <p:cNvPr id="348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Another example</a:t>
            </a:r>
          </a:p>
        </p:txBody>
      </p:sp>
      <p:sp>
        <p:nvSpPr>
          <p:cNvPr id="34822" name="Rectangle 3"/>
          <p:cNvSpPr>
            <a:spLocks noChangeArrowheads="1"/>
          </p:cNvSpPr>
          <p:nvPr/>
        </p:nvSpPr>
        <p:spPr bwMode="auto">
          <a:xfrm>
            <a:off x="1143000" y="1457325"/>
            <a:ext cx="55054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20000"/>
              </a:spcBef>
            </a:pPr>
            <a:r>
              <a:rPr kumimoji="1" lang="en-US" altLang="en-US" sz="2800" i="1">
                <a:solidFill>
                  <a:schemeClr val="tx1"/>
                </a:solidFill>
                <a:latin typeface="AmeriGarmnd BT" pitchFamily="18" charset="0"/>
              </a:rPr>
              <a:t>WorkOn</a:t>
            </a:r>
            <a:r>
              <a:rPr kumimoji="1" lang="en-US" altLang="en-US" sz="2800">
                <a:solidFill>
                  <a:schemeClr val="tx1"/>
                </a:solidFill>
                <a:latin typeface="AmeriGarmnd BT" pitchFamily="18" charset="0"/>
              </a:rPr>
              <a:t> (</a:t>
            </a:r>
            <a:r>
              <a:rPr kumimoji="1" lang="en-US" altLang="en-US" sz="2800" i="1">
                <a:solidFill>
                  <a:schemeClr val="tx1"/>
                </a:solidFill>
                <a:latin typeface="AmeriGarmnd BT" pitchFamily="18" charset="0"/>
              </a:rPr>
              <a:t>EID</a:t>
            </a:r>
            <a:r>
              <a:rPr kumimoji="1" lang="en-US" altLang="en-US" sz="2800">
                <a:solidFill>
                  <a:schemeClr val="tx1"/>
                </a:solidFill>
                <a:latin typeface="AmeriGarmnd BT" pitchFamily="18" charset="0"/>
              </a:rPr>
              <a:t>, </a:t>
            </a:r>
            <a:r>
              <a:rPr kumimoji="1" lang="en-US" altLang="en-US" sz="2800" i="1">
                <a:solidFill>
                  <a:schemeClr val="tx1"/>
                </a:solidFill>
                <a:latin typeface="AmeriGarmnd BT" pitchFamily="18" charset="0"/>
              </a:rPr>
              <a:t>Ename</a:t>
            </a:r>
            <a:r>
              <a:rPr kumimoji="1" lang="en-US" altLang="en-US" sz="2800">
                <a:solidFill>
                  <a:schemeClr val="tx1"/>
                </a:solidFill>
                <a:latin typeface="AmeriGarmnd BT" pitchFamily="18" charset="0"/>
              </a:rPr>
              <a:t>, </a:t>
            </a:r>
            <a:r>
              <a:rPr kumimoji="1" lang="en-US" altLang="en-US" sz="2800" i="1">
                <a:solidFill>
                  <a:schemeClr val="tx1"/>
                </a:solidFill>
                <a:latin typeface="AmeriGarmnd BT" pitchFamily="18" charset="0"/>
              </a:rPr>
              <a:t>email</a:t>
            </a:r>
            <a:r>
              <a:rPr kumimoji="1" lang="en-US" altLang="en-US" sz="2800">
                <a:solidFill>
                  <a:schemeClr val="tx1"/>
                </a:solidFill>
                <a:latin typeface="AmeriGarmnd BT" pitchFamily="18" charset="0"/>
              </a:rPr>
              <a:t>, </a:t>
            </a:r>
            <a:r>
              <a:rPr kumimoji="1" lang="en-US" altLang="en-US" sz="2800" i="1">
                <a:solidFill>
                  <a:schemeClr val="tx1"/>
                </a:solidFill>
                <a:latin typeface="AmeriGarmnd BT" pitchFamily="18" charset="0"/>
              </a:rPr>
              <a:t>PID</a:t>
            </a:r>
            <a:r>
              <a:rPr kumimoji="1" lang="en-US" altLang="en-US" sz="2800">
                <a:solidFill>
                  <a:schemeClr val="tx1"/>
                </a:solidFill>
                <a:latin typeface="AmeriGarmnd BT" pitchFamily="18" charset="0"/>
              </a:rPr>
              <a:t>, </a:t>
            </a:r>
            <a:r>
              <a:rPr kumimoji="1" lang="en-US" altLang="en-US" sz="2800" i="1">
                <a:solidFill>
                  <a:schemeClr val="tx1"/>
                </a:solidFill>
                <a:latin typeface="AmeriGarmnd BT" pitchFamily="18" charset="0"/>
              </a:rPr>
              <a:t>hours</a:t>
            </a:r>
            <a:r>
              <a:rPr kumimoji="1" lang="en-US" altLang="en-US" sz="2800">
                <a:solidFill>
                  <a:schemeClr val="tx1"/>
                </a:solidFill>
                <a:latin typeface="AmeriGarmnd BT" pitchFamily="18" charset="0"/>
              </a:rPr>
              <a:t>)</a:t>
            </a:r>
          </a:p>
        </p:txBody>
      </p:sp>
      <p:sp>
        <p:nvSpPr>
          <p:cNvPr id="1011716" name="Rectangle 4"/>
          <p:cNvSpPr>
            <a:spLocks noChangeArrowheads="1"/>
          </p:cNvSpPr>
          <p:nvPr/>
        </p:nvSpPr>
        <p:spPr bwMode="auto">
          <a:xfrm>
            <a:off x="2133600" y="1946275"/>
            <a:ext cx="4581525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20000"/>
              </a:spcBef>
            </a:pPr>
            <a:r>
              <a:rPr kumimoji="1" lang="en-US" altLang="en-US" sz="2800">
                <a:solidFill>
                  <a:schemeClr val="tx2"/>
                </a:solidFill>
                <a:latin typeface="AmeriGarmnd BT" pitchFamily="18" charset="0"/>
              </a:rPr>
              <a:t>BCNF violation: </a:t>
            </a:r>
            <a:r>
              <a:rPr kumimoji="1" lang="en-US" altLang="en-US" sz="2800" i="1">
                <a:solidFill>
                  <a:schemeClr val="tx2"/>
                </a:solidFill>
                <a:latin typeface="AmeriGarmnd BT" pitchFamily="18" charset="0"/>
              </a:rPr>
              <a:t>email</a:t>
            </a:r>
            <a:r>
              <a:rPr kumimoji="1" lang="en-US" altLang="en-US" sz="2800">
                <a:solidFill>
                  <a:schemeClr val="tx2"/>
                </a:solidFill>
                <a:latin typeface="AmeriGarmnd BT" pitchFamily="18" charset="0"/>
              </a:rPr>
              <a:t> </a:t>
            </a:r>
            <a:r>
              <a:rPr kumimoji="1" lang="en-US" altLang="en-US" sz="2800">
                <a:solidFill>
                  <a:schemeClr val="tx2"/>
                </a:solidFill>
                <a:latin typeface="cmsy10" pitchFamily="34" charset="0"/>
              </a:rPr>
              <a:t>-&gt;</a:t>
            </a:r>
            <a:r>
              <a:rPr kumimoji="1" lang="en-US" altLang="en-US" sz="2800">
                <a:solidFill>
                  <a:schemeClr val="tx2"/>
                </a:solidFill>
                <a:latin typeface="AmeriGarmnd BT" pitchFamily="18" charset="0"/>
              </a:rPr>
              <a:t> </a:t>
            </a:r>
            <a:r>
              <a:rPr kumimoji="1" lang="en-US" altLang="en-US" sz="2800" i="1">
                <a:solidFill>
                  <a:schemeClr val="tx2"/>
                </a:solidFill>
                <a:latin typeface="AmeriGarmnd BT" pitchFamily="18" charset="0"/>
              </a:rPr>
              <a:t>EID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128588" y="2381250"/>
            <a:ext cx="8310562" cy="1533525"/>
            <a:chOff x="81" y="1500"/>
            <a:chExt cx="5235" cy="966"/>
          </a:xfrm>
        </p:grpSpPr>
        <p:sp>
          <p:nvSpPr>
            <p:cNvPr id="34835" name="Rectangle 6"/>
            <p:cNvSpPr>
              <a:spLocks noChangeArrowheads="1"/>
            </p:cNvSpPr>
            <p:nvPr/>
          </p:nvSpPr>
          <p:spPr bwMode="auto">
            <a:xfrm>
              <a:off x="81" y="1830"/>
              <a:ext cx="1993" cy="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20000"/>
                </a:spcBef>
              </a:pPr>
              <a:r>
                <a:rPr kumimoji="1" lang="en-US" altLang="en-US" sz="2800" i="1">
                  <a:solidFill>
                    <a:schemeClr val="tx1"/>
                  </a:solidFill>
                  <a:latin typeface="AmeriGarmnd BT" pitchFamily="18" charset="0"/>
                </a:rPr>
                <a:t>StudentID</a:t>
              </a:r>
              <a:r>
                <a:rPr kumimoji="1" lang="en-US" altLang="en-US" sz="2800">
                  <a:solidFill>
                    <a:schemeClr val="tx1"/>
                  </a:solidFill>
                  <a:latin typeface="AmeriGarmnd BT" pitchFamily="18" charset="0"/>
                </a:rPr>
                <a:t> (</a:t>
              </a:r>
              <a:r>
                <a:rPr kumimoji="1" lang="en-US" altLang="en-US" sz="2800" i="1">
                  <a:solidFill>
                    <a:schemeClr val="tx1"/>
                  </a:solidFill>
                  <a:latin typeface="AmeriGarmnd BT" pitchFamily="18" charset="0"/>
                </a:rPr>
                <a:t>email</a:t>
              </a:r>
              <a:r>
                <a:rPr kumimoji="1" lang="en-US" altLang="en-US" sz="2800">
                  <a:solidFill>
                    <a:schemeClr val="tx1"/>
                  </a:solidFill>
                  <a:latin typeface="AmeriGarmnd BT" pitchFamily="18" charset="0"/>
                </a:rPr>
                <a:t>, </a:t>
              </a:r>
              <a:r>
                <a:rPr kumimoji="1" lang="en-US" altLang="en-US" sz="2800" i="1">
                  <a:solidFill>
                    <a:schemeClr val="tx1"/>
                  </a:solidFill>
                  <a:latin typeface="AmeriGarmnd BT" pitchFamily="18" charset="0"/>
                </a:rPr>
                <a:t>EID</a:t>
              </a:r>
              <a:r>
                <a:rPr kumimoji="1" lang="en-US" altLang="en-US" sz="2800">
                  <a:solidFill>
                    <a:schemeClr val="tx1"/>
                  </a:solidFill>
                  <a:latin typeface="AmeriGarmnd BT" pitchFamily="18" charset="0"/>
                </a:rPr>
                <a:t>)</a:t>
              </a:r>
            </a:p>
          </p:txBody>
        </p:sp>
        <p:sp>
          <p:nvSpPr>
            <p:cNvPr id="34836" name="Rectangle 7"/>
            <p:cNvSpPr>
              <a:spLocks noChangeArrowheads="1"/>
            </p:cNvSpPr>
            <p:nvPr/>
          </p:nvSpPr>
          <p:spPr bwMode="auto">
            <a:xfrm>
              <a:off x="1872" y="2166"/>
              <a:ext cx="3444" cy="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20000"/>
                </a:spcBef>
              </a:pPr>
              <a:r>
                <a:rPr kumimoji="1" lang="en-US" altLang="en-US" sz="2800" i="1">
                  <a:solidFill>
                    <a:schemeClr val="tx1"/>
                  </a:solidFill>
                  <a:latin typeface="AmeriGarmnd BT" pitchFamily="18" charset="0"/>
                </a:rPr>
                <a:t>StudentGrade’</a:t>
              </a:r>
              <a:r>
                <a:rPr kumimoji="1" lang="en-US" altLang="en-US" sz="2800">
                  <a:solidFill>
                    <a:schemeClr val="tx1"/>
                  </a:solidFill>
                  <a:latin typeface="AmeriGarmnd BT" pitchFamily="18" charset="0"/>
                </a:rPr>
                <a:t> (</a:t>
              </a:r>
              <a:r>
                <a:rPr kumimoji="1" lang="en-US" altLang="en-US" sz="2800" i="1">
                  <a:solidFill>
                    <a:schemeClr val="tx1"/>
                  </a:solidFill>
                  <a:latin typeface="AmeriGarmnd BT" pitchFamily="18" charset="0"/>
                </a:rPr>
                <a:t>email</a:t>
              </a:r>
              <a:r>
                <a:rPr kumimoji="1" lang="en-US" altLang="en-US" sz="2800">
                  <a:solidFill>
                    <a:schemeClr val="tx1"/>
                  </a:solidFill>
                  <a:latin typeface="AmeriGarmnd BT" pitchFamily="18" charset="0"/>
                </a:rPr>
                <a:t>, </a:t>
              </a:r>
              <a:r>
                <a:rPr kumimoji="1" lang="en-US" altLang="en-US" sz="2800" i="1">
                  <a:solidFill>
                    <a:schemeClr val="tx1"/>
                  </a:solidFill>
                  <a:latin typeface="AmeriGarmnd BT" pitchFamily="18" charset="0"/>
                </a:rPr>
                <a:t>Ename</a:t>
              </a:r>
              <a:r>
                <a:rPr kumimoji="1" lang="en-US" altLang="en-US" sz="2800">
                  <a:solidFill>
                    <a:schemeClr val="tx1"/>
                  </a:solidFill>
                  <a:latin typeface="AmeriGarmnd BT" pitchFamily="18" charset="0"/>
                </a:rPr>
                <a:t>, </a:t>
              </a:r>
              <a:r>
                <a:rPr kumimoji="1" lang="en-US" altLang="en-US" sz="2800" i="1">
                  <a:solidFill>
                    <a:schemeClr val="tx1"/>
                  </a:solidFill>
                  <a:latin typeface="AmeriGarmnd BT" pitchFamily="18" charset="0"/>
                </a:rPr>
                <a:t>PID</a:t>
              </a:r>
              <a:r>
                <a:rPr kumimoji="1" lang="en-US" altLang="en-US" sz="2800">
                  <a:solidFill>
                    <a:schemeClr val="tx1"/>
                  </a:solidFill>
                  <a:latin typeface="AmeriGarmnd BT" pitchFamily="18" charset="0"/>
                </a:rPr>
                <a:t>, </a:t>
              </a:r>
              <a:r>
                <a:rPr kumimoji="1" lang="en-US" altLang="en-US" sz="2800" i="1">
                  <a:solidFill>
                    <a:schemeClr val="tx1"/>
                  </a:solidFill>
                  <a:latin typeface="AmeriGarmnd BT" pitchFamily="18" charset="0"/>
                </a:rPr>
                <a:t>hours</a:t>
              </a:r>
              <a:r>
                <a:rPr kumimoji="1" lang="en-US" altLang="en-US" sz="2800">
                  <a:solidFill>
                    <a:schemeClr val="tx1"/>
                  </a:solidFill>
                  <a:latin typeface="AmeriGarmnd BT" pitchFamily="18" charset="0"/>
                </a:rPr>
                <a:t>)</a:t>
              </a:r>
            </a:p>
          </p:txBody>
        </p:sp>
        <p:sp>
          <p:nvSpPr>
            <p:cNvPr id="34837" name="Line 8"/>
            <p:cNvSpPr>
              <a:spLocks noChangeShapeType="1"/>
            </p:cNvSpPr>
            <p:nvPr/>
          </p:nvSpPr>
          <p:spPr bwMode="auto">
            <a:xfrm flipH="1">
              <a:off x="1152" y="1500"/>
              <a:ext cx="1329" cy="324"/>
            </a:xfrm>
            <a:prstGeom prst="line">
              <a:avLst/>
            </a:prstGeom>
            <a:noFill/>
            <a:ln w="25400">
              <a:solidFill>
                <a:schemeClr val="tx2"/>
              </a:solidFill>
              <a:round/>
              <a:headEnd type="none" w="sm" len="sm"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838" name="Line 9"/>
            <p:cNvSpPr>
              <a:spLocks noChangeShapeType="1"/>
            </p:cNvSpPr>
            <p:nvPr/>
          </p:nvSpPr>
          <p:spPr bwMode="auto">
            <a:xfrm>
              <a:off x="2913" y="1500"/>
              <a:ext cx="1119" cy="660"/>
            </a:xfrm>
            <a:prstGeom prst="line">
              <a:avLst/>
            </a:prstGeom>
            <a:noFill/>
            <a:ln w="25400">
              <a:solidFill>
                <a:schemeClr val="tx2"/>
              </a:solidFill>
              <a:round/>
              <a:headEnd type="none" w="sm" len="sm"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11722" name="Text Box 10"/>
          <p:cNvSpPr txBox="1">
            <a:spLocks noChangeArrowheads="1"/>
          </p:cNvSpPr>
          <p:nvPr/>
        </p:nvSpPr>
        <p:spPr bwMode="auto">
          <a:xfrm>
            <a:off x="1066800" y="3298825"/>
            <a:ext cx="106521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800">
                <a:solidFill>
                  <a:schemeClr val="tx2"/>
                </a:solidFill>
                <a:latin typeface="AmeriGarmnd BT" pitchFamily="18" charset="0"/>
              </a:rPr>
              <a:t>BCNF</a:t>
            </a:r>
          </a:p>
        </p:txBody>
      </p:sp>
      <p:sp>
        <p:nvSpPr>
          <p:cNvPr id="1011723" name="Rectangle 11"/>
          <p:cNvSpPr>
            <a:spLocks noChangeArrowheads="1"/>
          </p:cNvSpPr>
          <p:nvPr/>
        </p:nvSpPr>
        <p:spPr bwMode="auto">
          <a:xfrm>
            <a:off x="3657600" y="3965575"/>
            <a:ext cx="497998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20000"/>
              </a:spcBef>
            </a:pPr>
            <a:r>
              <a:rPr kumimoji="1" lang="en-US" altLang="en-US" sz="2800">
                <a:solidFill>
                  <a:schemeClr val="tx2"/>
                </a:solidFill>
                <a:latin typeface="AmeriGarmnd BT" pitchFamily="18" charset="0"/>
              </a:rPr>
              <a:t>BCNF violation: </a:t>
            </a:r>
            <a:r>
              <a:rPr kumimoji="1" lang="en-US" altLang="en-US" sz="2800" i="1">
                <a:solidFill>
                  <a:schemeClr val="tx2"/>
                </a:solidFill>
                <a:latin typeface="AmeriGarmnd BT" pitchFamily="18" charset="0"/>
              </a:rPr>
              <a:t>email</a:t>
            </a:r>
            <a:r>
              <a:rPr kumimoji="1" lang="en-US" altLang="en-US" sz="2800">
                <a:solidFill>
                  <a:schemeClr val="tx2"/>
                </a:solidFill>
                <a:latin typeface="AmeriGarmnd BT" pitchFamily="18" charset="0"/>
              </a:rPr>
              <a:t> </a:t>
            </a:r>
            <a:r>
              <a:rPr kumimoji="1" lang="en-US" altLang="en-US" sz="2800">
                <a:solidFill>
                  <a:schemeClr val="tx2"/>
                </a:solidFill>
                <a:latin typeface="cmsy10" pitchFamily="34" charset="0"/>
              </a:rPr>
              <a:t>-&gt;</a:t>
            </a:r>
            <a:r>
              <a:rPr kumimoji="1" lang="en-US" altLang="en-US" sz="2800">
                <a:solidFill>
                  <a:schemeClr val="tx2"/>
                </a:solidFill>
                <a:latin typeface="AmeriGarmnd BT" pitchFamily="18" charset="0"/>
              </a:rPr>
              <a:t> </a:t>
            </a:r>
            <a:r>
              <a:rPr kumimoji="1" lang="en-US" altLang="en-US" sz="2800" i="1">
                <a:solidFill>
                  <a:schemeClr val="tx2"/>
                </a:solidFill>
                <a:latin typeface="AmeriGarmnd BT" pitchFamily="18" charset="0"/>
              </a:rPr>
              <a:t>Ename</a:t>
            </a:r>
          </a:p>
        </p:txBody>
      </p:sp>
      <p:grpSp>
        <p:nvGrpSpPr>
          <p:cNvPr id="3" name="Group 12"/>
          <p:cNvGrpSpPr>
            <a:grpSpLocks/>
          </p:cNvGrpSpPr>
          <p:nvPr/>
        </p:nvGrpSpPr>
        <p:grpSpPr bwMode="auto">
          <a:xfrm>
            <a:off x="1219200" y="4419600"/>
            <a:ext cx="7356475" cy="1476375"/>
            <a:chOff x="768" y="2784"/>
            <a:chExt cx="4634" cy="930"/>
          </a:xfrm>
        </p:grpSpPr>
        <p:sp>
          <p:nvSpPr>
            <p:cNvPr id="34831" name="Line 13"/>
            <p:cNvSpPr>
              <a:spLocks noChangeShapeType="1"/>
            </p:cNvSpPr>
            <p:nvPr/>
          </p:nvSpPr>
          <p:spPr bwMode="auto">
            <a:xfrm flipH="1">
              <a:off x="2079" y="2784"/>
              <a:ext cx="1329" cy="324"/>
            </a:xfrm>
            <a:prstGeom prst="line">
              <a:avLst/>
            </a:prstGeom>
            <a:noFill/>
            <a:ln w="25400">
              <a:solidFill>
                <a:schemeClr val="tx2"/>
              </a:solidFill>
              <a:round/>
              <a:headEnd type="none" w="sm" len="sm"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832" name="Rectangle 14"/>
            <p:cNvSpPr>
              <a:spLocks noChangeArrowheads="1"/>
            </p:cNvSpPr>
            <p:nvPr/>
          </p:nvSpPr>
          <p:spPr bwMode="auto">
            <a:xfrm>
              <a:off x="768" y="3162"/>
              <a:ext cx="2380" cy="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20000"/>
                </a:spcBef>
              </a:pPr>
              <a:r>
                <a:rPr kumimoji="1" lang="en-US" altLang="en-US" sz="2800" i="1">
                  <a:solidFill>
                    <a:schemeClr val="tx1"/>
                  </a:solidFill>
                  <a:latin typeface="AmeriGarmnd BT" pitchFamily="18" charset="0"/>
                </a:rPr>
                <a:t>StudentName</a:t>
              </a:r>
              <a:r>
                <a:rPr kumimoji="1" lang="en-US" altLang="en-US" sz="2800">
                  <a:solidFill>
                    <a:schemeClr val="tx1"/>
                  </a:solidFill>
                  <a:latin typeface="AmeriGarmnd BT" pitchFamily="18" charset="0"/>
                </a:rPr>
                <a:t> (</a:t>
              </a:r>
              <a:r>
                <a:rPr kumimoji="1" lang="en-US" altLang="en-US" sz="2800" i="1">
                  <a:solidFill>
                    <a:schemeClr val="tx1"/>
                  </a:solidFill>
                  <a:latin typeface="AmeriGarmnd BT" pitchFamily="18" charset="0"/>
                </a:rPr>
                <a:t>email</a:t>
              </a:r>
              <a:r>
                <a:rPr kumimoji="1" lang="en-US" altLang="en-US" sz="2800">
                  <a:solidFill>
                    <a:schemeClr val="tx1"/>
                  </a:solidFill>
                  <a:latin typeface="AmeriGarmnd BT" pitchFamily="18" charset="0"/>
                </a:rPr>
                <a:t>, </a:t>
              </a:r>
              <a:r>
                <a:rPr kumimoji="1" lang="en-US" altLang="en-US" sz="2800" i="1">
                  <a:solidFill>
                    <a:schemeClr val="tx1"/>
                  </a:solidFill>
                  <a:latin typeface="AmeriGarmnd BT" pitchFamily="18" charset="0"/>
                </a:rPr>
                <a:t>Ename</a:t>
              </a:r>
              <a:r>
                <a:rPr kumimoji="1" lang="en-US" altLang="en-US" sz="2800">
                  <a:solidFill>
                    <a:schemeClr val="tx1"/>
                  </a:solidFill>
                  <a:latin typeface="AmeriGarmnd BT" pitchFamily="18" charset="0"/>
                </a:rPr>
                <a:t>)</a:t>
              </a:r>
            </a:p>
          </p:txBody>
        </p:sp>
        <p:sp>
          <p:nvSpPr>
            <p:cNvPr id="34833" name="Line 15"/>
            <p:cNvSpPr>
              <a:spLocks noChangeShapeType="1"/>
            </p:cNvSpPr>
            <p:nvPr/>
          </p:nvSpPr>
          <p:spPr bwMode="auto">
            <a:xfrm>
              <a:off x="3873" y="2784"/>
              <a:ext cx="687" cy="624"/>
            </a:xfrm>
            <a:prstGeom prst="line">
              <a:avLst/>
            </a:prstGeom>
            <a:noFill/>
            <a:ln w="25400">
              <a:solidFill>
                <a:schemeClr val="tx2"/>
              </a:solidFill>
              <a:round/>
              <a:headEnd type="none" w="sm" len="sm"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834" name="Rectangle 16"/>
            <p:cNvSpPr>
              <a:spLocks noChangeArrowheads="1"/>
            </p:cNvSpPr>
            <p:nvPr/>
          </p:nvSpPr>
          <p:spPr bwMode="auto">
            <a:xfrm>
              <a:off x="3216" y="3414"/>
              <a:ext cx="2186" cy="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20000"/>
                </a:spcBef>
              </a:pPr>
              <a:r>
                <a:rPr kumimoji="1" lang="en-US" altLang="en-US" sz="2800" i="1">
                  <a:solidFill>
                    <a:schemeClr val="tx1"/>
                  </a:solidFill>
                  <a:latin typeface="AmeriGarmnd BT" pitchFamily="18" charset="0"/>
                </a:rPr>
                <a:t>Grade</a:t>
              </a:r>
              <a:r>
                <a:rPr kumimoji="1" lang="en-US" altLang="en-US" sz="2800">
                  <a:solidFill>
                    <a:schemeClr val="tx1"/>
                  </a:solidFill>
                  <a:latin typeface="AmeriGarmnd BT" pitchFamily="18" charset="0"/>
                </a:rPr>
                <a:t> (</a:t>
              </a:r>
              <a:r>
                <a:rPr kumimoji="1" lang="en-US" altLang="en-US" sz="2800" i="1">
                  <a:solidFill>
                    <a:schemeClr val="tx1"/>
                  </a:solidFill>
                  <a:latin typeface="AmeriGarmnd BT" pitchFamily="18" charset="0"/>
                </a:rPr>
                <a:t>email</a:t>
              </a:r>
              <a:r>
                <a:rPr kumimoji="1" lang="en-US" altLang="en-US" sz="2800">
                  <a:solidFill>
                    <a:schemeClr val="tx1"/>
                  </a:solidFill>
                  <a:latin typeface="AmeriGarmnd BT" pitchFamily="18" charset="0"/>
                </a:rPr>
                <a:t>, </a:t>
              </a:r>
              <a:r>
                <a:rPr kumimoji="1" lang="en-US" altLang="en-US" sz="2800" i="1">
                  <a:solidFill>
                    <a:schemeClr val="tx1"/>
                  </a:solidFill>
                  <a:latin typeface="AmeriGarmnd BT" pitchFamily="18" charset="0"/>
                </a:rPr>
                <a:t>PID</a:t>
              </a:r>
              <a:r>
                <a:rPr kumimoji="1" lang="en-US" altLang="en-US" sz="2800">
                  <a:solidFill>
                    <a:schemeClr val="tx1"/>
                  </a:solidFill>
                  <a:latin typeface="AmeriGarmnd BT" pitchFamily="18" charset="0"/>
                </a:rPr>
                <a:t>, </a:t>
              </a:r>
              <a:r>
                <a:rPr kumimoji="1" lang="en-US" altLang="en-US" sz="2800" i="1">
                  <a:solidFill>
                    <a:schemeClr val="tx1"/>
                  </a:solidFill>
                  <a:latin typeface="AmeriGarmnd BT" pitchFamily="18" charset="0"/>
                </a:rPr>
                <a:t>hours</a:t>
              </a:r>
              <a:r>
                <a:rPr kumimoji="1" lang="en-US" altLang="en-US" sz="2800">
                  <a:solidFill>
                    <a:schemeClr val="tx1"/>
                  </a:solidFill>
                  <a:latin typeface="AmeriGarmnd BT" pitchFamily="18" charset="0"/>
                </a:rPr>
                <a:t>)</a:t>
              </a:r>
            </a:p>
          </p:txBody>
        </p:sp>
      </p:grpSp>
      <p:grpSp>
        <p:nvGrpSpPr>
          <p:cNvPr id="4" name="Group 17"/>
          <p:cNvGrpSpPr>
            <a:grpSpLocks/>
          </p:cNvGrpSpPr>
          <p:nvPr/>
        </p:nvGrpSpPr>
        <p:grpSpPr bwMode="auto">
          <a:xfrm>
            <a:off x="2697163" y="5432425"/>
            <a:ext cx="4951412" cy="962025"/>
            <a:chOff x="1699" y="3422"/>
            <a:chExt cx="3119" cy="606"/>
          </a:xfrm>
        </p:grpSpPr>
        <p:sp>
          <p:nvSpPr>
            <p:cNvPr id="34829" name="Text Box 18"/>
            <p:cNvSpPr txBox="1">
              <a:spLocks noChangeArrowheads="1"/>
            </p:cNvSpPr>
            <p:nvPr/>
          </p:nvSpPr>
          <p:spPr bwMode="auto">
            <a:xfrm>
              <a:off x="1699" y="3422"/>
              <a:ext cx="671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2800">
                  <a:solidFill>
                    <a:schemeClr val="tx2"/>
                  </a:solidFill>
                  <a:latin typeface="AmeriGarmnd BT" pitchFamily="18" charset="0"/>
                </a:rPr>
                <a:t>BCNF</a:t>
              </a:r>
            </a:p>
          </p:txBody>
        </p:sp>
        <p:sp>
          <p:nvSpPr>
            <p:cNvPr id="34830" name="Text Box 19"/>
            <p:cNvSpPr txBox="1">
              <a:spLocks noChangeArrowheads="1"/>
            </p:cNvSpPr>
            <p:nvPr/>
          </p:nvSpPr>
          <p:spPr bwMode="auto">
            <a:xfrm>
              <a:off x="4147" y="3701"/>
              <a:ext cx="671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2800">
                  <a:solidFill>
                    <a:schemeClr val="tx2"/>
                  </a:solidFill>
                  <a:latin typeface="AmeriGarmnd BT" pitchFamily="18" charset="0"/>
                </a:rPr>
                <a:t>BCNF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11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11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11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1716" grpId="0" autoUpdateAnimBg="0"/>
      <p:bldP spid="1011722" grpId="0" autoUpdateAnimBg="0"/>
      <p:bldP spid="1011723" grpId="0" autoUpdateAnimBg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27F5B90-3804-4311-85C9-2A20B878A58D}" type="datetime1">
              <a:rPr lang="en-US" altLang="en-US" sz="1000">
                <a:solidFill>
                  <a:schemeClr val="tx1"/>
                </a:solidFill>
              </a:rPr>
              <a:pPr eaLnBrk="1" hangingPunct="1"/>
              <a:t>11/3/2017</a:t>
            </a:fld>
            <a:endParaRPr lang="en-US" altLang="en-US" sz="1000">
              <a:solidFill>
                <a:schemeClr val="tx1"/>
              </a:solidFill>
            </a:endParaRPr>
          </a:p>
        </p:txBody>
      </p:sp>
      <p:sp>
        <p:nvSpPr>
          <p:cNvPr id="3584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000">
                <a:solidFill>
                  <a:schemeClr val="tx1"/>
                </a:solidFill>
              </a:rPr>
              <a:t>Jinze Liu @ University of Kentucky</a:t>
            </a:r>
          </a:p>
        </p:txBody>
      </p:sp>
      <p:sp>
        <p:nvSpPr>
          <p:cNvPr id="3584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201E8BBE-B2DD-4E20-BED8-86FECBB41F91}" type="slidenum">
              <a:rPr lang="en-US" altLang="en-US" sz="1000">
                <a:solidFill>
                  <a:schemeClr val="tx1"/>
                </a:solidFill>
              </a:rPr>
              <a:pPr eaLnBrk="1" hangingPunct="1"/>
              <a:t>32</a:t>
            </a:fld>
            <a:endParaRPr lang="en-US" altLang="en-US" sz="1000">
              <a:solidFill>
                <a:schemeClr val="tx1"/>
              </a:solidFill>
            </a:endParaRPr>
          </a:p>
        </p:txBody>
      </p:sp>
      <p:sp>
        <p:nvSpPr>
          <p:cNvPr id="358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Exercise</a:t>
            </a:r>
          </a:p>
        </p:txBody>
      </p:sp>
      <p:sp>
        <p:nvSpPr>
          <p:cNvPr id="3584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kumimoji="1" lang="en-US" altLang="en-US" i="1" smtClean="0"/>
              <a:t>Property(Property_id#, County_name, Lot#, Area, Price, Tax_rate</a:t>
            </a:r>
            <a:r>
              <a:rPr kumimoji="1" lang="en-US" altLang="en-US" smtClean="0"/>
              <a:t>)</a:t>
            </a:r>
          </a:p>
          <a:p>
            <a:pPr lvl="1" eaLnBrk="1" hangingPunct="1"/>
            <a:r>
              <a:rPr kumimoji="1" lang="en-US" altLang="en-US" smtClean="0"/>
              <a:t>Property_id#</a:t>
            </a:r>
            <a:r>
              <a:rPr kumimoji="1" lang="en-US" altLang="en-US" smtClean="0">
                <a:latin typeface="cmsy10" pitchFamily="34" charset="0"/>
              </a:rPr>
              <a:t>-&gt; </a:t>
            </a:r>
            <a:r>
              <a:rPr kumimoji="1" lang="en-US" altLang="en-US" i="1" smtClean="0"/>
              <a:t>County_name, Lot#, Area, Price, Tax_rate</a:t>
            </a:r>
          </a:p>
          <a:p>
            <a:pPr lvl="1" eaLnBrk="1" hangingPunct="1"/>
            <a:r>
              <a:rPr kumimoji="1" lang="en-US" altLang="en-US" i="1" smtClean="0"/>
              <a:t>County_name, Lot# </a:t>
            </a:r>
            <a:r>
              <a:rPr kumimoji="1" lang="en-US" altLang="en-US" smtClean="0">
                <a:latin typeface="cmsy10" pitchFamily="34" charset="0"/>
              </a:rPr>
              <a:t>-&gt; </a:t>
            </a:r>
            <a:r>
              <a:rPr kumimoji="1" lang="en-US" altLang="en-US" smtClean="0"/>
              <a:t>Property_id</a:t>
            </a:r>
            <a:r>
              <a:rPr kumimoji="1" lang="en-US" altLang="en-US" i="1" smtClean="0"/>
              <a:t>#, Area, Price, Tax_rate</a:t>
            </a:r>
          </a:p>
          <a:p>
            <a:pPr lvl="1" eaLnBrk="1" hangingPunct="1"/>
            <a:r>
              <a:rPr kumimoji="1" lang="en-US" altLang="en-US" smtClean="0">
                <a:latin typeface="cmsy10" pitchFamily="34" charset="0"/>
              </a:rPr>
              <a:t> </a:t>
            </a:r>
            <a:r>
              <a:rPr kumimoji="1" lang="en-US" altLang="en-US" i="1" smtClean="0"/>
              <a:t>County_name </a:t>
            </a:r>
            <a:r>
              <a:rPr kumimoji="1" lang="en-US" altLang="en-US" smtClean="0">
                <a:latin typeface="cmsy10" pitchFamily="34" charset="0"/>
              </a:rPr>
              <a:t>-&gt; </a:t>
            </a:r>
            <a:r>
              <a:rPr kumimoji="1" lang="en-US" altLang="en-US" i="1" smtClean="0"/>
              <a:t>Tax_rate</a:t>
            </a:r>
          </a:p>
          <a:p>
            <a:pPr lvl="1" eaLnBrk="1" hangingPunct="1"/>
            <a:r>
              <a:rPr kumimoji="1" lang="en-US" altLang="en-US" i="1" smtClean="0"/>
              <a:t>area </a:t>
            </a:r>
            <a:r>
              <a:rPr kumimoji="1" lang="en-US" altLang="en-US" smtClean="0">
                <a:latin typeface="cmsy10" pitchFamily="34" charset="0"/>
              </a:rPr>
              <a:t>-&gt; </a:t>
            </a:r>
            <a:r>
              <a:rPr kumimoji="1" lang="en-US" altLang="en-US" i="1" smtClean="0"/>
              <a:t>Price</a:t>
            </a:r>
          </a:p>
          <a:p>
            <a:pPr lvl="1" eaLnBrk="1" hangingPunct="1"/>
            <a:endParaRPr kumimoji="1" lang="en-US" altLang="en-US" smtClean="0">
              <a:latin typeface="cmsy10" pitchFamily="34" charset="0"/>
            </a:endParaRPr>
          </a:p>
          <a:p>
            <a:pPr eaLnBrk="1" hangingPunct="1"/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ED51FDE8-3E36-47A9-A209-4D05DC7572BD}" type="datetime1">
              <a:rPr lang="en-US" altLang="en-US" sz="1000">
                <a:solidFill>
                  <a:schemeClr val="tx1"/>
                </a:solidFill>
              </a:rPr>
              <a:pPr eaLnBrk="1" hangingPunct="1"/>
              <a:t>11/3/2017</a:t>
            </a:fld>
            <a:endParaRPr lang="en-US" altLang="en-US" sz="1000">
              <a:solidFill>
                <a:schemeClr val="tx1"/>
              </a:solidFill>
            </a:endParaRPr>
          </a:p>
        </p:txBody>
      </p:sp>
      <p:sp>
        <p:nvSpPr>
          <p:cNvPr id="3686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000">
                <a:solidFill>
                  <a:schemeClr val="tx1"/>
                </a:solidFill>
              </a:rPr>
              <a:t>Jinze Liu @ University of Kentucky</a:t>
            </a:r>
          </a:p>
        </p:txBody>
      </p:sp>
      <p:sp>
        <p:nvSpPr>
          <p:cNvPr id="3686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2E9CC7FF-95E4-48A3-85FD-866ED1161F2D}" type="slidenum">
              <a:rPr lang="en-US" altLang="en-US" sz="1000">
                <a:solidFill>
                  <a:schemeClr val="tx1"/>
                </a:solidFill>
              </a:rPr>
              <a:pPr eaLnBrk="1" hangingPunct="1"/>
              <a:t>33</a:t>
            </a:fld>
            <a:endParaRPr lang="en-US" altLang="en-US" sz="1000">
              <a:solidFill>
                <a:schemeClr val="tx1"/>
              </a:solidFill>
            </a:endParaRPr>
          </a:p>
        </p:txBody>
      </p:sp>
      <p:sp>
        <p:nvSpPr>
          <p:cNvPr id="368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Exercise</a:t>
            </a:r>
          </a:p>
        </p:txBody>
      </p:sp>
      <p:sp>
        <p:nvSpPr>
          <p:cNvPr id="3687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kumimoji="1" lang="en-US" altLang="en-US" i="1" smtClean="0">
                <a:latin typeface="AmeriGarmnd BT" pitchFamily="18" charset="0"/>
              </a:rPr>
              <a:t>Property(Property_id#, County_name, Lot#, Area, Price, Tax_rate)</a:t>
            </a:r>
          </a:p>
          <a:p>
            <a:pPr eaLnBrk="1" hangingPunct="1"/>
            <a:endParaRPr lang="en-US" altLang="en-US" smtClean="0"/>
          </a:p>
        </p:txBody>
      </p:sp>
      <p:sp>
        <p:nvSpPr>
          <p:cNvPr id="1060868" name="Text Box 4"/>
          <p:cNvSpPr txBox="1">
            <a:spLocks/>
          </p:cNvSpPr>
          <p:nvPr/>
        </p:nvSpPr>
        <p:spPr bwMode="auto">
          <a:xfrm>
            <a:off x="1143000" y="1905000"/>
            <a:ext cx="6934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en-US" altLang="en-US" sz="2800" i="1">
                <a:solidFill>
                  <a:schemeClr val="tx1"/>
                </a:solidFill>
                <a:latin typeface="AmeriGarmnd BT" pitchFamily="18" charset="0"/>
              </a:rPr>
              <a:t>BCNF violation: County_name</a:t>
            </a:r>
            <a:r>
              <a:rPr kumimoji="1" lang="en-US" altLang="en-US" sz="2800" i="1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kumimoji="1" lang="en-US" altLang="en-US" sz="2800">
                <a:solidFill>
                  <a:schemeClr val="tx1"/>
                </a:solidFill>
                <a:latin typeface="cmsy10" pitchFamily="34" charset="0"/>
              </a:rPr>
              <a:t>-&gt; </a:t>
            </a:r>
            <a:r>
              <a:rPr kumimoji="1" lang="en-US" altLang="en-US" sz="2800" i="1">
                <a:solidFill>
                  <a:schemeClr val="tx1"/>
                </a:solidFill>
                <a:latin typeface="AmeriGarmnd BT" pitchFamily="18" charset="0"/>
              </a:rPr>
              <a:t>Tax_rate</a:t>
            </a:r>
          </a:p>
        </p:txBody>
      </p:sp>
      <p:grpSp>
        <p:nvGrpSpPr>
          <p:cNvPr id="2" name="Group 21"/>
          <p:cNvGrpSpPr>
            <a:grpSpLocks/>
          </p:cNvGrpSpPr>
          <p:nvPr/>
        </p:nvGrpSpPr>
        <p:grpSpPr bwMode="auto">
          <a:xfrm>
            <a:off x="574675" y="2438400"/>
            <a:ext cx="8626475" cy="1619250"/>
            <a:chOff x="362" y="1536"/>
            <a:chExt cx="5434" cy="1020"/>
          </a:xfrm>
        </p:grpSpPr>
        <p:sp>
          <p:nvSpPr>
            <p:cNvPr id="36882" name="Rectangle 6"/>
            <p:cNvSpPr>
              <a:spLocks noChangeArrowheads="1"/>
            </p:cNvSpPr>
            <p:nvPr/>
          </p:nvSpPr>
          <p:spPr bwMode="auto">
            <a:xfrm>
              <a:off x="362" y="1866"/>
              <a:ext cx="3177" cy="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20000"/>
                </a:spcBef>
              </a:pPr>
              <a:r>
                <a:rPr kumimoji="1" lang="en-US" altLang="en-US" sz="2800" i="1">
                  <a:solidFill>
                    <a:schemeClr val="tx1"/>
                  </a:solidFill>
                  <a:latin typeface="AmeriGarmnd BT" pitchFamily="18" charset="0"/>
                </a:rPr>
                <a:t>LOTS1</a:t>
              </a:r>
              <a:r>
                <a:rPr kumimoji="1" lang="en-US" altLang="en-US" sz="2800">
                  <a:solidFill>
                    <a:schemeClr val="tx1"/>
                  </a:solidFill>
                  <a:latin typeface="AmeriGarmnd BT" pitchFamily="18" charset="0"/>
                </a:rPr>
                <a:t> (</a:t>
              </a:r>
              <a:r>
                <a:rPr kumimoji="1" lang="en-US" altLang="en-US" sz="2800" i="1">
                  <a:solidFill>
                    <a:schemeClr val="tx1"/>
                  </a:solidFill>
                  <a:latin typeface="AmeriGarmnd BT" pitchFamily="18" charset="0"/>
                </a:rPr>
                <a:t>County_name, Tax_rate </a:t>
              </a:r>
              <a:r>
                <a:rPr kumimoji="1" lang="en-US" altLang="en-US" sz="2800">
                  <a:solidFill>
                    <a:schemeClr val="tx1"/>
                  </a:solidFill>
                  <a:latin typeface="AmeriGarmnd BT" pitchFamily="18" charset="0"/>
                </a:rPr>
                <a:t>)</a:t>
              </a:r>
            </a:p>
          </p:txBody>
        </p:sp>
        <p:sp>
          <p:nvSpPr>
            <p:cNvPr id="36883" name="Rectangle 7"/>
            <p:cNvSpPr>
              <a:spLocks noChangeArrowheads="1"/>
            </p:cNvSpPr>
            <p:nvPr/>
          </p:nvSpPr>
          <p:spPr bwMode="auto">
            <a:xfrm>
              <a:off x="624" y="2256"/>
              <a:ext cx="5172" cy="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20000"/>
                </a:spcBef>
              </a:pPr>
              <a:r>
                <a:rPr kumimoji="1" lang="en-US" altLang="en-US" sz="2800" i="1">
                  <a:solidFill>
                    <a:schemeClr val="tx1"/>
                  </a:solidFill>
                  <a:latin typeface="AmeriGarmnd BT" pitchFamily="18" charset="0"/>
                </a:rPr>
                <a:t>LOTS2</a:t>
              </a:r>
              <a:r>
                <a:rPr kumimoji="1" lang="en-US" altLang="en-US" sz="2800">
                  <a:solidFill>
                    <a:schemeClr val="tx1"/>
                  </a:solidFill>
                  <a:latin typeface="AmeriGarmnd BT" pitchFamily="18" charset="0"/>
                </a:rPr>
                <a:t> (</a:t>
              </a:r>
              <a:r>
                <a:rPr kumimoji="1" lang="en-US" altLang="en-US" sz="2800" i="1">
                  <a:solidFill>
                    <a:schemeClr val="tx1"/>
                  </a:solidFill>
                  <a:latin typeface="AmeriGarmnd BT" pitchFamily="18" charset="0"/>
                </a:rPr>
                <a:t>Property_id#, County_name, Lot#, Area, Price</a:t>
              </a:r>
              <a:r>
                <a:rPr kumimoji="1" lang="en-US" altLang="en-US" sz="2800">
                  <a:solidFill>
                    <a:schemeClr val="tx1"/>
                  </a:solidFill>
                  <a:latin typeface="AmeriGarmnd BT" pitchFamily="18" charset="0"/>
                </a:rPr>
                <a:t>)</a:t>
              </a:r>
            </a:p>
          </p:txBody>
        </p:sp>
        <p:sp>
          <p:nvSpPr>
            <p:cNvPr id="36884" name="Line 8"/>
            <p:cNvSpPr>
              <a:spLocks noChangeShapeType="1"/>
            </p:cNvSpPr>
            <p:nvPr/>
          </p:nvSpPr>
          <p:spPr bwMode="auto">
            <a:xfrm flipH="1">
              <a:off x="1433" y="1536"/>
              <a:ext cx="1329" cy="324"/>
            </a:xfrm>
            <a:prstGeom prst="line">
              <a:avLst/>
            </a:prstGeom>
            <a:noFill/>
            <a:ln w="25400">
              <a:solidFill>
                <a:schemeClr val="tx2"/>
              </a:solidFill>
              <a:round/>
              <a:headEnd type="none" w="sm" len="sm"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85" name="Line 9"/>
            <p:cNvSpPr>
              <a:spLocks noChangeShapeType="1"/>
            </p:cNvSpPr>
            <p:nvPr/>
          </p:nvSpPr>
          <p:spPr bwMode="auto">
            <a:xfrm>
              <a:off x="3194" y="1536"/>
              <a:ext cx="1119" cy="660"/>
            </a:xfrm>
            <a:prstGeom prst="line">
              <a:avLst/>
            </a:prstGeom>
            <a:noFill/>
            <a:ln w="25400">
              <a:solidFill>
                <a:schemeClr val="tx2"/>
              </a:solidFill>
              <a:round/>
              <a:headEnd type="none" w="sm" len="sm"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60874" name="Text Box 10"/>
          <p:cNvSpPr txBox="1">
            <a:spLocks/>
          </p:cNvSpPr>
          <p:nvPr/>
        </p:nvSpPr>
        <p:spPr bwMode="auto">
          <a:xfrm>
            <a:off x="3276600" y="4038600"/>
            <a:ext cx="4724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en-US" altLang="en-US" sz="2800" i="1">
                <a:solidFill>
                  <a:schemeClr val="tx1"/>
                </a:solidFill>
                <a:latin typeface="AmeriGarmnd BT" pitchFamily="18" charset="0"/>
              </a:rPr>
              <a:t>BCNF violation: Area</a:t>
            </a:r>
            <a:r>
              <a:rPr kumimoji="1" lang="en-US" altLang="en-US" sz="2800" i="1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kumimoji="1" lang="en-US" altLang="en-US" sz="2800">
                <a:solidFill>
                  <a:schemeClr val="tx1"/>
                </a:solidFill>
                <a:latin typeface="cmsy10" pitchFamily="34" charset="0"/>
              </a:rPr>
              <a:t>-&gt; </a:t>
            </a:r>
            <a:r>
              <a:rPr kumimoji="1" lang="en-US" altLang="en-US" sz="2800" i="1">
                <a:solidFill>
                  <a:schemeClr val="tx1"/>
                </a:solidFill>
                <a:latin typeface="AmeriGarmnd BT" pitchFamily="18" charset="0"/>
              </a:rPr>
              <a:t>Price</a:t>
            </a:r>
          </a:p>
        </p:txBody>
      </p:sp>
      <p:grpSp>
        <p:nvGrpSpPr>
          <p:cNvPr id="3" name="Group 12"/>
          <p:cNvGrpSpPr>
            <a:grpSpLocks/>
          </p:cNvGrpSpPr>
          <p:nvPr/>
        </p:nvGrpSpPr>
        <p:grpSpPr bwMode="auto">
          <a:xfrm>
            <a:off x="381000" y="4495800"/>
            <a:ext cx="8831263" cy="1619250"/>
            <a:chOff x="240" y="1728"/>
            <a:chExt cx="5563" cy="1020"/>
          </a:xfrm>
        </p:grpSpPr>
        <p:sp>
          <p:nvSpPr>
            <p:cNvPr id="36878" name="Rectangle 13"/>
            <p:cNvSpPr>
              <a:spLocks noChangeArrowheads="1"/>
            </p:cNvSpPr>
            <p:nvPr/>
          </p:nvSpPr>
          <p:spPr bwMode="auto">
            <a:xfrm>
              <a:off x="240" y="2058"/>
              <a:ext cx="2126" cy="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20000"/>
                </a:spcBef>
              </a:pPr>
              <a:r>
                <a:rPr kumimoji="1" lang="en-US" altLang="en-US" sz="2800" i="1">
                  <a:solidFill>
                    <a:schemeClr val="tx1"/>
                  </a:solidFill>
                  <a:latin typeface="AmeriGarmnd BT" pitchFamily="18" charset="0"/>
                </a:rPr>
                <a:t>LOTS2A</a:t>
              </a:r>
              <a:r>
                <a:rPr kumimoji="1" lang="en-US" altLang="en-US" sz="2800">
                  <a:solidFill>
                    <a:schemeClr val="tx1"/>
                  </a:solidFill>
                  <a:latin typeface="AmeriGarmnd BT" pitchFamily="18" charset="0"/>
                </a:rPr>
                <a:t> (</a:t>
              </a:r>
              <a:r>
                <a:rPr kumimoji="1" lang="en-US" altLang="en-US" sz="2800" i="1">
                  <a:solidFill>
                    <a:schemeClr val="tx1"/>
                  </a:solidFill>
                  <a:latin typeface="AmeriGarmnd BT" pitchFamily="18" charset="0"/>
                </a:rPr>
                <a:t>Area, Price</a:t>
              </a:r>
              <a:r>
                <a:rPr kumimoji="1" lang="en-US" altLang="en-US" sz="2800">
                  <a:solidFill>
                    <a:schemeClr val="tx1"/>
                  </a:solidFill>
                  <a:latin typeface="AmeriGarmnd BT" pitchFamily="18" charset="0"/>
                </a:rPr>
                <a:t>)</a:t>
              </a:r>
            </a:p>
          </p:txBody>
        </p:sp>
        <p:sp>
          <p:nvSpPr>
            <p:cNvPr id="36879" name="Rectangle 14"/>
            <p:cNvSpPr>
              <a:spLocks noChangeArrowheads="1"/>
            </p:cNvSpPr>
            <p:nvPr/>
          </p:nvSpPr>
          <p:spPr bwMode="auto">
            <a:xfrm>
              <a:off x="1090" y="2448"/>
              <a:ext cx="4713" cy="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20000"/>
                </a:spcBef>
              </a:pPr>
              <a:r>
                <a:rPr kumimoji="1" lang="en-US" altLang="en-US" sz="2800" i="1">
                  <a:solidFill>
                    <a:schemeClr val="tx1"/>
                  </a:solidFill>
                  <a:latin typeface="AmeriGarmnd BT" pitchFamily="18" charset="0"/>
                </a:rPr>
                <a:t>LOTS2B</a:t>
              </a:r>
              <a:r>
                <a:rPr kumimoji="1" lang="en-US" altLang="en-US" sz="2800">
                  <a:solidFill>
                    <a:schemeClr val="tx1"/>
                  </a:solidFill>
                  <a:latin typeface="AmeriGarmnd BT" pitchFamily="18" charset="0"/>
                </a:rPr>
                <a:t> (</a:t>
              </a:r>
              <a:r>
                <a:rPr kumimoji="1" lang="en-US" altLang="en-US" sz="2800" i="1">
                  <a:solidFill>
                    <a:schemeClr val="tx1"/>
                  </a:solidFill>
                  <a:latin typeface="AmeriGarmnd BT" pitchFamily="18" charset="0"/>
                </a:rPr>
                <a:t>Property_id#, County_name, Lot#, Area</a:t>
              </a:r>
              <a:r>
                <a:rPr kumimoji="1" lang="en-US" altLang="en-US" sz="2800">
                  <a:solidFill>
                    <a:schemeClr val="tx1"/>
                  </a:solidFill>
                  <a:latin typeface="AmeriGarmnd BT" pitchFamily="18" charset="0"/>
                </a:rPr>
                <a:t>)</a:t>
              </a:r>
            </a:p>
          </p:txBody>
        </p:sp>
        <p:sp>
          <p:nvSpPr>
            <p:cNvPr id="36880" name="Line 15"/>
            <p:cNvSpPr>
              <a:spLocks noChangeShapeType="1"/>
            </p:cNvSpPr>
            <p:nvPr/>
          </p:nvSpPr>
          <p:spPr bwMode="auto">
            <a:xfrm flipH="1">
              <a:off x="1311" y="1728"/>
              <a:ext cx="1329" cy="324"/>
            </a:xfrm>
            <a:prstGeom prst="line">
              <a:avLst/>
            </a:prstGeom>
            <a:noFill/>
            <a:ln w="25400">
              <a:solidFill>
                <a:schemeClr val="tx2"/>
              </a:solidFill>
              <a:round/>
              <a:headEnd type="none" w="sm" len="sm"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81" name="Line 16"/>
            <p:cNvSpPr>
              <a:spLocks noChangeShapeType="1"/>
            </p:cNvSpPr>
            <p:nvPr/>
          </p:nvSpPr>
          <p:spPr bwMode="auto">
            <a:xfrm>
              <a:off x="3072" y="1728"/>
              <a:ext cx="1119" cy="660"/>
            </a:xfrm>
            <a:prstGeom prst="line">
              <a:avLst/>
            </a:prstGeom>
            <a:noFill/>
            <a:ln w="25400">
              <a:solidFill>
                <a:schemeClr val="tx2"/>
              </a:solidFill>
              <a:round/>
              <a:headEnd type="none" w="sm" len="sm"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60881" name="Text Box 17"/>
          <p:cNvSpPr txBox="1">
            <a:spLocks noChangeArrowheads="1"/>
          </p:cNvSpPr>
          <p:nvPr/>
        </p:nvSpPr>
        <p:spPr bwMode="auto">
          <a:xfrm>
            <a:off x="228600" y="3200400"/>
            <a:ext cx="111283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800">
                <a:solidFill>
                  <a:schemeClr val="tx2"/>
                </a:solidFill>
                <a:latin typeface="AmeriGarmnd BT" pitchFamily="18" charset="0"/>
              </a:rPr>
              <a:t>BCNF</a:t>
            </a:r>
          </a:p>
        </p:txBody>
      </p:sp>
      <p:sp>
        <p:nvSpPr>
          <p:cNvPr id="1060883" name="Text Box 19"/>
          <p:cNvSpPr txBox="1">
            <a:spLocks noChangeArrowheads="1"/>
          </p:cNvSpPr>
          <p:nvPr/>
        </p:nvSpPr>
        <p:spPr bwMode="auto">
          <a:xfrm>
            <a:off x="457200" y="5334000"/>
            <a:ext cx="111283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800">
                <a:solidFill>
                  <a:schemeClr val="tx2"/>
                </a:solidFill>
                <a:latin typeface="AmeriGarmnd BT" pitchFamily="18" charset="0"/>
              </a:rPr>
              <a:t>BCNF</a:t>
            </a:r>
          </a:p>
        </p:txBody>
      </p:sp>
      <p:sp>
        <p:nvSpPr>
          <p:cNvPr id="1060884" name="Text Box 20"/>
          <p:cNvSpPr txBox="1">
            <a:spLocks noChangeArrowheads="1"/>
          </p:cNvSpPr>
          <p:nvPr/>
        </p:nvSpPr>
        <p:spPr bwMode="auto">
          <a:xfrm>
            <a:off x="6858000" y="5938838"/>
            <a:ext cx="1065213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800">
                <a:solidFill>
                  <a:schemeClr val="tx2"/>
                </a:solidFill>
                <a:latin typeface="AmeriGarmnd BT" pitchFamily="18" charset="0"/>
              </a:rPr>
              <a:t>BCNF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0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0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0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0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0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0868" grpId="0"/>
      <p:bldP spid="1060874" grpId="0"/>
      <p:bldP spid="1060881" grpId="0" autoUpdateAnimBg="0"/>
      <p:bldP spid="1060883" grpId="0" autoUpdateAnimBg="0"/>
      <p:bldP spid="1060884" grpId="0" autoUpdateAnimBg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101B1BFA-4171-4879-B824-87DFFA01EFC9}" type="datetime1">
              <a:rPr lang="en-US" altLang="en-US" sz="1000">
                <a:solidFill>
                  <a:schemeClr val="tx1"/>
                </a:solidFill>
              </a:rPr>
              <a:pPr eaLnBrk="1" hangingPunct="1"/>
              <a:t>11/3/2017</a:t>
            </a:fld>
            <a:endParaRPr lang="en-US" altLang="en-US" sz="1000">
              <a:solidFill>
                <a:schemeClr val="tx1"/>
              </a:solidFill>
            </a:endParaRPr>
          </a:p>
        </p:txBody>
      </p:sp>
      <p:sp>
        <p:nvSpPr>
          <p:cNvPr id="614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000">
                <a:solidFill>
                  <a:schemeClr val="tx1"/>
                </a:solidFill>
              </a:rPr>
              <a:t>Jinze Liu @ University of Kentucky</a:t>
            </a:r>
          </a:p>
        </p:txBody>
      </p:sp>
      <p:sp>
        <p:nvSpPr>
          <p:cNvPr id="615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41BBF20B-8C8E-4B25-8B92-846FAAEADEA4}" type="slidenum">
              <a:rPr lang="en-US" altLang="en-US" sz="1000">
                <a:solidFill>
                  <a:schemeClr val="tx1"/>
                </a:solidFill>
              </a:rPr>
              <a:pPr eaLnBrk="1" hangingPunct="1"/>
              <a:t>34</a:t>
            </a:fld>
            <a:endParaRPr lang="en-US" altLang="en-US" sz="1000">
              <a:solidFill>
                <a:schemeClr val="tx1"/>
              </a:solidFill>
            </a:endParaRPr>
          </a:p>
        </p:txBody>
      </p:sp>
      <p:sp>
        <p:nvSpPr>
          <p:cNvPr id="61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Why is BCNF decomposition lossless</a:t>
            </a:r>
          </a:p>
        </p:txBody>
      </p:sp>
      <p:sp>
        <p:nvSpPr>
          <p:cNvPr id="615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mtClean="0"/>
              <a:t>Given non-trivial </a:t>
            </a:r>
            <a:r>
              <a:rPr lang="en-US" altLang="en-US" i="1" smtClean="0">
                <a:solidFill>
                  <a:schemeClr val="tx2"/>
                </a:solidFill>
              </a:rPr>
              <a:t>X</a:t>
            </a:r>
            <a:r>
              <a:rPr lang="en-US" altLang="en-US" smtClean="0">
                <a:solidFill>
                  <a:schemeClr val="tx2"/>
                </a:solidFill>
              </a:rPr>
              <a:t> </a:t>
            </a:r>
            <a:r>
              <a:rPr lang="en-US" altLang="en-US" smtClean="0">
                <a:solidFill>
                  <a:schemeClr val="tx2"/>
                </a:solidFill>
                <a:latin typeface="cmsy10" pitchFamily="34" charset="0"/>
              </a:rPr>
              <a:t>-&gt;</a:t>
            </a:r>
            <a:r>
              <a:rPr lang="en-US" altLang="en-US" smtClean="0">
                <a:solidFill>
                  <a:schemeClr val="tx2"/>
                </a:solidFill>
              </a:rPr>
              <a:t> </a:t>
            </a:r>
            <a:r>
              <a:rPr lang="en-US" altLang="en-US" i="1" smtClean="0">
                <a:solidFill>
                  <a:schemeClr val="tx2"/>
                </a:solidFill>
              </a:rPr>
              <a:t>Y</a:t>
            </a:r>
            <a:r>
              <a:rPr lang="en-US" altLang="en-US" smtClean="0"/>
              <a:t> in </a:t>
            </a:r>
            <a:r>
              <a:rPr lang="en-US" altLang="en-US" i="1" smtClean="0"/>
              <a:t>R</a:t>
            </a:r>
            <a:r>
              <a:rPr lang="en-US" altLang="en-US" smtClean="0"/>
              <a:t> where </a:t>
            </a:r>
            <a:r>
              <a:rPr lang="en-US" altLang="en-US" i="1" smtClean="0"/>
              <a:t>X</a:t>
            </a:r>
            <a:r>
              <a:rPr lang="en-US" altLang="en-US" smtClean="0"/>
              <a:t> is </a:t>
            </a:r>
            <a:r>
              <a:rPr lang="en-US" altLang="en-US" smtClean="0">
                <a:solidFill>
                  <a:schemeClr val="tx2"/>
                </a:solidFill>
              </a:rPr>
              <a:t>not</a:t>
            </a:r>
            <a:r>
              <a:rPr lang="en-US" altLang="en-US" smtClean="0"/>
              <a:t> a super key of </a:t>
            </a:r>
            <a:r>
              <a:rPr lang="en-US" altLang="en-US" i="1" smtClean="0"/>
              <a:t>R</a:t>
            </a:r>
            <a:r>
              <a:rPr lang="en-US" altLang="en-US" smtClean="0"/>
              <a:t>, need to prove: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Anything we project always comes back in the join:</a:t>
            </a:r>
            <a:br>
              <a:rPr lang="en-US" altLang="en-US" smtClean="0"/>
            </a:br>
            <a:r>
              <a:rPr lang="en-US" altLang="en-US" i="1" smtClean="0"/>
              <a:t>R       </a:t>
            </a:r>
            <a:r>
              <a:rPr lang="el-GR" altLang="en-US" smtClean="0">
                <a:latin typeface="cmmi10" pitchFamily="34" charset="0"/>
              </a:rPr>
              <a:t>π</a:t>
            </a:r>
            <a:r>
              <a:rPr lang="en-US" altLang="en-US" i="1" baseline="-25000" smtClean="0"/>
              <a:t>XY</a:t>
            </a:r>
            <a:r>
              <a:rPr lang="en-US" altLang="en-US" smtClean="0"/>
              <a:t> ( </a:t>
            </a:r>
            <a:r>
              <a:rPr lang="en-US" altLang="en-US" i="1" smtClean="0"/>
              <a:t>R</a:t>
            </a:r>
            <a:r>
              <a:rPr lang="en-US" altLang="en-US" smtClean="0"/>
              <a:t> )    </a:t>
            </a:r>
            <a:r>
              <a:rPr lang="el-GR" altLang="en-US" smtClean="0">
                <a:latin typeface="cmmi10" pitchFamily="34" charset="0"/>
              </a:rPr>
              <a:t>π</a:t>
            </a:r>
            <a:r>
              <a:rPr lang="en-US" altLang="en-US" i="1" baseline="-25000" smtClean="0"/>
              <a:t>XZ</a:t>
            </a:r>
            <a:r>
              <a:rPr lang="en-US" altLang="en-US" smtClean="0"/>
              <a:t> ( </a:t>
            </a:r>
            <a:r>
              <a:rPr lang="en-US" altLang="en-US" i="1" smtClean="0"/>
              <a:t>R</a:t>
            </a:r>
            <a:r>
              <a:rPr lang="en-US" altLang="en-US" smtClean="0"/>
              <a:t> 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Sure; and it doesn’t depend on the FD</a:t>
            </a:r>
          </a:p>
          <a:p>
            <a:pPr eaLnBrk="1" hangingPunct="1"/>
            <a:r>
              <a:rPr lang="en-US" altLang="en-US" smtClean="0"/>
              <a:t>Anything that comes back in the join must be in the original relation:</a:t>
            </a:r>
            <a:br>
              <a:rPr lang="en-US" altLang="en-US" smtClean="0"/>
            </a:br>
            <a:r>
              <a:rPr lang="en-US" altLang="en-US" i="1" smtClean="0"/>
              <a:t>R</a:t>
            </a:r>
            <a:r>
              <a:rPr lang="en-US" altLang="en-US" smtClean="0"/>
              <a:t>      </a:t>
            </a:r>
            <a:r>
              <a:rPr lang="el-GR" altLang="en-US" smtClean="0">
                <a:latin typeface="cmmi10" pitchFamily="34" charset="0"/>
              </a:rPr>
              <a:t>π</a:t>
            </a:r>
            <a:r>
              <a:rPr lang="en-US" altLang="en-US" i="1" baseline="-25000" smtClean="0"/>
              <a:t>XY</a:t>
            </a:r>
            <a:r>
              <a:rPr lang="en-US" altLang="en-US" smtClean="0"/>
              <a:t> ( </a:t>
            </a:r>
            <a:r>
              <a:rPr lang="en-US" altLang="en-US" i="1" smtClean="0"/>
              <a:t>R</a:t>
            </a:r>
            <a:r>
              <a:rPr lang="en-US" altLang="en-US" smtClean="0"/>
              <a:t> )    </a:t>
            </a:r>
            <a:r>
              <a:rPr lang="el-GR" altLang="en-US" smtClean="0">
                <a:latin typeface="cmmi10" pitchFamily="34" charset="0"/>
              </a:rPr>
              <a:t>π</a:t>
            </a:r>
            <a:r>
              <a:rPr lang="en-US" altLang="en-US" i="1" baseline="-25000" smtClean="0"/>
              <a:t>XZ</a:t>
            </a:r>
            <a:r>
              <a:rPr lang="en-US" altLang="en-US" smtClean="0"/>
              <a:t> ( </a:t>
            </a:r>
            <a:r>
              <a:rPr lang="en-US" altLang="en-US" i="1" smtClean="0"/>
              <a:t>R</a:t>
            </a:r>
            <a:r>
              <a:rPr lang="en-US" altLang="en-US" smtClean="0"/>
              <a:t> )</a:t>
            </a:r>
          </a:p>
          <a:p>
            <a:pPr lvl="1" eaLnBrk="1" hangingPunct="1"/>
            <a:r>
              <a:rPr lang="en-US" altLang="en-US" smtClean="0"/>
              <a:t>Proof makes use of the fact that </a:t>
            </a:r>
            <a:r>
              <a:rPr lang="en-US" altLang="en-US" i="1" smtClean="0"/>
              <a:t>X</a:t>
            </a:r>
            <a:r>
              <a:rPr lang="en-US" altLang="en-US" smtClean="0"/>
              <a:t> </a:t>
            </a:r>
            <a:r>
              <a:rPr lang="en-US" altLang="en-US" smtClean="0">
                <a:latin typeface="cmsy10" pitchFamily="34" charset="0"/>
              </a:rPr>
              <a:t>-&gt;</a:t>
            </a:r>
            <a:r>
              <a:rPr lang="en-US" altLang="en-US" smtClean="0"/>
              <a:t> </a:t>
            </a:r>
            <a:r>
              <a:rPr lang="en-US" altLang="en-US" i="1" smtClean="0"/>
              <a:t>Y</a:t>
            </a:r>
          </a:p>
        </p:txBody>
      </p:sp>
      <p:graphicFrame>
        <p:nvGraphicFramePr>
          <p:cNvPr id="6146" name="Object 4"/>
          <p:cNvGraphicFramePr>
            <a:graphicFrameLocks noChangeAspect="1"/>
          </p:cNvGraphicFramePr>
          <p:nvPr/>
        </p:nvGraphicFramePr>
        <p:xfrm>
          <a:off x="914400" y="4221163"/>
          <a:ext cx="533400" cy="427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9" name="Equation" r:id="rId4" imgW="152280" imgH="152280" progId="Equation.3">
                  <p:embed/>
                </p:oleObj>
              </mc:Choice>
              <mc:Fallback>
                <p:oleObj name="Equation" r:id="rId4" imgW="152280" imgH="15228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4221163"/>
                        <a:ext cx="533400" cy="4270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7" name="Object 5"/>
          <p:cNvGraphicFramePr>
            <a:graphicFrameLocks noChangeAspect="1"/>
          </p:cNvGraphicFramePr>
          <p:nvPr/>
        </p:nvGraphicFramePr>
        <p:xfrm>
          <a:off x="838200" y="2438400"/>
          <a:ext cx="533400" cy="427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0" name="Equation" r:id="rId6" imgW="152280" imgH="152280" progId="Equation.3">
                  <p:embed/>
                </p:oleObj>
              </mc:Choice>
              <mc:Fallback>
                <p:oleObj name="Equation" r:id="rId6" imgW="152280" imgH="15228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2438400"/>
                        <a:ext cx="533400" cy="427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153" name="Picture 5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2514600"/>
            <a:ext cx="385763" cy="227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4" name="Picture 5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4343400"/>
            <a:ext cx="385763" cy="227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6684A86-B154-469D-BBB8-6694AC42AEA4}" type="datetime1">
              <a:rPr lang="en-US" smtClean="0"/>
              <a:pPr>
                <a:defRPr/>
              </a:pPr>
              <a:t>11/6/2017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Jinze Liu @ University of Kentucky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49AC9-5E6B-4FE6-953A-7D3E0FFEE0E4}" type="slidenum">
              <a:rPr lang="en-US" altLang="en-US" smtClean="0"/>
              <a:pPr/>
              <a:t>35</a:t>
            </a:fld>
            <a:endParaRPr lang="en-US" alt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6162" y="609599"/>
            <a:ext cx="7971676" cy="57912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266810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6684A86-B154-469D-BBB8-6694AC42AEA4}" type="datetime1">
              <a:rPr lang="en-US" smtClean="0"/>
              <a:pPr>
                <a:defRPr/>
              </a:pPr>
              <a:t>11/6/2017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Jinze Liu @ University of Kentucky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49AC9-5E6B-4FE6-953A-7D3E0FFEE0E4}" type="slidenum">
              <a:rPr lang="en-US" altLang="en-US" smtClean="0"/>
              <a:pPr/>
              <a:t>36</a:t>
            </a:fld>
            <a:endParaRPr lang="en-US" alt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2324" y="1327150"/>
            <a:ext cx="7819351" cy="4203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456487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71AE7E9D-954D-4184-BC36-37DF3F3D63CE}" type="datetime1">
              <a:rPr lang="en-US" altLang="en-US" sz="1000">
                <a:solidFill>
                  <a:schemeClr val="tx1"/>
                </a:solidFill>
              </a:rPr>
              <a:pPr eaLnBrk="1" hangingPunct="1"/>
              <a:t>11/3/2017</a:t>
            </a:fld>
            <a:endParaRPr lang="en-US" altLang="en-US" sz="1000">
              <a:solidFill>
                <a:schemeClr val="tx1"/>
              </a:solidFill>
            </a:endParaRPr>
          </a:p>
        </p:txBody>
      </p:sp>
      <p:sp>
        <p:nvSpPr>
          <p:cNvPr id="3789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000">
                <a:solidFill>
                  <a:schemeClr val="tx1"/>
                </a:solidFill>
              </a:rPr>
              <a:t>Jinze Liu @ University of Kentucky</a:t>
            </a:r>
          </a:p>
        </p:txBody>
      </p:sp>
      <p:sp>
        <p:nvSpPr>
          <p:cNvPr id="3789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C541A4F-7FC8-46A6-BEE0-F69E498BC782}" type="slidenum">
              <a:rPr lang="en-US" altLang="en-US" sz="1000">
                <a:solidFill>
                  <a:schemeClr val="tx1"/>
                </a:solidFill>
              </a:rPr>
              <a:pPr eaLnBrk="1" hangingPunct="1"/>
              <a:t>37</a:t>
            </a:fld>
            <a:endParaRPr lang="en-US" altLang="en-US" sz="1000">
              <a:solidFill>
                <a:schemeClr val="tx1"/>
              </a:solidFill>
            </a:endParaRPr>
          </a:p>
        </p:txBody>
      </p:sp>
      <p:sp>
        <p:nvSpPr>
          <p:cNvPr id="378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Recap</a:t>
            </a:r>
          </a:p>
        </p:txBody>
      </p:sp>
      <p:sp>
        <p:nvSpPr>
          <p:cNvPr id="3789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Functional dependencies: a generalization of the key concept</a:t>
            </a:r>
          </a:p>
          <a:p>
            <a:pPr eaLnBrk="1" hangingPunct="1"/>
            <a:r>
              <a:rPr lang="en-US" altLang="en-US" smtClean="0"/>
              <a:t>Partial dependencies: a source of redundancy</a:t>
            </a:r>
          </a:p>
          <a:p>
            <a:pPr lvl="1" eaLnBrk="1" hangingPunct="1"/>
            <a:r>
              <a:rPr lang="en-US" altLang="en-US" smtClean="0"/>
              <a:t>Use 2</a:t>
            </a:r>
            <a:r>
              <a:rPr lang="en-US" altLang="en-US" baseline="30000" smtClean="0"/>
              <a:t>nd</a:t>
            </a:r>
            <a:r>
              <a:rPr lang="en-US" altLang="en-US" smtClean="0"/>
              <a:t> Normal form to remove partial dependency</a:t>
            </a:r>
          </a:p>
          <a:p>
            <a:pPr eaLnBrk="1" hangingPunct="1"/>
            <a:r>
              <a:rPr lang="en-US" altLang="en-US" smtClean="0"/>
              <a:t>Non-key functional dependencies: a source of redundancy</a:t>
            </a:r>
          </a:p>
          <a:p>
            <a:pPr eaLnBrk="1" hangingPunct="1"/>
            <a:r>
              <a:rPr lang="en-US" altLang="en-US" smtClean="0"/>
              <a:t>BCNF decomposition: a method for removing ALL functional dependency related redundancies</a:t>
            </a:r>
          </a:p>
          <a:p>
            <a:pPr lvl="1" eaLnBrk="1" hangingPunct="1"/>
            <a:r>
              <a:rPr lang="en-US" altLang="en-US" smtClean="0"/>
              <a:t>Plus, BNCF decomposition is a lossless join decomposition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D38309CA-7CCC-4F37-AFE5-3707D591B766}" type="datetime1">
              <a:rPr lang="en-US" altLang="en-US" sz="1000">
                <a:solidFill>
                  <a:schemeClr val="tx1"/>
                </a:solidFill>
              </a:rPr>
              <a:pPr eaLnBrk="1" hangingPunct="1"/>
              <a:t>11/3/2017</a:t>
            </a:fld>
            <a:endParaRPr lang="en-US" altLang="en-US" sz="1000">
              <a:solidFill>
                <a:schemeClr val="tx1"/>
              </a:solidFill>
            </a:endParaRPr>
          </a:p>
        </p:txBody>
      </p:sp>
      <p:sp>
        <p:nvSpPr>
          <p:cNvPr id="1331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000">
                <a:solidFill>
                  <a:schemeClr val="tx1"/>
                </a:solidFill>
              </a:rPr>
              <a:t>Jinze Liu @ University of Kentucky</a:t>
            </a:r>
          </a:p>
        </p:txBody>
      </p:sp>
      <p:sp>
        <p:nvSpPr>
          <p:cNvPr id="1331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F2776570-B90A-4989-9F17-2E6B2E2B239D}" type="slidenum">
              <a:rPr lang="en-US" altLang="en-US" sz="1000">
                <a:solidFill>
                  <a:schemeClr val="tx1"/>
                </a:solidFill>
              </a:rPr>
              <a:pPr eaLnBrk="1" hangingPunct="1"/>
              <a:t>4</a:t>
            </a:fld>
            <a:endParaRPr lang="en-US" altLang="en-US" sz="1000">
              <a:solidFill>
                <a:schemeClr val="tx1"/>
              </a:solidFill>
            </a:endParaRPr>
          </a:p>
        </p:txBody>
      </p:sp>
      <p:sp>
        <p:nvSpPr>
          <p:cNvPr id="133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Why redundancy is bad?</a:t>
            </a:r>
          </a:p>
        </p:txBody>
      </p:sp>
      <p:sp>
        <p:nvSpPr>
          <p:cNvPr id="1331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Waste disk space.</a:t>
            </a:r>
          </a:p>
          <a:p>
            <a:pPr eaLnBrk="1" hangingPunct="1"/>
            <a:r>
              <a:rPr lang="en-US" altLang="en-US" smtClean="0"/>
              <a:t>What if we want to perform update operations to the relation</a:t>
            </a:r>
          </a:p>
          <a:p>
            <a:pPr lvl="1" eaLnBrk="1" hangingPunct="1"/>
            <a:r>
              <a:rPr lang="en-US" altLang="en-US" smtClean="0"/>
              <a:t>INSERT an new project that no employee has been assigned to it yet. </a:t>
            </a:r>
          </a:p>
          <a:p>
            <a:pPr lvl="1" eaLnBrk="1" hangingPunct="1"/>
            <a:r>
              <a:rPr lang="en-US" altLang="en-US" smtClean="0"/>
              <a:t>UPDATE the name of “John Smith” to “John L. Smith”</a:t>
            </a:r>
          </a:p>
          <a:p>
            <a:pPr lvl="1" eaLnBrk="1" hangingPunct="1"/>
            <a:r>
              <a:rPr lang="en-US" altLang="en-US" smtClean="0"/>
              <a:t>DELETE the last employee who works for a certain project</a:t>
            </a:r>
          </a:p>
          <a:p>
            <a:pPr lvl="1" eaLnBrk="1" hangingPunct="1"/>
            <a:endParaRPr lang="en-US" altLang="en-US" smtClean="0"/>
          </a:p>
        </p:txBody>
      </p:sp>
      <p:graphicFrame>
        <p:nvGraphicFramePr>
          <p:cNvPr id="1038427" name="Group 91"/>
          <p:cNvGraphicFramePr>
            <a:graphicFrameLocks noGrp="1"/>
          </p:cNvGraphicFramePr>
          <p:nvPr/>
        </p:nvGraphicFramePr>
        <p:xfrm>
          <a:off x="2133600" y="4498975"/>
          <a:ext cx="6324600" cy="1828800"/>
        </p:xfrm>
        <a:graphic>
          <a:graphicData uri="http://schemas.openxmlformats.org/drawingml/2006/table">
            <a:tbl>
              <a:tblPr/>
              <a:tblGrid>
                <a:gridCol w="1057275"/>
                <a:gridCol w="1152525"/>
                <a:gridCol w="1524000"/>
                <a:gridCol w="1552575"/>
                <a:gridCol w="1038225"/>
              </a:tblGrid>
              <a:tr h="298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EID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3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PID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3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Ename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3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Pname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3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Hours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3E3"/>
                    </a:solidFill>
                  </a:tcPr>
                </a:tc>
              </a:tr>
              <a:tr h="298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1234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John Smith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B2B platform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1123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Ben Liu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CRM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1234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John Smith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CRM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1023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Susan Sidhuk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B2B platform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6C1BC247-9F62-4E82-B9D7-21DB4DEA4B63}" type="datetime1">
              <a:rPr lang="en-US" altLang="en-US" sz="1000">
                <a:solidFill>
                  <a:schemeClr val="tx1"/>
                </a:solidFill>
              </a:rPr>
              <a:pPr eaLnBrk="1" hangingPunct="1"/>
              <a:t>11/3/2017</a:t>
            </a:fld>
            <a:endParaRPr lang="en-US" altLang="en-US" sz="1000">
              <a:solidFill>
                <a:schemeClr val="tx1"/>
              </a:solidFill>
            </a:endParaRP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000">
                <a:solidFill>
                  <a:schemeClr val="tx1"/>
                </a:solidFill>
              </a:rPr>
              <a:t>Jinze Liu @ University of Kentucky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03452874-5178-46E7-843F-7D7ED6FB3A5F}" type="slidenum">
              <a:rPr lang="en-US" altLang="en-US" sz="1000">
                <a:solidFill>
                  <a:schemeClr val="tx1"/>
                </a:solidFill>
              </a:rPr>
              <a:pPr eaLnBrk="1" hangingPunct="1"/>
              <a:t>5</a:t>
            </a:fld>
            <a:endParaRPr lang="en-US" altLang="en-US" sz="1000">
              <a:solidFill>
                <a:schemeClr val="tx1"/>
              </a:solidFill>
            </a:endParaRPr>
          </a:p>
        </p:txBody>
      </p:sp>
      <p:sp>
        <p:nvSpPr>
          <p:cNvPr id="143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Functional dependencies</a:t>
            </a:r>
          </a:p>
        </p:txBody>
      </p:sp>
      <p:sp>
        <p:nvSpPr>
          <p:cNvPr id="1434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A </a:t>
            </a:r>
            <a:r>
              <a:rPr lang="en-US" altLang="en-US" dirty="0" smtClean="0">
                <a:solidFill>
                  <a:schemeClr val="tx2"/>
                </a:solidFill>
              </a:rPr>
              <a:t>functional dependency</a:t>
            </a:r>
            <a:r>
              <a:rPr lang="en-US" altLang="en-US" dirty="0" smtClean="0"/>
              <a:t> (</a:t>
            </a:r>
            <a:r>
              <a:rPr lang="en-US" altLang="en-US" dirty="0" smtClean="0">
                <a:solidFill>
                  <a:schemeClr val="tx2"/>
                </a:solidFill>
              </a:rPr>
              <a:t>FD</a:t>
            </a:r>
            <a:r>
              <a:rPr lang="en-US" altLang="en-US" dirty="0" smtClean="0"/>
              <a:t>) has the form </a:t>
            </a:r>
            <a:r>
              <a:rPr lang="en-US" altLang="en-US" i="1" dirty="0" smtClean="0">
                <a:solidFill>
                  <a:schemeClr val="tx2"/>
                </a:solidFill>
              </a:rPr>
              <a:t>X</a:t>
            </a:r>
            <a:r>
              <a:rPr lang="en-US" altLang="en-US" dirty="0" smtClean="0">
                <a:solidFill>
                  <a:schemeClr val="tx2"/>
                </a:solidFill>
              </a:rPr>
              <a:t> </a:t>
            </a:r>
            <a:r>
              <a:rPr lang="en-US" altLang="en-US" dirty="0" smtClean="0">
                <a:solidFill>
                  <a:schemeClr val="tx2"/>
                </a:solidFill>
                <a:latin typeface="cmsy10" pitchFamily="34" charset="0"/>
              </a:rPr>
              <a:t>-&gt;</a:t>
            </a:r>
            <a:r>
              <a:rPr lang="en-US" altLang="en-US" dirty="0" smtClean="0">
                <a:solidFill>
                  <a:schemeClr val="tx2"/>
                </a:solidFill>
              </a:rPr>
              <a:t> </a:t>
            </a:r>
            <a:r>
              <a:rPr lang="en-US" altLang="en-US" i="1" dirty="0" smtClean="0">
                <a:solidFill>
                  <a:schemeClr val="tx2"/>
                </a:solidFill>
              </a:rPr>
              <a:t>Y</a:t>
            </a:r>
            <a:r>
              <a:rPr lang="en-US" altLang="en-US" dirty="0" smtClean="0"/>
              <a:t>, where </a:t>
            </a:r>
            <a:r>
              <a:rPr lang="en-US" altLang="en-US" i="1" dirty="0" smtClean="0"/>
              <a:t>X</a:t>
            </a:r>
            <a:r>
              <a:rPr lang="en-US" altLang="en-US" dirty="0" smtClean="0"/>
              <a:t> and </a:t>
            </a:r>
            <a:r>
              <a:rPr lang="en-US" altLang="en-US" i="1" dirty="0" smtClean="0"/>
              <a:t>Y</a:t>
            </a:r>
            <a:r>
              <a:rPr lang="en-US" altLang="en-US" dirty="0" smtClean="0"/>
              <a:t> are sets of attributes in a relation </a:t>
            </a:r>
            <a:r>
              <a:rPr lang="en-US" altLang="en-US" i="1" dirty="0" smtClean="0"/>
              <a:t>R</a:t>
            </a:r>
          </a:p>
          <a:p>
            <a:pPr eaLnBrk="1" hangingPunct="1"/>
            <a:r>
              <a:rPr lang="en-US" altLang="en-US" i="1" dirty="0" smtClean="0"/>
              <a:t>X</a:t>
            </a:r>
            <a:r>
              <a:rPr lang="en-US" altLang="en-US" dirty="0" smtClean="0"/>
              <a:t> </a:t>
            </a:r>
            <a:r>
              <a:rPr lang="en-US" altLang="en-US" dirty="0" smtClean="0">
                <a:latin typeface="cmsy10" pitchFamily="34" charset="0"/>
              </a:rPr>
              <a:t>-&gt;</a:t>
            </a:r>
            <a:r>
              <a:rPr lang="en-US" altLang="en-US" dirty="0" smtClean="0"/>
              <a:t> </a:t>
            </a:r>
            <a:r>
              <a:rPr lang="en-US" altLang="en-US" i="1" dirty="0" smtClean="0"/>
              <a:t>Y</a:t>
            </a:r>
            <a:r>
              <a:rPr lang="en-US" altLang="en-US" dirty="0" smtClean="0"/>
              <a:t> means that whenever two tuples in </a:t>
            </a:r>
            <a:r>
              <a:rPr lang="en-US" altLang="en-US" i="1" dirty="0" smtClean="0"/>
              <a:t>R</a:t>
            </a:r>
            <a:r>
              <a:rPr lang="en-US" altLang="en-US" dirty="0" smtClean="0"/>
              <a:t> agree on all the attributes in </a:t>
            </a:r>
            <a:r>
              <a:rPr lang="en-US" altLang="en-US" i="1" dirty="0" smtClean="0"/>
              <a:t>X</a:t>
            </a:r>
            <a:r>
              <a:rPr lang="en-US" altLang="en-US" dirty="0" smtClean="0"/>
              <a:t>, they must also agree on all attributes in </a:t>
            </a:r>
            <a:r>
              <a:rPr lang="en-US" altLang="en-US" i="1" dirty="0" smtClean="0"/>
              <a:t>Y</a:t>
            </a:r>
          </a:p>
          <a:p>
            <a:pPr lvl="1" eaLnBrk="1" hangingPunct="1"/>
            <a:r>
              <a:rPr lang="en-US" altLang="en-US" dirty="0" smtClean="0"/>
              <a:t>t</a:t>
            </a:r>
            <a:r>
              <a:rPr lang="en-US" altLang="en-US" baseline="-25000" dirty="0" smtClean="0"/>
              <a:t>1</a:t>
            </a:r>
            <a:r>
              <a:rPr lang="en-US" altLang="en-US" dirty="0" smtClean="0"/>
              <a:t>[X] = t</a:t>
            </a:r>
            <a:r>
              <a:rPr lang="en-US" altLang="en-US" baseline="-25000" dirty="0" smtClean="0"/>
              <a:t>2</a:t>
            </a:r>
            <a:r>
              <a:rPr lang="en-US" altLang="en-US" dirty="0" smtClean="0"/>
              <a:t>[X] </a:t>
            </a:r>
            <a:r>
              <a:rPr lang="en-US" altLang="en-US" dirty="0" smtClean="0">
                <a:sym typeface="Symbol" panose="05050102010706020507" pitchFamily="18" charset="2"/>
              </a:rPr>
              <a:t> </a:t>
            </a:r>
            <a:r>
              <a:rPr lang="en-US" altLang="en-US" dirty="0" smtClean="0"/>
              <a:t>t</a:t>
            </a:r>
            <a:r>
              <a:rPr lang="en-US" altLang="en-US" baseline="-25000" dirty="0" smtClean="0"/>
              <a:t>1</a:t>
            </a:r>
            <a:r>
              <a:rPr lang="en-US" altLang="en-US" dirty="0" smtClean="0"/>
              <a:t>[Y] = t</a:t>
            </a:r>
            <a:r>
              <a:rPr lang="en-US" altLang="en-US" baseline="-25000" dirty="0" smtClean="0"/>
              <a:t>2</a:t>
            </a:r>
            <a:r>
              <a:rPr lang="en-US" altLang="en-US" dirty="0" smtClean="0"/>
              <a:t>[Y] </a:t>
            </a:r>
          </a:p>
        </p:txBody>
      </p:sp>
      <p:graphicFrame>
        <p:nvGraphicFramePr>
          <p:cNvPr id="968766" name="Group 62"/>
          <p:cNvGraphicFramePr>
            <a:graphicFrameLocks noGrp="1"/>
          </p:cNvGraphicFramePr>
          <p:nvPr/>
        </p:nvGraphicFramePr>
        <p:xfrm>
          <a:off x="2057400" y="4191000"/>
          <a:ext cx="3733800" cy="1189038"/>
        </p:xfrm>
        <a:graphic>
          <a:graphicData uri="http://schemas.openxmlformats.org/drawingml/2006/table">
            <a:tbl>
              <a:tblPr/>
              <a:tblGrid>
                <a:gridCol w="1057275"/>
                <a:gridCol w="1457325"/>
                <a:gridCol w="1219200"/>
              </a:tblGrid>
              <a:tr h="39634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3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3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Z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3E3"/>
                    </a:solidFill>
                  </a:tcPr>
                </a:tc>
              </a:tr>
              <a:tr h="39634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34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?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?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968791" name="Group 87"/>
          <p:cNvGraphicFramePr>
            <a:graphicFrameLocks noGrp="1"/>
          </p:cNvGraphicFramePr>
          <p:nvPr/>
        </p:nvGraphicFramePr>
        <p:xfrm>
          <a:off x="2057400" y="4191000"/>
          <a:ext cx="3733800" cy="1189038"/>
        </p:xfrm>
        <a:graphic>
          <a:graphicData uri="http://schemas.openxmlformats.org/drawingml/2006/table">
            <a:tbl>
              <a:tblPr/>
              <a:tblGrid>
                <a:gridCol w="1057275"/>
                <a:gridCol w="1457325"/>
                <a:gridCol w="1219200"/>
              </a:tblGrid>
              <a:tr h="39634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3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3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Z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3E3"/>
                    </a:solidFill>
                  </a:tcPr>
                </a:tc>
              </a:tr>
              <a:tr h="39634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34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?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2" name="Group 94"/>
          <p:cNvGrpSpPr>
            <a:grpSpLocks/>
          </p:cNvGrpSpPr>
          <p:nvPr/>
        </p:nvGrpSpPr>
        <p:grpSpPr bwMode="auto">
          <a:xfrm>
            <a:off x="609600" y="5410200"/>
            <a:ext cx="2667000" cy="609600"/>
            <a:chOff x="384" y="3168"/>
            <a:chExt cx="1680" cy="384"/>
          </a:xfrm>
        </p:grpSpPr>
        <p:sp>
          <p:nvSpPr>
            <p:cNvPr id="14401" name="Freeform 89"/>
            <p:cNvSpPr>
              <a:spLocks/>
            </p:cNvSpPr>
            <p:nvPr/>
          </p:nvSpPr>
          <p:spPr bwMode="auto">
            <a:xfrm>
              <a:off x="1440" y="3168"/>
              <a:ext cx="624" cy="240"/>
            </a:xfrm>
            <a:custGeom>
              <a:avLst/>
              <a:gdLst>
                <a:gd name="T0" fmla="*/ 0 w 576"/>
                <a:gd name="T1" fmla="*/ 144 h 168"/>
                <a:gd name="T2" fmla="*/ 288 w 576"/>
                <a:gd name="T3" fmla="*/ 144 h 168"/>
                <a:gd name="T4" fmla="*/ 576 w 576"/>
                <a:gd name="T5" fmla="*/ 0 h 168"/>
                <a:gd name="T6" fmla="*/ 0 60000 65536"/>
                <a:gd name="T7" fmla="*/ 0 60000 65536"/>
                <a:gd name="T8" fmla="*/ 0 60000 65536"/>
                <a:gd name="T9" fmla="*/ 0 w 576"/>
                <a:gd name="T10" fmla="*/ 0 h 168"/>
                <a:gd name="T11" fmla="*/ 576 w 576"/>
                <a:gd name="T12" fmla="*/ 168 h 16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76" h="168">
                  <a:moveTo>
                    <a:pt x="0" y="144"/>
                  </a:moveTo>
                  <a:cubicBezTo>
                    <a:pt x="96" y="156"/>
                    <a:pt x="192" y="168"/>
                    <a:pt x="288" y="144"/>
                  </a:cubicBezTo>
                  <a:cubicBezTo>
                    <a:pt x="384" y="120"/>
                    <a:pt x="480" y="60"/>
                    <a:pt x="576" y="0"/>
                  </a:cubicBezTo>
                </a:path>
              </a:pathLst>
            </a:custGeom>
            <a:noFill/>
            <a:ln w="50800">
              <a:solidFill>
                <a:srgbClr val="FF0000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4402" name="Text Box 90"/>
            <p:cNvSpPr txBox="1">
              <a:spLocks/>
            </p:cNvSpPr>
            <p:nvPr/>
          </p:nvSpPr>
          <p:spPr bwMode="auto">
            <a:xfrm>
              <a:off x="384" y="3264"/>
              <a:ext cx="124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tabLst>
                  <a:tab pos="355600" algn="l"/>
                  <a:tab pos="711200" algn="l"/>
                  <a:tab pos="1066800" algn="l"/>
                  <a:tab pos="1422400" algn="l"/>
                  <a:tab pos="1778000" algn="l"/>
                  <a:tab pos="2133600" algn="l"/>
                  <a:tab pos="2489200" algn="l"/>
                  <a:tab pos="2844800" algn="l"/>
                  <a:tab pos="3200400" algn="l"/>
                  <a:tab pos="3556000" algn="l"/>
                  <a:tab pos="3911600" algn="l"/>
                  <a:tab pos="4267200" algn="l"/>
                </a:tabLs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tabLst>
                  <a:tab pos="355600" algn="l"/>
                  <a:tab pos="711200" algn="l"/>
                  <a:tab pos="1066800" algn="l"/>
                  <a:tab pos="1422400" algn="l"/>
                  <a:tab pos="1778000" algn="l"/>
                  <a:tab pos="2133600" algn="l"/>
                  <a:tab pos="2489200" algn="l"/>
                  <a:tab pos="2844800" algn="l"/>
                  <a:tab pos="3200400" algn="l"/>
                  <a:tab pos="3556000" algn="l"/>
                  <a:tab pos="3911600" algn="l"/>
                  <a:tab pos="4267200" algn="l"/>
                </a:tabLs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tabLst>
                  <a:tab pos="355600" algn="l"/>
                  <a:tab pos="711200" algn="l"/>
                  <a:tab pos="1066800" algn="l"/>
                  <a:tab pos="1422400" algn="l"/>
                  <a:tab pos="1778000" algn="l"/>
                  <a:tab pos="2133600" algn="l"/>
                  <a:tab pos="2489200" algn="l"/>
                  <a:tab pos="2844800" algn="l"/>
                  <a:tab pos="3200400" algn="l"/>
                  <a:tab pos="3556000" algn="l"/>
                  <a:tab pos="3911600" algn="l"/>
                  <a:tab pos="4267200" algn="l"/>
                </a:tabLs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tabLst>
                  <a:tab pos="355600" algn="l"/>
                  <a:tab pos="711200" algn="l"/>
                  <a:tab pos="1066800" algn="l"/>
                  <a:tab pos="1422400" algn="l"/>
                  <a:tab pos="1778000" algn="l"/>
                  <a:tab pos="2133600" algn="l"/>
                  <a:tab pos="2489200" algn="l"/>
                  <a:tab pos="2844800" algn="l"/>
                  <a:tab pos="3200400" algn="l"/>
                  <a:tab pos="3556000" algn="l"/>
                  <a:tab pos="3911600" algn="l"/>
                  <a:tab pos="4267200" algn="l"/>
                </a:tabLs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tabLst>
                  <a:tab pos="355600" algn="l"/>
                  <a:tab pos="711200" algn="l"/>
                  <a:tab pos="1066800" algn="l"/>
                  <a:tab pos="1422400" algn="l"/>
                  <a:tab pos="1778000" algn="l"/>
                  <a:tab pos="2133600" algn="l"/>
                  <a:tab pos="2489200" algn="l"/>
                  <a:tab pos="2844800" algn="l"/>
                  <a:tab pos="3200400" algn="l"/>
                  <a:tab pos="3556000" algn="l"/>
                  <a:tab pos="3911600" algn="l"/>
                  <a:tab pos="4267200" algn="l"/>
                </a:tabLs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55600" algn="l"/>
                  <a:tab pos="711200" algn="l"/>
                  <a:tab pos="1066800" algn="l"/>
                  <a:tab pos="1422400" algn="l"/>
                  <a:tab pos="1778000" algn="l"/>
                  <a:tab pos="2133600" algn="l"/>
                  <a:tab pos="2489200" algn="l"/>
                  <a:tab pos="2844800" algn="l"/>
                  <a:tab pos="3200400" algn="l"/>
                  <a:tab pos="3556000" algn="l"/>
                  <a:tab pos="3911600" algn="l"/>
                  <a:tab pos="4267200" algn="l"/>
                </a:tabLs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55600" algn="l"/>
                  <a:tab pos="711200" algn="l"/>
                  <a:tab pos="1066800" algn="l"/>
                  <a:tab pos="1422400" algn="l"/>
                  <a:tab pos="1778000" algn="l"/>
                  <a:tab pos="2133600" algn="l"/>
                  <a:tab pos="2489200" algn="l"/>
                  <a:tab pos="2844800" algn="l"/>
                  <a:tab pos="3200400" algn="l"/>
                  <a:tab pos="3556000" algn="l"/>
                  <a:tab pos="3911600" algn="l"/>
                  <a:tab pos="4267200" algn="l"/>
                </a:tabLs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55600" algn="l"/>
                  <a:tab pos="711200" algn="l"/>
                  <a:tab pos="1066800" algn="l"/>
                  <a:tab pos="1422400" algn="l"/>
                  <a:tab pos="1778000" algn="l"/>
                  <a:tab pos="2133600" algn="l"/>
                  <a:tab pos="2489200" algn="l"/>
                  <a:tab pos="2844800" algn="l"/>
                  <a:tab pos="3200400" algn="l"/>
                  <a:tab pos="3556000" algn="l"/>
                  <a:tab pos="3911600" algn="l"/>
                  <a:tab pos="4267200" algn="l"/>
                </a:tabLs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55600" algn="l"/>
                  <a:tab pos="711200" algn="l"/>
                  <a:tab pos="1066800" algn="l"/>
                  <a:tab pos="1422400" algn="l"/>
                  <a:tab pos="1778000" algn="l"/>
                  <a:tab pos="2133600" algn="l"/>
                  <a:tab pos="2489200" algn="l"/>
                  <a:tab pos="2844800" algn="l"/>
                  <a:tab pos="3200400" algn="l"/>
                  <a:tab pos="3556000" algn="l"/>
                  <a:tab pos="3911600" algn="l"/>
                  <a:tab pos="4267200" algn="l"/>
                </a:tabLs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kumimoji="1" lang="en-US" altLang="en-US" sz="2400">
                  <a:solidFill>
                    <a:schemeClr val="tx1"/>
                  </a:solidFill>
                  <a:latin typeface="AmeriGarmnd BT" pitchFamily="18" charset="0"/>
                </a:rPr>
                <a:t>Must be “b”</a:t>
              </a:r>
            </a:p>
          </p:txBody>
        </p:sp>
      </p:grpSp>
      <p:grpSp>
        <p:nvGrpSpPr>
          <p:cNvPr id="3" name="Group 93"/>
          <p:cNvGrpSpPr>
            <a:grpSpLocks/>
          </p:cNvGrpSpPr>
          <p:nvPr/>
        </p:nvGrpSpPr>
        <p:grpSpPr bwMode="auto">
          <a:xfrm>
            <a:off x="5275263" y="5410200"/>
            <a:ext cx="3335337" cy="895350"/>
            <a:chOff x="3323" y="3168"/>
            <a:chExt cx="2101" cy="564"/>
          </a:xfrm>
        </p:grpSpPr>
        <p:sp>
          <p:nvSpPr>
            <p:cNvPr id="14399" name="Text Box 91"/>
            <p:cNvSpPr txBox="1">
              <a:spLocks noChangeArrowheads="1"/>
            </p:cNvSpPr>
            <p:nvPr/>
          </p:nvSpPr>
          <p:spPr bwMode="auto">
            <a:xfrm>
              <a:off x="3899" y="3168"/>
              <a:ext cx="1525" cy="5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20000"/>
                </a:spcBef>
                <a:buFont typeface="Wingdings" panose="05000000000000000000" pitchFamily="2" charset="2"/>
                <a:buNone/>
              </a:pPr>
              <a:r>
                <a:rPr kumimoji="1" lang="en-US" altLang="en-US" sz="2400">
                  <a:solidFill>
                    <a:schemeClr val="tx1"/>
                  </a:solidFill>
                  <a:latin typeface="AmeriGarmnd BT" pitchFamily="18" charset="0"/>
                </a:rPr>
                <a:t>Could be anything,</a:t>
              </a:r>
            </a:p>
            <a:p>
              <a:pPr>
                <a:spcBef>
                  <a:spcPct val="20000"/>
                </a:spcBef>
                <a:buFont typeface="Wingdings" panose="05000000000000000000" pitchFamily="2" charset="2"/>
                <a:buNone/>
              </a:pPr>
              <a:r>
                <a:rPr kumimoji="1" lang="en-US" altLang="en-US" sz="2400">
                  <a:solidFill>
                    <a:schemeClr val="tx1"/>
                  </a:solidFill>
                  <a:latin typeface="AmeriGarmnd BT" pitchFamily="18" charset="0"/>
                </a:rPr>
                <a:t> e.g. d</a:t>
              </a:r>
              <a:endParaRPr kumimoji="1" lang="en-US" altLang="en-US" sz="2400" i="1">
                <a:solidFill>
                  <a:schemeClr val="tx1"/>
                </a:solidFill>
                <a:latin typeface="AmeriGarmnd BT" pitchFamily="18" charset="0"/>
              </a:endParaRPr>
            </a:p>
          </p:txBody>
        </p:sp>
        <p:sp>
          <p:nvSpPr>
            <p:cNvPr id="14400" name="Freeform 92"/>
            <p:cNvSpPr>
              <a:spLocks/>
            </p:cNvSpPr>
            <p:nvPr/>
          </p:nvSpPr>
          <p:spPr bwMode="auto">
            <a:xfrm flipH="1">
              <a:off x="3323" y="3168"/>
              <a:ext cx="576" cy="192"/>
            </a:xfrm>
            <a:custGeom>
              <a:avLst/>
              <a:gdLst>
                <a:gd name="T0" fmla="*/ 0 w 576"/>
                <a:gd name="T1" fmla="*/ 144 h 168"/>
                <a:gd name="T2" fmla="*/ 288 w 576"/>
                <a:gd name="T3" fmla="*/ 144 h 168"/>
                <a:gd name="T4" fmla="*/ 576 w 576"/>
                <a:gd name="T5" fmla="*/ 0 h 168"/>
                <a:gd name="T6" fmla="*/ 0 60000 65536"/>
                <a:gd name="T7" fmla="*/ 0 60000 65536"/>
                <a:gd name="T8" fmla="*/ 0 60000 65536"/>
                <a:gd name="T9" fmla="*/ 0 w 576"/>
                <a:gd name="T10" fmla="*/ 0 h 168"/>
                <a:gd name="T11" fmla="*/ 576 w 576"/>
                <a:gd name="T12" fmla="*/ 168 h 16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76" h="168">
                  <a:moveTo>
                    <a:pt x="0" y="144"/>
                  </a:moveTo>
                  <a:cubicBezTo>
                    <a:pt x="96" y="156"/>
                    <a:pt x="192" y="168"/>
                    <a:pt x="288" y="144"/>
                  </a:cubicBezTo>
                  <a:cubicBezTo>
                    <a:pt x="384" y="120"/>
                    <a:pt x="480" y="60"/>
                    <a:pt x="576" y="0"/>
                  </a:cubicBezTo>
                </a:path>
              </a:pathLst>
            </a:custGeom>
            <a:noFill/>
            <a:ln w="50800">
              <a:solidFill>
                <a:srgbClr val="FF0000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graphicFrame>
        <p:nvGraphicFramePr>
          <p:cNvPr id="968821" name="Group 117"/>
          <p:cNvGraphicFramePr>
            <a:graphicFrameLocks noGrp="1"/>
          </p:cNvGraphicFramePr>
          <p:nvPr/>
        </p:nvGraphicFramePr>
        <p:xfrm>
          <a:off x="2057400" y="4191000"/>
          <a:ext cx="3733800" cy="1189038"/>
        </p:xfrm>
        <a:graphic>
          <a:graphicData uri="http://schemas.openxmlformats.org/drawingml/2006/table">
            <a:tbl>
              <a:tblPr/>
              <a:tblGrid>
                <a:gridCol w="1057275"/>
                <a:gridCol w="1457325"/>
                <a:gridCol w="1219200"/>
              </a:tblGrid>
              <a:tr h="39634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3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3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Z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3E3"/>
                    </a:solidFill>
                  </a:tcPr>
                </a:tc>
              </a:tr>
              <a:tr h="39634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34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8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8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8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771AD35D-71A6-4071-8C68-41E4109FA7BB}" type="datetime1">
              <a:rPr lang="en-US" altLang="en-US" sz="1000">
                <a:solidFill>
                  <a:schemeClr val="tx1"/>
                </a:solidFill>
              </a:rPr>
              <a:pPr eaLnBrk="1" hangingPunct="1"/>
              <a:t>11/3/2017</a:t>
            </a:fld>
            <a:endParaRPr lang="en-US" altLang="en-US" sz="1000" dirty="0">
              <a:solidFill>
                <a:schemeClr val="tx1"/>
              </a:solidFill>
            </a:endParaRPr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000" dirty="0" err="1">
                <a:solidFill>
                  <a:schemeClr val="tx1"/>
                </a:solidFill>
              </a:rPr>
              <a:t>Jinze</a:t>
            </a:r>
            <a:r>
              <a:rPr lang="en-US" altLang="en-US" sz="1000" dirty="0">
                <a:solidFill>
                  <a:schemeClr val="tx1"/>
                </a:solidFill>
              </a:rPr>
              <a:t> Liu @ University of Kentucky</a:t>
            </a:r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856D483D-0967-4197-B567-2CA4F5B334DD}" type="slidenum">
              <a:rPr lang="en-US" altLang="en-US" sz="1000">
                <a:solidFill>
                  <a:schemeClr val="tx1"/>
                </a:solidFill>
              </a:rPr>
              <a:pPr eaLnBrk="1" hangingPunct="1"/>
              <a:t>6</a:t>
            </a:fld>
            <a:endParaRPr lang="en-US" altLang="en-US" sz="1000">
              <a:solidFill>
                <a:schemeClr val="tx1"/>
              </a:solidFill>
            </a:endParaRPr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FD examples</a:t>
            </a:r>
          </a:p>
        </p:txBody>
      </p:sp>
      <p:sp>
        <p:nvSpPr>
          <p:cNvPr id="970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i="1" dirty="0" smtClean="0"/>
              <a:t>Address</a:t>
            </a:r>
            <a:r>
              <a:rPr lang="en-US" altLang="en-US" dirty="0" smtClean="0"/>
              <a:t> (</a:t>
            </a:r>
            <a:r>
              <a:rPr lang="en-US" altLang="en-US" i="1" dirty="0" err="1" smtClean="0"/>
              <a:t>street_address</a:t>
            </a:r>
            <a:r>
              <a:rPr lang="en-US" altLang="en-US" dirty="0" smtClean="0"/>
              <a:t>, </a:t>
            </a:r>
            <a:r>
              <a:rPr lang="en-US" altLang="en-US" i="1" dirty="0" smtClean="0"/>
              <a:t>city</a:t>
            </a:r>
            <a:r>
              <a:rPr lang="en-US" altLang="en-US" dirty="0" smtClean="0"/>
              <a:t>, </a:t>
            </a:r>
            <a:r>
              <a:rPr lang="en-US" altLang="en-US" i="1" dirty="0" smtClean="0"/>
              <a:t>state</a:t>
            </a:r>
            <a:r>
              <a:rPr lang="en-US" altLang="en-US" dirty="0" smtClean="0"/>
              <a:t>, </a:t>
            </a:r>
            <a:r>
              <a:rPr lang="en-US" altLang="en-US" i="1" dirty="0" smtClean="0"/>
              <a:t>zip</a:t>
            </a:r>
            <a:r>
              <a:rPr lang="en-US" altLang="en-US" dirty="0" smtClean="0"/>
              <a:t>)</a:t>
            </a:r>
          </a:p>
          <a:p>
            <a:pPr eaLnBrk="1" hangingPunct="1"/>
            <a:r>
              <a:rPr lang="en-US" altLang="en-US" i="1" dirty="0" err="1" smtClean="0"/>
              <a:t>street_address</a:t>
            </a:r>
            <a:r>
              <a:rPr lang="en-US" altLang="en-US" dirty="0" smtClean="0"/>
              <a:t>, </a:t>
            </a:r>
            <a:r>
              <a:rPr lang="en-US" altLang="en-US" i="1" dirty="0" smtClean="0"/>
              <a:t>city</a:t>
            </a:r>
            <a:r>
              <a:rPr lang="en-US" altLang="en-US" dirty="0" smtClean="0"/>
              <a:t>, </a:t>
            </a:r>
            <a:r>
              <a:rPr lang="en-US" altLang="en-US" i="1" dirty="0" smtClean="0"/>
              <a:t>state</a:t>
            </a:r>
            <a:r>
              <a:rPr lang="en-US" altLang="en-US" dirty="0" smtClean="0"/>
              <a:t> </a:t>
            </a:r>
            <a:r>
              <a:rPr lang="en-US" altLang="en-US" dirty="0" smtClean="0">
                <a:latin typeface="cmsy10" pitchFamily="34" charset="0"/>
              </a:rPr>
              <a:t>-&gt;</a:t>
            </a:r>
            <a:r>
              <a:rPr lang="en-US" altLang="en-US" dirty="0" smtClean="0"/>
              <a:t> </a:t>
            </a:r>
            <a:r>
              <a:rPr lang="en-US" altLang="en-US" i="1" dirty="0" smtClean="0"/>
              <a:t>zip</a:t>
            </a:r>
          </a:p>
          <a:p>
            <a:pPr eaLnBrk="1" hangingPunct="1"/>
            <a:r>
              <a:rPr lang="en-US" altLang="en-US" i="1" dirty="0" smtClean="0"/>
              <a:t>zip</a:t>
            </a:r>
            <a:r>
              <a:rPr lang="en-US" altLang="en-US" dirty="0" smtClean="0"/>
              <a:t> </a:t>
            </a:r>
            <a:r>
              <a:rPr lang="en-US" altLang="en-US" dirty="0" smtClean="0">
                <a:latin typeface="cmsy10" pitchFamily="34" charset="0"/>
              </a:rPr>
              <a:t>-&gt;</a:t>
            </a:r>
            <a:r>
              <a:rPr lang="en-US" altLang="en-US" dirty="0" smtClean="0"/>
              <a:t> </a:t>
            </a:r>
            <a:r>
              <a:rPr lang="en-US" altLang="en-US" i="1" dirty="0" smtClean="0"/>
              <a:t>city</a:t>
            </a:r>
            <a:r>
              <a:rPr lang="en-US" altLang="en-US" dirty="0" smtClean="0"/>
              <a:t>, </a:t>
            </a:r>
            <a:r>
              <a:rPr lang="en-US" altLang="en-US" i="1" dirty="0" smtClean="0"/>
              <a:t>state</a:t>
            </a:r>
          </a:p>
          <a:p>
            <a:pPr eaLnBrk="1" hangingPunct="1"/>
            <a:r>
              <a:rPr lang="en-US" altLang="en-US" i="1" dirty="0" smtClean="0"/>
              <a:t>zip</a:t>
            </a:r>
            <a:r>
              <a:rPr lang="en-US" altLang="en-US" dirty="0" smtClean="0"/>
              <a:t>, </a:t>
            </a:r>
            <a:r>
              <a:rPr lang="en-US" altLang="en-US" i="1" dirty="0" smtClean="0"/>
              <a:t>state</a:t>
            </a:r>
            <a:r>
              <a:rPr lang="en-US" altLang="en-US" dirty="0" smtClean="0"/>
              <a:t> </a:t>
            </a:r>
            <a:r>
              <a:rPr lang="en-US" altLang="en-US" dirty="0" smtClean="0">
                <a:latin typeface="cmsy10" pitchFamily="34" charset="0"/>
              </a:rPr>
              <a:t>-&gt;</a:t>
            </a:r>
            <a:r>
              <a:rPr lang="en-US" altLang="en-US" dirty="0" smtClean="0"/>
              <a:t> </a:t>
            </a:r>
            <a:r>
              <a:rPr lang="en-US" altLang="en-US" i="1" dirty="0" smtClean="0"/>
              <a:t>zip</a:t>
            </a:r>
            <a:r>
              <a:rPr lang="en-US" altLang="en-US" dirty="0" smtClean="0"/>
              <a:t>?</a:t>
            </a:r>
          </a:p>
          <a:p>
            <a:pPr lvl="1" eaLnBrk="1" hangingPunct="1"/>
            <a:r>
              <a:rPr lang="en-US" altLang="en-US" dirty="0" smtClean="0"/>
              <a:t>This is a trivial FD</a:t>
            </a:r>
          </a:p>
          <a:p>
            <a:pPr lvl="1" eaLnBrk="1" hangingPunct="1"/>
            <a:r>
              <a:rPr lang="en-US" altLang="en-US" dirty="0" smtClean="0">
                <a:solidFill>
                  <a:schemeClr val="tx2"/>
                </a:solidFill>
              </a:rPr>
              <a:t>Trivial FD</a:t>
            </a:r>
            <a:r>
              <a:rPr lang="en-US" altLang="en-US" dirty="0" smtClean="0"/>
              <a:t>: LHS     RHS</a:t>
            </a:r>
          </a:p>
          <a:p>
            <a:pPr eaLnBrk="1" hangingPunct="1"/>
            <a:r>
              <a:rPr lang="en-US" altLang="en-US" i="1" dirty="0" smtClean="0"/>
              <a:t>zip</a:t>
            </a:r>
            <a:r>
              <a:rPr lang="en-US" altLang="en-US" dirty="0" smtClean="0"/>
              <a:t> </a:t>
            </a:r>
            <a:r>
              <a:rPr lang="en-US" altLang="en-US" dirty="0" smtClean="0">
                <a:latin typeface="cmsy10" pitchFamily="34" charset="0"/>
              </a:rPr>
              <a:t>-&gt;</a:t>
            </a:r>
            <a:r>
              <a:rPr lang="en-US" altLang="en-US" dirty="0" smtClean="0"/>
              <a:t> </a:t>
            </a:r>
            <a:r>
              <a:rPr lang="en-US" altLang="en-US" i="1" dirty="0" smtClean="0"/>
              <a:t>state</a:t>
            </a:r>
            <a:r>
              <a:rPr lang="en-US" altLang="en-US" dirty="0" smtClean="0"/>
              <a:t>, </a:t>
            </a:r>
            <a:r>
              <a:rPr lang="en-US" altLang="en-US" i="1" dirty="0" smtClean="0"/>
              <a:t>zip</a:t>
            </a:r>
            <a:r>
              <a:rPr lang="en-US" altLang="en-US" dirty="0" smtClean="0"/>
              <a:t>?</a:t>
            </a:r>
          </a:p>
          <a:p>
            <a:pPr lvl="1" eaLnBrk="1" hangingPunct="1"/>
            <a:r>
              <a:rPr lang="en-US" altLang="en-US" dirty="0" smtClean="0"/>
              <a:t>This is non-trivial, but not completely non-trivial</a:t>
            </a:r>
          </a:p>
          <a:p>
            <a:pPr lvl="1" eaLnBrk="1" hangingPunct="1"/>
            <a:r>
              <a:rPr lang="en-US" altLang="en-US" dirty="0" smtClean="0">
                <a:solidFill>
                  <a:schemeClr val="tx2"/>
                </a:solidFill>
              </a:rPr>
              <a:t>Completely non-trivial FD</a:t>
            </a:r>
            <a:r>
              <a:rPr lang="en-US" altLang="en-US" dirty="0" smtClean="0"/>
              <a:t>: LHS ∩ RHS = </a:t>
            </a:r>
            <a:r>
              <a:rPr lang="en-US" altLang="en-US" dirty="0" smtClean="0">
                <a:latin typeface="msbm10" pitchFamily="34" charset="0"/>
              </a:rPr>
              <a:t>?</a:t>
            </a:r>
            <a:endParaRPr lang="en-US" altLang="en-US" dirty="0" smtClean="0"/>
          </a:p>
        </p:txBody>
      </p:sp>
      <p:sp>
        <p:nvSpPr>
          <p:cNvPr id="1032" name="Line 4"/>
          <p:cNvSpPr>
            <a:spLocks noChangeShapeType="1"/>
          </p:cNvSpPr>
          <p:nvPr/>
        </p:nvSpPr>
        <p:spPr bwMode="auto">
          <a:xfrm>
            <a:off x="1676400" y="1524000"/>
            <a:ext cx="35052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1026" name="Object 5"/>
          <p:cNvGraphicFramePr>
            <a:graphicFrameLocks noChangeAspect="1"/>
          </p:cNvGraphicFramePr>
          <p:nvPr/>
        </p:nvGraphicFramePr>
        <p:xfrm>
          <a:off x="3200400" y="3657600"/>
          <a:ext cx="609600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" name="Equation" r:id="rId4" imgW="152280" imgH="152280" progId="Equation.3">
                  <p:embed/>
                </p:oleObj>
              </mc:Choice>
              <mc:Fallback>
                <p:oleObj name="Equation" r:id="rId4" imgW="152280" imgH="15228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0400" y="3657600"/>
                        <a:ext cx="609600" cy="304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0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70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707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707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707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707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707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0755" grpId="0" build="p" bldLvl="2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9E6F5F99-DDC4-4029-BB1D-C6708B3C295F}" type="datetime1">
              <a:rPr lang="en-US" altLang="en-US" sz="1000">
                <a:solidFill>
                  <a:schemeClr val="tx1"/>
                </a:solidFill>
              </a:rPr>
              <a:pPr eaLnBrk="1" hangingPunct="1"/>
              <a:t>11/3/2017</a:t>
            </a:fld>
            <a:endParaRPr lang="en-US" altLang="en-US" sz="1000">
              <a:solidFill>
                <a:schemeClr val="tx1"/>
              </a:solidFill>
            </a:endParaRPr>
          </a:p>
        </p:txBody>
      </p:sp>
      <p:sp>
        <p:nvSpPr>
          <p:cNvPr id="1536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000">
                <a:solidFill>
                  <a:schemeClr val="tx1"/>
                </a:solidFill>
              </a:rPr>
              <a:t>Jinze Liu @ University of Kentucky</a:t>
            </a:r>
          </a:p>
        </p:txBody>
      </p:sp>
      <p:sp>
        <p:nvSpPr>
          <p:cNvPr id="1536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FB48CB5A-7BC0-4312-A52A-3D0C41B38B19}" type="slidenum">
              <a:rPr lang="en-US" altLang="en-US" sz="1000">
                <a:solidFill>
                  <a:schemeClr val="tx1"/>
                </a:solidFill>
              </a:rPr>
              <a:pPr eaLnBrk="1" hangingPunct="1"/>
              <a:t>7</a:t>
            </a:fld>
            <a:endParaRPr lang="en-US" altLang="en-US" sz="1000">
              <a:solidFill>
                <a:schemeClr val="tx1"/>
              </a:solidFill>
            </a:endParaRPr>
          </a:p>
        </p:txBody>
      </p:sp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Keys redefined using FD’s</a:t>
            </a:r>
          </a:p>
        </p:txBody>
      </p:sp>
      <p:sp>
        <p:nvSpPr>
          <p:cNvPr id="972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mtClean="0"/>
              <a:t>Let </a:t>
            </a:r>
            <a:r>
              <a:rPr lang="en-US" altLang="en-US" i="1" smtClean="0"/>
              <a:t>attr</a:t>
            </a:r>
            <a:r>
              <a:rPr lang="en-US" altLang="en-US" smtClean="0"/>
              <a:t>(</a:t>
            </a:r>
            <a:r>
              <a:rPr lang="en-US" altLang="en-US" i="1" smtClean="0"/>
              <a:t>R</a:t>
            </a:r>
            <a:r>
              <a:rPr lang="en-US" altLang="en-US" smtClean="0"/>
              <a:t>) be the set of all attributes of </a:t>
            </a:r>
            <a:r>
              <a:rPr lang="en-US" altLang="en-US" i="1" smtClean="0"/>
              <a:t>R</a:t>
            </a:r>
            <a:r>
              <a:rPr lang="en-US" altLang="en-US" smtClean="0"/>
              <a:t>, a set of attributes </a:t>
            </a:r>
            <a:r>
              <a:rPr lang="en-US" altLang="en-US" i="1" smtClean="0"/>
              <a:t>K</a:t>
            </a:r>
            <a:r>
              <a:rPr lang="en-US" altLang="en-US" smtClean="0"/>
              <a:t> is a (candidate) </a:t>
            </a:r>
            <a:r>
              <a:rPr lang="en-US" altLang="en-US" smtClean="0">
                <a:solidFill>
                  <a:schemeClr val="tx2"/>
                </a:solidFill>
              </a:rPr>
              <a:t>key</a:t>
            </a:r>
            <a:r>
              <a:rPr lang="en-US" altLang="en-US" smtClean="0"/>
              <a:t> for a relation </a:t>
            </a:r>
            <a:r>
              <a:rPr lang="en-US" altLang="en-US" i="1" smtClean="0"/>
              <a:t>R</a:t>
            </a:r>
            <a:r>
              <a:rPr lang="en-US" altLang="en-US" smtClean="0"/>
              <a:t> if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i="1" smtClean="0"/>
              <a:t>K</a:t>
            </a:r>
            <a:r>
              <a:rPr lang="en-US" altLang="en-US" smtClean="0"/>
              <a:t> </a:t>
            </a:r>
            <a:r>
              <a:rPr lang="en-US" altLang="en-US" smtClean="0">
                <a:latin typeface="cmsy10" pitchFamily="34" charset="0"/>
              </a:rPr>
              <a:t>-&gt;</a:t>
            </a:r>
            <a:r>
              <a:rPr lang="en-US" altLang="en-US" smtClean="0"/>
              <a:t> attr(</a:t>
            </a:r>
            <a:r>
              <a:rPr lang="en-US" altLang="en-US" i="1" smtClean="0"/>
              <a:t>R) - K, </a:t>
            </a:r>
            <a:r>
              <a:rPr lang="en-US" altLang="en-US" smtClean="0"/>
              <a:t>and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That is, </a:t>
            </a:r>
            <a:r>
              <a:rPr lang="en-US" altLang="en-US" i="1" smtClean="0"/>
              <a:t>K</a:t>
            </a:r>
            <a:r>
              <a:rPr lang="en-US" altLang="en-US" smtClean="0"/>
              <a:t> is a “</a:t>
            </a:r>
            <a:r>
              <a:rPr lang="en-US" altLang="en-US" smtClean="0">
                <a:solidFill>
                  <a:schemeClr val="tx2"/>
                </a:solidFill>
              </a:rPr>
              <a:t>super key</a:t>
            </a:r>
            <a:r>
              <a:rPr lang="en-US" altLang="en-US" smtClean="0"/>
              <a:t>”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No proper subset of </a:t>
            </a:r>
            <a:r>
              <a:rPr lang="en-US" altLang="en-US" i="1" smtClean="0"/>
              <a:t>K</a:t>
            </a:r>
            <a:r>
              <a:rPr lang="en-US" altLang="en-US" smtClean="0"/>
              <a:t> satisfies the above condition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That is, </a:t>
            </a:r>
            <a:r>
              <a:rPr lang="en-US" altLang="en-US" i="1" smtClean="0"/>
              <a:t>K</a:t>
            </a:r>
            <a:r>
              <a:rPr lang="en-US" altLang="en-US" smtClean="0"/>
              <a:t> is </a:t>
            </a:r>
            <a:r>
              <a:rPr lang="en-US" altLang="en-US" smtClean="0">
                <a:solidFill>
                  <a:schemeClr val="tx2"/>
                </a:solidFill>
              </a:rPr>
              <a:t>minimal (full functional dependent)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i="1" smtClean="0"/>
              <a:t>Address</a:t>
            </a:r>
            <a:r>
              <a:rPr lang="en-US" altLang="en-US" smtClean="0"/>
              <a:t> (</a:t>
            </a:r>
            <a:r>
              <a:rPr lang="en-US" altLang="en-US" i="1" smtClean="0"/>
              <a:t>street_address</a:t>
            </a:r>
            <a:r>
              <a:rPr lang="en-US" altLang="en-US" smtClean="0"/>
              <a:t>, </a:t>
            </a:r>
            <a:r>
              <a:rPr lang="en-US" altLang="en-US" i="1" smtClean="0"/>
              <a:t>city</a:t>
            </a:r>
            <a:r>
              <a:rPr lang="en-US" altLang="en-US" smtClean="0"/>
              <a:t>, </a:t>
            </a:r>
            <a:r>
              <a:rPr lang="en-US" altLang="en-US" i="1" smtClean="0"/>
              <a:t>state</a:t>
            </a:r>
            <a:r>
              <a:rPr lang="en-US" altLang="en-US" smtClean="0"/>
              <a:t>, </a:t>
            </a:r>
            <a:r>
              <a:rPr lang="en-US" altLang="en-US" i="1" smtClean="0"/>
              <a:t>zip</a:t>
            </a:r>
            <a:r>
              <a:rPr lang="en-US" altLang="en-US" smtClean="0"/>
              <a:t>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{street_address, city, state, zip}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{street_address, city, zip}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{street_address, zip}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{zip}     </a:t>
            </a:r>
          </a:p>
          <a:p>
            <a:pPr lvl="1" eaLnBrk="1" hangingPunct="1">
              <a:lnSpc>
                <a:spcPct val="90000"/>
              </a:lnSpc>
            </a:pPr>
            <a:endParaRPr lang="en-US" altLang="en-US" smtClean="0"/>
          </a:p>
        </p:txBody>
      </p:sp>
      <p:sp>
        <p:nvSpPr>
          <p:cNvPr id="15367" name="Line 4"/>
          <p:cNvSpPr>
            <a:spLocks noChangeShapeType="1"/>
          </p:cNvSpPr>
          <p:nvPr/>
        </p:nvSpPr>
        <p:spPr bwMode="auto">
          <a:xfrm>
            <a:off x="2057400" y="4191000"/>
            <a:ext cx="35052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72805" name="Rectangle 5"/>
          <p:cNvSpPr>
            <a:spLocks noChangeArrowheads="1"/>
          </p:cNvSpPr>
          <p:nvPr/>
        </p:nvSpPr>
        <p:spPr bwMode="auto">
          <a:xfrm>
            <a:off x="5029200" y="4191000"/>
            <a:ext cx="342900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692150" indent="-347663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lvl="1" eaLnBrk="1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None/>
            </a:pPr>
            <a:r>
              <a:rPr lang="en-US" altLang="en-US" sz="2600">
                <a:solidFill>
                  <a:schemeClr val="tx1"/>
                </a:solidFill>
                <a:latin typeface="Times New Roman" panose="02020603050405020304" pitchFamily="18" charset="0"/>
              </a:rPr>
              <a:t>	Super key </a:t>
            </a:r>
          </a:p>
          <a:p>
            <a:pPr lvl="1" eaLnBrk="1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None/>
            </a:pPr>
            <a:r>
              <a:rPr lang="en-US" altLang="en-US" sz="2600">
                <a:solidFill>
                  <a:schemeClr val="tx1"/>
                </a:solidFill>
                <a:latin typeface="Times New Roman" panose="02020603050405020304" pitchFamily="18" charset="0"/>
              </a:rPr>
              <a:t>	Super key	</a:t>
            </a:r>
          </a:p>
          <a:p>
            <a:pPr lvl="1" eaLnBrk="1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None/>
            </a:pPr>
            <a:r>
              <a:rPr lang="en-US" altLang="en-US" sz="2600">
                <a:solidFill>
                  <a:schemeClr val="tx1"/>
                </a:solidFill>
                <a:latin typeface="Times New Roman" panose="02020603050405020304" pitchFamily="18" charset="0"/>
              </a:rPr>
              <a:t>	Key </a:t>
            </a:r>
          </a:p>
          <a:p>
            <a:pPr lvl="1" eaLnBrk="1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None/>
            </a:pPr>
            <a:r>
              <a:rPr lang="en-US" altLang="en-US" sz="2600">
                <a:solidFill>
                  <a:schemeClr val="tx1"/>
                </a:solidFill>
                <a:latin typeface="Times New Roman" panose="02020603050405020304" pitchFamily="18" charset="0"/>
              </a:rPr>
              <a:t>	Non-key  </a:t>
            </a:r>
          </a:p>
          <a:p>
            <a:pPr lvl="1" eaLnBrk="1" hangingPunct="1">
              <a:spcBef>
                <a:spcPct val="20000"/>
              </a:spcBef>
              <a:buClr>
                <a:schemeClr val="accent2"/>
              </a:buClr>
              <a:buSzPct val="70000"/>
            </a:pPr>
            <a:endParaRPr lang="en-US" altLang="en-US" sz="26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2991E388-91CF-4FCD-B2A3-B664D9686C28}" type="datetime1">
              <a:rPr lang="en-US" altLang="en-US" sz="1000">
                <a:solidFill>
                  <a:schemeClr val="tx1"/>
                </a:solidFill>
              </a:rPr>
              <a:pPr eaLnBrk="1" hangingPunct="1"/>
              <a:t>11/3/2017</a:t>
            </a:fld>
            <a:endParaRPr lang="en-US" altLang="en-US" sz="1000">
              <a:solidFill>
                <a:schemeClr val="tx1"/>
              </a:solidFill>
            </a:endParaRPr>
          </a:p>
        </p:txBody>
      </p:sp>
      <p:sp>
        <p:nvSpPr>
          <p:cNvPr id="1638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000">
                <a:solidFill>
                  <a:schemeClr val="tx1"/>
                </a:solidFill>
              </a:rPr>
              <a:t>Jinze Liu @ University of Kentucky</a:t>
            </a:r>
          </a:p>
        </p:txBody>
      </p:sp>
      <p:sp>
        <p:nvSpPr>
          <p:cNvPr id="1638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18F8FAE2-A92C-46C2-BFFE-21BC0757518E}" type="slidenum">
              <a:rPr lang="en-US" altLang="en-US" sz="1000">
                <a:solidFill>
                  <a:schemeClr val="tx1"/>
                </a:solidFill>
              </a:rPr>
              <a:pPr eaLnBrk="1" hangingPunct="1"/>
              <a:t>8</a:t>
            </a:fld>
            <a:endParaRPr lang="en-US" altLang="en-US" sz="1000">
              <a:solidFill>
                <a:schemeClr val="tx1"/>
              </a:solidFill>
            </a:endParaRPr>
          </a:p>
        </p:txBody>
      </p:sp>
      <p:sp>
        <p:nvSpPr>
          <p:cNvPr id="163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Reasoning with FD’s</a:t>
            </a:r>
          </a:p>
        </p:txBody>
      </p:sp>
      <p:sp>
        <p:nvSpPr>
          <p:cNvPr id="1639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mtClean="0"/>
              <a:t>Given a relation </a:t>
            </a:r>
            <a:r>
              <a:rPr lang="en-US" altLang="en-US" i="1" smtClean="0"/>
              <a:t>R</a:t>
            </a:r>
            <a:r>
              <a:rPr lang="en-US" altLang="en-US" smtClean="0"/>
              <a:t> and a set of FD’s </a:t>
            </a:r>
            <a:r>
              <a:rPr lang="en-US" altLang="en-US" smtClean="0">
                <a:latin typeface="cmsy10" pitchFamily="34" charset="0"/>
              </a:rPr>
              <a:t>F</a:t>
            </a:r>
            <a:endParaRPr lang="en-US" altLang="en-US" smtClean="0"/>
          </a:p>
          <a:p>
            <a:pPr eaLnBrk="1" hangingPunct="1"/>
            <a:r>
              <a:rPr lang="en-US" altLang="en-US" smtClean="0">
                <a:solidFill>
                  <a:schemeClr val="tx2"/>
                </a:solidFill>
              </a:rPr>
              <a:t>Does another FD follow from </a:t>
            </a:r>
            <a:r>
              <a:rPr lang="en-US" altLang="en-US" smtClean="0">
                <a:solidFill>
                  <a:schemeClr val="tx2"/>
                </a:solidFill>
                <a:latin typeface="cmsy10" pitchFamily="34" charset="0"/>
              </a:rPr>
              <a:t>F</a:t>
            </a:r>
            <a:r>
              <a:rPr lang="en-US" altLang="en-US" smtClean="0">
                <a:solidFill>
                  <a:schemeClr val="tx2"/>
                </a:solidFill>
              </a:rPr>
              <a:t>?</a:t>
            </a:r>
          </a:p>
          <a:p>
            <a:pPr lvl="1" eaLnBrk="1" hangingPunct="1"/>
            <a:r>
              <a:rPr lang="en-US" altLang="en-US" smtClean="0"/>
              <a:t>Are some of the FD’s in </a:t>
            </a:r>
            <a:r>
              <a:rPr lang="en-US" altLang="en-US" smtClean="0">
                <a:latin typeface="cmsy10" pitchFamily="34" charset="0"/>
              </a:rPr>
              <a:t>F</a:t>
            </a:r>
            <a:r>
              <a:rPr lang="en-US" altLang="en-US" smtClean="0"/>
              <a:t> redundant (i.e., they follow from the others)?</a:t>
            </a:r>
          </a:p>
          <a:p>
            <a:pPr eaLnBrk="1" hangingPunct="1"/>
            <a:r>
              <a:rPr lang="en-US" altLang="en-US" smtClean="0">
                <a:solidFill>
                  <a:schemeClr val="tx2"/>
                </a:solidFill>
              </a:rPr>
              <a:t>Is </a:t>
            </a:r>
            <a:r>
              <a:rPr lang="en-US" altLang="en-US" i="1" smtClean="0">
                <a:solidFill>
                  <a:schemeClr val="tx2"/>
                </a:solidFill>
              </a:rPr>
              <a:t>K</a:t>
            </a:r>
            <a:r>
              <a:rPr lang="en-US" altLang="en-US" smtClean="0">
                <a:solidFill>
                  <a:schemeClr val="tx2"/>
                </a:solidFill>
              </a:rPr>
              <a:t> a key of </a:t>
            </a:r>
            <a:r>
              <a:rPr lang="en-US" altLang="en-US" i="1" smtClean="0">
                <a:solidFill>
                  <a:schemeClr val="tx2"/>
                </a:solidFill>
              </a:rPr>
              <a:t>R</a:t>
            </a:r>
            <a:r>
              <a:rPr lang="en-US" altLang="en-US" smtClean="0">
                <a:solidFill>
                  <a:schemeClr val="tx2"/>
                </a:solidFill>
              </a:rPr>
              <a:t>?</a:t>
            </a:r>
          </a:p>
          <a:p>
            <a:pPr lvl="1" eaLnBrk="1" hangingPunct="1"/>
            <a:r>
              <a:rPr lang="en-US" altLang="en-US" smtClean="0"/>
              <a:t>What are all the keys of </a:t>
            </a:r>
            <a:r>
              <a:rPr lang="en-US" altLang="en-US" i="1" smtClean="0"/>
              <a:t>R</a:t>
            </a:r>
            <a:r>
              <a:rPr lang="en-US" altLang="en-US" smtClean="0"/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488BD7B0-0674-471B-9B88-40797C11C08D}" type="datetime1">
              <a:rPr lang="en-US" altLang="en-US" sz="1000">
                <a:solidFill>
                  <a:schemeClr val="tx1"/>
                </a:solidFill>
              </a:rPr>
              <a:pPr eaLnBrk="1" hangingPunct="1"/>
              <a:t>11/3/2017</a:t>
            </a:fld>
            <a:endParaRPr lang="en-US" altLang="en-US" sz="1000">
              <a:solidFill>
                <a:schemeClr val="tx1"/>
              </a:solidFill>
            </a:endParaRPr>
          </a:p>
        </p:txBody>
      </p:sp>
      <p:sp>
        <p:nvSpPr>
          <p:cNvPr id="1741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000">
                <a:solidFill>
                  <a:schemeClr val="tx1"/>
                </a:solidFill>
              </a:rPr>
              <a:t>Jinze Liu @ University of Kentucky</a:t>
            </a:r>
          </a:p>
        </p:txBody>
      </p:sp>
      <p:sp>
        <p:nvSpPr>
          <p:cNvPr id="1741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3C9A33E-8AE5-451D-BE6D-239CE696F54E}" type="slidenum">
              <a:rPr lang="en-US" altLang="en-US" sz="1000">
                <a:solidFill>
                  <a:schemeClr val="tx1"/>
                </a:solidFill>
              </a:rPr>
              <a:pPr eaLnBrk="1" hangingPunct="1"/>
              <a:t>9</a:t>
            </a:fld>
            <a:endParaRPr lang="en-US" altLang="en-US" sz="1000">
              <a:solidFill>
                <a:schemeClr val="tx1"/>
              </a:solidFill>
            </a:endParaRPr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Attribute closure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Given </a:t>
            </a:r>
            <a:r>
              <a:rPr lang="en-US" altLang="en-US" i="1" smtClean="0"/>
              <a:t>R</a:t>
            </a:r>
            <a:r>
              <a:rPr lang="en-US" altLang="en-US" smtClean="0"/>
              <a:t>, a set of FD’s </a:t>
            </a:r>
            <a:r>
              <a:rPr lang="en-US" altLang="en-US" smtClean="0">
                <a:latin typeface="cmsy10" pitchFamily="34" charset="0"/>
              </a:rPr>
              <a:t>F</a:t>
            </a:r>
            <a:r>
              <a:rPr lang="en-US" altLang="en-US" smtClean="0"/>
              <a:t> that hold in </a:t>
            </a:r>
            <a:r>
              <a:rPr lang="en-US" altLang="en-US" i="1" smtClean="0"/>
              <a:t>R</a:t>
            </a:r>
            <a:r>
              <a:rPr lang="en-US" altLang="en-US" smtClean="0"/>
              <a:t>, and a set of attributes </a:t>
            </a:r>
            <a:r>
              <a:rPr lang="en-US" altLang="en-US" i="1" smtClean="0"/>
              <a:t>Z</a:t>
            </a:r>
            <a:r>
              <a:rPr lang="en-US" altLang="en-US" smtClean="0"/>
              <a:t> in </a:t>
            </a:r>
            <a:r>
              <a:rPr lang="en-US" altLang="en-US" i="1" smtClean="0"/>
              <a:t>R</a:t>
            </a:r>
            <a:r>
              <a:rPr lang="en-US" altLang="en-US" smtClean="0"/>
              <a:t>:</a:t>
            </a:r>
            <a:r>
              <a:rPr lang="en-US" altLang="en-US" i="1" smtClean="0"/>
              <a:t/>
            </a:r>
            <a:br>
              <a:rPr lang="en-US" altLang="en-US" i="1" smtClean="0"/>
            </a:br>
            <a:r>
              <a:rPr lang="en-US" altLang="en-US" smtClean="0"/>
              <a:t>The </a:t>
            </a:r>
            <a:r>
              <a:rPr lang="en-US" altLang="en-US" smtClean="0">
                <a:solidFill>
                  <a:schemeClr val="tx2"/>
                </a:solidFill>
              </a:rPr>
              <a:t>closure of </a:t>
            </a:r>
            <a:r>
              <a:rPr lang="en-US" altLang="en-US" i="1" smtClean="0">
                <a:solidFill>
                  <a:schemeClr val="tx2"/>
                </a:solidFill>
              </a:rPr>
              <a:t>Z</a:t>
            </a:r>
            <a:r>
              <a:rPr lang="en-US" altLang="en-US" smtClean="0"/>
              <a:t> (denoted </a:t>
            </a:r>
            <a:r>
              <a:rPr lang="en-US" altLang="en-US" i="1" smtClean="0">
                <a:solidFill>
                  <a:schemeClr val="tx2"/>
                </a:solidFill>
              </a:rPr>
              <a:t>Z</a:t>
            </a:r>
            <a:r>
              <a:rPr lang="en-US" altLang="en-US" baseline="30000" smtClean="0">
                <a:solidFill>
                  <a:schemeClr val="tx2"/>
                </a:solidFill>
              </a:rPr>
              <a:t>+</a:t>
            </a:r>
            <a:r>
              <a:rPr lang="en-US" altLang="en-US" smtClean="0"/>
              <a:t>) with respect to </a:t>
            </a:r>
            <a:r>
              <a:rPr lang="en-US" altLang="en-US" smtClean="0">
                <a:latin typeface="cmsy10" pitchFamily="34" charset="0"/>
              </a:rPr>
              <a:t>F</a:t>
            </a:r>
            <a:r>
              <a:rPr lang="en-US" altLang="en-US" smtClean="0"/>
              <a:t> is the set of </a:t>
            </a:r>
            <a:r>
              <a:rPr lang="en-US" altLang="en-US" smtClean="0">
                <a:solidFill>
                  <a:schemeClr val="tx2"/>
                </a:solidFill>
              </a:rPr>
              <a:t>all attributes {</a:t>
            </a:r>
            <a:r>
              <a:rPr lang="en-US" altLang="en-US" i="1" smtClean="0">
                <a:solidFill>
                  <a:schemeClr val="tx2"/>
                </a:solidFill>
              </a:rPr>
              <a:t>A</a:t>
            </a:r>
            <a:r>
              <a:rPr lang="en-US" altLang="en-US" baseline="-25000" smtClean="0">
                <a:solidFill>
                  <a:schemeClr val="tx2"/>
                </a:solidFill>
              </a:rPr>
              <a:t>1</a:t>
            </a:r>
            <a:r>
              <a:rPr lang="en-US" altLang="en-US" smtClean="0">
                <a:solidFill>
                  <a:schemeClr val="tx2"/>
                </a:solidFill>
              </a:rPr>
              <a:t>, </a:t>
            </a:r>
            <a:r>
              <a:rPr lang="en-US" altLang="en-US" i="1" smtClean="0">
                <a:solidFill>
                  <a:schemeClr val="tx2"/>
                </a:solidFill>
              </a:rPr>
              <a:t>A</a:t>
            </a:r>
            <a:r>
              <a:rPr lang="en-US" altLang="en-US" baseline="-25000" smtClean="0">
                <a:solidFill>
                  <a:schemeClr val="tx2"/>
                </a:solidFill>
              </a:rPr>
              <a:t>2</a:t>
            </a:r>
            <a:r>
              <a:rPr lang="en-US" altLang="en-US" smtClean="0">
                <a:solidFill>
                  <a:schemeClr val="tx2"/>
                </a:solidFill>
              </a:rPr>
              <a:t>, …} functionally determined by </a:t>
            </a:r>
            <a:r>
              <a:rPr lang="en-US" altLang="en-US" i="1" smtClean="0">
                <a:solidFill>
                  <a:schemeClr val="tx2"/>
                </a:solidFill>
              </a:rPr>
              <a:t>Z</a:t>
            </a:r>
            <a:r>
              <a:rPr lang="en-US" altLang="en-US" smtClean="0"/>
              <a:t> (that is, Z </a:t>
            </a:r>
            <a:r>
              <a:rPr lang="en-US" altLang="en-US" smtClean="0">
                <a:latin typeface="cmsy10" pitchFamily="34" charset="0"/>
              </a:rPr>
              <a:t>-&gt;</a:t>
            </a:r>
            <a:r>
              <a:rPr lang="en-US" altLang="en-US" smtClean="0"/>
              <a:t> </a:t>
            </a:r>
            <a:r>
              <a:rPr lang="en-US" altLang="en-US" i="1" smtClean="0"/>
              <a:t>A</a:t>
            </a:r>
            <a:r>
              <a:rPr lang="en-US" altLang="en-US" baseline="-25000" smtClean="0"/>
              <a:t>1</a:t>
            </a:r>
            <a:r>
              <a:rPr lang="en-US" altLang="en-US" smtClean="0"/>
              <a:t> </a:t>
            </a:r>
            <a:r>
              <a:rPr lang="en-US" altLang="en-US" i="1" smtClean="0"/>
              <a:t>A</a:t>
            </a:r>
            <a:r>
              <a:rPr lang="en-US" altLang="en-US" baseline="-25000" smtClean="0"/>
              <a:t>2</a:t>
            </a:r>
            <a:r>
              <a:rPr lang="en-US" altLang="en-US" smtClean="0"/>
              <a:t> …)</a:t>
            </a:r>
          </a:p>
          <a:p>
            <a:pPr eaLnBrk="1" hangingPunct="1"/>
            <a:r>
              <a:rPr lang="en-US" altLang="en-US" smtClean="0"/>
              <a:t>Algorithm for computing the closure</a:t>
            </a:r>
          </a:p>
          <a:p>
            <a:pPr lvl="1" eaLnBrk="1" hangingPunct="1"/>
            <a:r>
              <a:rPr lang="en-US" altLang="en-US" smtClean="0"/>
              <a:t>Start with closure = </a:t>
            </a:r>
            <a:r>
              <a:rPr lang="en-US" altLang="en-US" i="1" smtClean="0"/>
              <a:t>Z</a:t>
            </a:r>
          </a:p>
          <a:p>
            <a:pPr lvl="1" eaLnBrk="1" hangingPunct="1"/>
            <a:r>
              <a:rPr lang="en-US" altLang="en-US" smtClean="0"/>
              <a:t>If </a:t>
            </a:r>
            <a:r>
              <a:rPr lang="en-US" altLang="en-US" i="1" smtClean="0"/>
              <a:t>X</a:t>
            </a:r>
            <a:r>
              <a:rPr lang="en-US" altLang="en-US" smtClean="0"/>
              <a:t> </a:t>
            </a:r>
            <a:r>
              <a:rPr lang="en-US" altLang="en-US" smtClean="0">
                <a:latin typeface="cmsy10" pitchFamily="34" charset="0"/>
              </a:rPr>
              <a:t>-&gt;</a:t>
            </a:r>
            <a:r>
              <a:rPr lang="en-US" altLang="en-US" smtClean="0"/>
              <a:t> </a:t>
            </a:r>
            <a:r>
              <a:rPr lang="en-US" altLang="en-US" i="1" smtClean="0"/>
              <a:t>Y</a:t>
            </a:r>
            <a:r>
              <a:rPr lang="en-US" altLang="en-US" smtClean="0"/>
              <a:t> is in </a:t>
            </a:r>
            <a:r>
              <a:rPr lang="en-US" altLang="en-US" smtClean="0">
                <a:latin typeface="cmsy10" pitchFamily="34" charset="0"/>
              </a:rPr>
              <a:t>F</a:t>
            </a:r>
            <a:r>
              <a:rPr lang="en-US" altLang="en-US" smtClean="0"/>
              <a:t> and </a:t>
            </a:r>
            <a:r>
              <a:rPr lang="en-US" altLang="en-US" i="1" smtClean="0"/>
              <a:t>X</a:t>
            </a:r>
            <a:r>
              <a:rPr lang="en-US" altLang="en-US" smtClean="0"/>
              <a:t> is already in the closure, then also add </a:t>
            </a:r>
            <a:r>
              <a:rPr lang="en-US" altLang="en-US" i="1" smtClean="0"/>
              <a:t>Y</a:t>
            </a:r>
            <a:r>
              <a:rPr lang="en-US" altLang="en-US" smtClean="0"/>
              <a:t> to the closure</a:t>
            </a:r>
          </a:p>
          <a:p>
            <a:pPr lvl="1" eaLnBrk="1" hangingPunct="1"/>
            <a:r>
              <a:rPr lang="en-US" altLang="en-US" smtClean="0"/>
              <a:t>Repeat until no more attributes can be added</a:t>
            </a:r>
          </a:p>
          <a:p>
            <a:pPr eaLnBrk="1" hangingPunct="1"/>
            <a:endParaRPr lang="en-US" altLang="en-US" i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etwork">
  <a:themeElements>
    <a:clrScheme name="Network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Network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3366FF"/>
        </a:solidFill>
        <a:ln w="127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>
            <a:tab pos="355600" algn="l"/>
            <a:tab pos="711200" algn="l"/>
            <a:tab pos="1066800" algn="l"/>
            <a:tab pos="1422400" algn="l"/>
            <a:tab pos="1778000" algn="l"/>
            <a:tab pos="2133600" algn="l"/>
            <a:tab pos="2489200" algn="l"/>
            <a:tab pos="2844800" algn="l"/>
            <a:tab pos="3200400" algn="l"/>
            <a:tab pos="3556000" algn="l"/>
            <a:tab pos="3911600" algn="l"/>
            <a:tab pos="4267200" algn="l"/>
          </a:tabLst>
          <a:defRPr kumimoji="0" lang="en-US" sz="1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3366FF"/>
        </a:solidFill>
        <a:ln w="127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>
            <a:tab pos="355600" algn="l"/>
            <a:tab pos="711200" algn="l"/>
            <a:tab pos="1066800" algn="l"/>
            <a:tab pos="1422400" algn="l"/>
            <a:tab pos="1778000" algn="l"/>
            <a:tab pos="2133600" algn="l"/>
            <a:tab pos="2489200" algn="l"/>
            <a:tab pos="2844800" algn="l"/>
            <a:tab pos="3200400" algn="l"/>
            <a:tab pos="3556000" algn="l"/>
            <a:tab pos="3911600" algn="l"/>
            <a:tab pos="4267200" algn="l"/>
          </a:tabLst>
          <a:defRPr kumimoji="0" lang="en-US" sz="1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12325</TotalTime>
  <Pages>0</Pages>
  <Words>2444</Words>
  <Characters>0</Characters>
  <Application>Microsoft Office PowerPoint</Application>
  <PresentationFormat>On-screen Show (4:3)</PresentationFormat>
  <Lines>0</Lines>
  <Paragraphs>718</Paragraphs>
  <Slides>37</Slides>
  <Notes>34</Notes>
  <HiddenSlides>0</HiddenSlides>
  <MMClips>0</MMClips>
  <ScaleCrop>false</ScaleCrop>
  <HeadingPairs>
    <vt:vector size="8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50" baseType="lpstr">
      <vt:lpstr>Arial</vt:lpstr>
      <vt:lpstr>Times New Roman</vt:lpstr>
      <vt:lpstr>Wingdings</vt:lpstr>
      <vt:lpstr>cmsy10</vt:lpstr>
      <vt:lpstr>Symbol</vt:lpstr>
      <vt:lpstr>AmeriGarmnd BT</vt:lpstr>
      <vt:lpstr>msbm10</vt:lpstr>
      <vt:lpstr>Palace Script MT</vt:lpstr>
      <vt:lpstr>MS Shell Dlg</vt:lpstr>
      <vt:lpstr>dbsym</vt:lpstr>
      <vt:lpstr>cmmi10</vt:lpstr>
      <vt:lpstr>Network</vt:lpstr>
      <vt:lpstr>Microsoft Equation 3.0</vt:lpstr>
      <vt:lpstr>CS 405G: Introduction to Database Systems</vt:lpstr>
      <vt:lpstr>Today’s Topic</vt:lpstr>
      <vt:lpstr>Motivation</vt:lpstr>
      <vt:lpstr>Why redundancy is bad?</vt:lpstr>
      <vt:lpstr>Functional dependencies</vt:lpstr>
      <vt:lpstr>FD examples</vt:lpstr>
      <vt:lpstr>Keys redefined using FD’s</vt:lpstr>
      <vt:lpstr>Reasoning with FD’s</vt:lpstr>
      <vt:lpstr>Attribute closure</vt:lpstr>
      <vt:lpstr>A more complex example</vt:lpstr>
      <vt:lpstr>Example of computing closure</vt:lpstr>
      <vt:lpstr>Using attribute closure</vt:lpstr>
      <vt:lpstr>Rules of FD’s</vt:lpstr>
      <vt:lpstr>Using rules of FD’s</vt:lpstr>
      <vt:lpstr>Normalization</vt:lpstr>
      <vt:lpstr>1st Normal Form</vt:lpstr>
      <vt:lpstr>Example of redundancy</vt:lpstr>
      <vt:lpstr>2nd Normal Form</vt:lpstr>
      <vt:lpstr>2nd Normal Form</vt:lpstr>
      <vt:lpstr>Decomposition</vt:lpstr>
      <vt:lpstr>Decomposition</vt:lpstr>
      <vt:lpstr>Unnecessary decomposition</vt:lpstr>
      <vt:lpstr>Bad decomposition</vt:lpstr>
      <vt:lpstr>Lossless join decomposition</vt:lpstr>
      <vt:lpstr>Loss? But I got more rows-&gt;</vt:lpstr>
      <vt:lpstr>Questions about decomposition</vt:lpstr>
      <vt:lpstr>Non-key FD’s</vt:lpstr>
      <vt:lpstr>Dealing with Nonkey Dependency: BCNF</vt:lpstr>
      <vt:lpstr>BCNF decomposition algorithm</vt:lpstr>
      <vt:lpstr>BCNF decomposition example</vt:lpstr>
      <vt:lpstr>Another example</vt:lpstr>
      <vt:lpstr>Exercise</vt:lpstr>
      <vt:lpstr>Exercise</vt:lpstr>
      <vt:lpstr>Why is BCNF decomposition lossless</vt:lpstr>
      <vt:lpstr>PowerPoint Presentation</vt:lpstr>
      <vt:lpstr>PowerPoint Presentation</vt:lpstr>
      <vt:lpstr>Recap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CS186: Introduction to Database Systems</dc:title>
  <dc:subject/>
  <dc:creator>liuj</dc:creator>
  <cp:keywords/>
  <dc:description/>
  <cp:lastModifiedBy>liuj</cp:lastModifiedBy>
  <cp:revision>1013</cp:revision>
  <dcterms:modified xsi:type="dcterms:W3CDTF">2017-11-06T13:45:47Z</dcterms:modified>
</cp:coreProperties>
</file>