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9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40FC83-AFF2-4CD3-A35D-7AC61342883A}" type="datetimeFigureOut">
              <a:rPr lang="en-US"/>
              <a:pPr>
                <a:defRPr/>
              </a:pPr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A1F091F-1B45-4016-BE19-4E32015506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252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8FDD98-B6EF-4255-84B3-93B29536327A}" type="datetimeFigureOut">
              <a:rPr lang="en-US"/>
              <a:pPr>
                <a:defRPr/>
              </a:pPr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ACD1727-4D5B-4C58-A761-E3104CF4A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612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0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0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0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0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0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0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0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07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7A2730-81B2-4860-83DD-CDAD264AAA4B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1942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731F1D-8A89-4A5E-99A3-49B115866B4E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WHY DO YOU CARE WHEN EQUIVALENCES ARE BROKEN?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Q.O. is harder.</a:t>
            </a:r>
          </a:p>
        </p:txBody>
      </p:sp>
    </p:spTree>
    <p:extLst>
      <p:ext uri="{BB962C8B-B14F-4D97-AF65-F5344CB8AC3E}">
        <p14:creationId xmlns:p14="http://schemas.microsoft.com/office/powerpoint/2010/main" val="4045390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A19C35-5757-4141-90C7-D9C6C0FD3490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32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F01BEF-CEDB-4358-83D7-54C6C6F6BC5A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Very useful in information integration as well</a:t>
            </a:r>
          </a:p>
        </p:txBody>
      </p:sp>
    </p:spTree>
    <p:extLst>
      <p:ext uri="{BB962C8B-B14F-4D97-AF65-F5344CB8AC3E}">
        <p14:creationId xmlns:p14="http://schemas.microsoft.com/office/powerpoint/2010/main" val="3926608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73A0D3-3C7C-46E2-BD6B-B58002E3241E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6933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FEFC98-F784-4CAB-B62D-54AD3AAF66A8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0580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4B8606-6140-41E9-8763-E111C03AEBD9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7140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0F8894-A092-4117-8FE4-3A98F53421E2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1781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DF1808-F9AC-47D5-989F-B67BDE544CE4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3313" y="696913"/>
            <a:ext cx="4652962" cy="34893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1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2611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5B89BC-FFF0-4BFC-B8BA-019D09598D05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7459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3E093B-81BB-43A4-B6C0-7E56740A194A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8496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06D3C6-D365-4E61-B0CF-9ED65668E284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56181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8E0D2F-F5F9-4EF8-B0AD-AAD7F2F9B4E2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156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D23CCE-5F9A-41E0-AC90-10AF9A9BC8A5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8083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59C80A-39CB-48E6-BCD3-44D95D1B3858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04225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342B41F-D49B-4CEE-B778-4C0D6A7776C3}" type="slidenum">
              <a:rPr lang="en-US" altLang="en-US">
                <a:latin typeface="Calibri" panose="020F0502020204030204" pitchFamily="34" charset="0"/>
              </a:rPr>
              <a:pPr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How do you translate a relationship set in E/R?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Referential integrity!</a:t>
            </a:r>
          </a:p>
        </p:txBody>
      </p:sp>
    </p:spTree>
    <p:extLst>
      <p:ext uri="{BB962C8B-B14F-4D97-AF65-F5344CB8AC3E}">
        <p14:creationId xmlns:p14="http://schemas.microsoft.com/office/powerpoint/2010/main" val="11205828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F141F3-6222-45C9-A1E5-AE44A21F968A}" type="slidenum">
              <a:rPr lang="en-US" altLang="en-US">
                <a:latin typeface="Calibri" panose="020F0502020204030204" pitchFamily="34" charset="0"/>
              </a:rPr>
              <a:pPr/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3364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DCAEB1-620A-43E7-BD29-D38604EA8EE0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3843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DBE3BD-3D01-4599-973B-055030D78830}" type="slidenum">
              <a:rPr lang="en-US" altLang="en-US">
                <a:latin typeface="Calibri" panose="020F0502020204030204" pitchFamily="34" charset="0"/>
              </a:rPr>
              <a:pPr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34570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23AC21-7FB2-409B-88FA-4A06ADCF9F54}" type="slidenum">
              <a:rPr lang="en-US" altLang="en-US">
                <a:latin typeface="Calibri" panose="020F0502020204030204" pitchFamily="34" charset="0"/>
              </a:rPr>
              <a:pPr/>
              <a:t>27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48930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FCFFD3-DD83-42BE-974E-ADE21F8E5217}" type="slidenum">
              <a:rPr lang="en-US" altLang="en-US">
                <a:latin typeface="Calibri" panose="020F0502020204030204" pitchFamily="34" charset="0"/>
              </a:rPr>
              <a:pPr/>
              <a:t>28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17321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AF30EF-5DF2-430D-B232-B50CF8C95421}" type="slidenum">
              <a:rPr lang="en-US" altLang="en-US">
                <a:latin typeface="Calibri" panose="020F0502020204030204" pitchFamily="34" charset="0"/>
              </a:rPr>
              <a:pPr/>
              <a:t>29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49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1359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2EE4EE-4DB0-4DD2-AAD3-A2462DC46782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623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87FCE6-7C95-4431-9590-185F90375C04}" type="slidenum">
              <a:rPr lang="en-US" altLang="en-US">
                <a:latin typeface="Calibri" panose="020F0502020204030204" pitchFamily="34" charset="0"/>
              </a:rPr>
              <a:pPr/>
              <a:t>30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87379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8E8C82-67BF-467E-9185-F8C084FB438A}" type="slidenum">
              <a:rPr lang="en-US" altLang="en-US">
                <a:latin typeface="Calibri" panose="020F0502020204030204" pitchFamily="34" charset="0"/>
              </a:rPr>
              <a:pPr/>
              <a:t>31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SHOULD ADD A SLIDE: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WHY NOT IN APP?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Because it’s one convenient place for all business logic!</a:t>
            </a:r>
          </a:p>
        </p:txBody>
      </p:sp>
    </p:spTree>
    <p:extLst>
      <p:ext uri="{BB962C8B-B14F-4D97-AF65-F5344CB8AC3E}">
        <p14:creationId xmlns:p14="http://schemas.microsoft.com/office/powerpoint/2010/main" val="35288194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08EBFD1-83A2-495F-8FE7-0D06A0D8D021}" type="slidenum">
              <a:rPr lang="en-US" altLang="en-US">
                <a:latin typeface="Calibri" panose="020F0502020204030204" pitchFamily="34" charset="0"/>
              </a:rPr>
              <a:pPr/>
              <a:t>32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07126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440BF9-FC77-42E3-8A5D-D6CE2B240B66}" type="slidenum">
              <a:rPr lang="en-US" altLang="en-US">
                <a:latin typeface="Calibri" panose="020F0502020204030204" pitchFamily="34" charset="0"/>
              </a:rPr>
              <a:pPr/>
              <a:t>33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14477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053B0C-5A12-4A3C-80D6-23EB2E550C36}" type="slidenum">
              <a:rPr lang="en-US" altLang="en-US">
                <a:latin typeface="Calibri" panose="020F0502020204030204" pitchFamily="34" charset="0"/>
              </a:rPr>
              <a:pPr/>
              <a:t>34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6702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2AAEB0-61DF-403E-9DAB-9EAA68871E97}" type="slidenum">
              <a:rPr lang="en-US" altLang="en-US">
                <a:latin typeface="Calibri" panose="020F0502020204030204" pitchFamily="34" charset="0"/>
              </a:rPr>
              <a:pPr/>
              <a:t>35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4922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B88413-BE5F-4938-B90D-9B7EB8A91B2F}" type="slidenum">
              <a:rPr lang="en-US" altLang="en-US">
                <a:latin typeface="Calibri" panose="020F0502020204030204" pitchFamily="34" charset="0"/>
              </a:rPr>
              <a:pPr/>
              <a:t>36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216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31306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C2E4A2-B9CE-449E-9929-DD3097E8F4E3}" type="slidenum">
              <a:rPr lang="en-US" altLang="en-US">
                <a:latin typeface="Calibri" panose="020F0502020204030204" pitchFamily="34" charset="0"/>
              </a:rPr>
              <a:pPr/>
              <a:t>37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58579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0FBED3-4E81-420B-A6AD-EAF34D8C332D}" type="slidenum">
              <a:rPr lang="en-US" altLang="en-US">
                <a:latin typeface="Calibri" panose="020F0502020204030204" pitchFamily="34" charset="0"/>
              </a:rPr>
              <a:pPr/>
              <a:t>38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421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62628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14EA88-5FE1-46BB-848A-1F6E94454A96}" type="slidenum">
              <a:rPr lang="en-US" altLang="en-US">
                <a:latin typeface="Calibri" panose="020F0502020204030204" pitchFamily="34" charset="0"/>
              </a:rPr>
              <a:pPr/>
              <a:t>39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902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7F70EC-86CA-484B-BDEA-A4314EB9AEE4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44461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B549A4-AA89-472D-950A-F7D276CC2D27}" type="slidenum">
              <a:rPr lang="en-US" altLang="en-US">
                <a:latin typeface="Calibri" panose="020F0502020204030204" pitchFamily="34" charset="0"/>
              </a:rPr>
              <a:pPr/>
              <a:t>40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62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76238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A450C4-31E3-4E3E-8966-A6394E94EF49}" type="slidenum">
              <a:rPr lang="en-US" altLang="en-US">
                <a:latin typeface="Calibri" panose="020F0502020204030204" pitchFamily="34" charset="0"/>
              </a:rPr>
              <a:pPr/>
              <a:t>41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801645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43C33E-7F9F-4946-96B4-44F10141E95C}" type="slidenum">
              <a:rPr lang="en-US" altLang="en-US">
                <a:latin typeface="Calibri" panose="020F0502020204030204" pitchFamily="34" charset="0"/>
              </a:rPr>
              <a:pPr/>
              <a:t>42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30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57787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2B0AC5-6A58-488E-B47A-EEE96610FB4D}" type="slidenum">
              <a:rPr lang="en-US" altLang="en-US">
                <a:latin typeface="Calibri" panose="020F0502020204030204" pitchFamily="34" charset="0"/>
              </a:rPr>
              <a:pPr/>
              <a:t>43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933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8415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2D88FE-46C2-494A-A6B0-AA6B94E90F6D}" type="slidenum">
              <a:rPr lang="en-US" altLang="en-US">
                <a:latin typeface="Calibri" panose="020F0502020204030204" pitchFamily="34" charset="0"/>
              </a:rPr>
              <a:pPr/>
              <a:t>44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03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68448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48CDF-D5F7-4AAF-A779-C5E6D5738D62}" type="slidenum">
              <a:rPr lang="en-US" altLang="en-US">
                <a:latin typeface="Calibri" panose="020F0502020204030204" pitchFamily="34" charset="0"/>
              </a:rPr>
              <a:pPr/>
              <a:t>45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137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8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533101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49FDFD-B7A6-4AEA-89A2-3430257EEA3A}" type="slidenum">
              <a:rPr lang="en-US" altLang="en-US">
                <a:latin typeface="Calibri" panose="020F0502020204030204" pitchFamily="34" charset="0"/>
              </a:rPr>
              <a:pPr/>
              <a:t>46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30646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65A7D2-39FC-40D8-AA94-E4940B0FCA08}" type="slidenum">
              <a:rPr lang="en-US" altLang="en-US">
                <a:latin typeface="Calibri" panose="020F0502020204030204" pitchFamily="34" charset="0"/>
              </a:rPr>
              <a:pPr/>
              <a:t>47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648797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D5DC0D-9669-4F5B-BFC8-F960AECC4E03}" type="slidenum">
              <a:rPr lang="en-US" altLang="en-US">
                <a:latin typeface="Calibri" panose="020F0502020204030204" pitchFamily="34" charset="0"/>
              </a:rPr>
              <a:pPr/>
              <a:t>48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556943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B64E33-ACC6-4789-BEA6-08A26B8C8BA3}" type="slidenum">
              <a:rPr lang="en-US" altLang="en-US">
                <a:latin typeface="Calibri" panose="020F0502020204030204" pitchFamily="34" charset="0"/>
              </a:rPr>
              <a:pPr/>
              <a:t>49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6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3173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A2BCF0-CB88-4256-8A7A-2BBCEA82C02D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20685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548F24-CB3F-4D52-AD73-428107A6F968}" type="slidenum">
              <a:rPr lang="en-US" altLang="en-US">
                <a:latin typeface="Calibri" panose="020F0502020204030204" pitchFamily="34" charset="0"/>
              </a:rPr>
              <a:pPr/>
              <a:t>50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4206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89D349-4688-420D-8848-A6372A3AF255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180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FADFF8-21D6-4C76-9980-15A7221773D8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2393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333E4E-B646-49E9-8438-F06FEA18A7C7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416425"/>
            <a:ext cx="5029200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2729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96FD22-7CD0-4FCA-8A65-3586EB675866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6488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878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54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36E4F-D7D6-458A-8C46-28DB83935F13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CE7DF-B494-4CB6-A3B7-C393D981D2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16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F8AD6-E3D3-42A7-A4B2-ACE5F6EE0C83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27C74-8E54-4804-8858-0151CA7E8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06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D9ADC-D58A-4415-A12E-4F9C53AB301F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1E748-840B-4ABC-AA07-1E132E092E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16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8DBE-3F12-4C73-91C1-D58527BE92AE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ABC48-899D-480D-A4BC-C5822C4A0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25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D3115-5147-4531-9282-16993A078F94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45E4E-ADE4-4854-9CB3-8F2139F7CB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3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F685A-0C30-41B0-8051-883A580A7868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DE2B9-6524-47EB-AD88-D9AC86775E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46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58EC8-E9CE-411C-9634-B1DFFB92E6D3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15FBC7-1F69-4F27-A6F9-D021DBDBD2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01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64DE2-E625-406C-B9A2-B6387650D678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762FB-8864-428F-9F80-B817C94C8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8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84CCB-D95D-4133-8255-6CE82A6971CB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54C9C-5EDC-459F-ABAF-10FBB5468E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78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22C18-5084-4F86-804E-AE75DFCE9433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96305-42DC-46B6-8A49-CC25160810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50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0B18E6B-985A-4ABD-AD98-578750BA488D}" type="datetime1">
              <a:rPr lang="en-US"/>
              <a:pPr>
                <a:defRPr/>
              </a:pPr>
              <a:t>10/27/2017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D07EA06D-0FD6-4A78-BEB3-A4B46F3A753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2017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81CF15-992F-43E7-95FA-CA6FF2A49C1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49EC5B-DD89-4735-8714-CA21549D2BB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Unfortunate consequences</a:t>
            </a:r>
          </a:p>
        </p:txBody>
      </p:sp>
      <p:sp>
        <p:nvSpPr>
          <p:cNvPr id="131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LettrGoth12 BT" pitchFamily="49" charset="0"/>
              </a:rPr>
              <a:t>SELECT AVG(GPA) FROM Student</a:t>
            </a:r>
          </a:p>
          <a:p>
            <a:pPr lvl="1"/>
            <a:r>
              <a:rPr lang="en-US" altLang="en-US" smtClean="0">
                <a:latin typeface="LettrGoth12 BT" pitchFamily="49" charset="0"/>
              </a:rPr>
              <a:t>3.4</a:t>
            </a:r>
          </a:p>
          <a:p>
            <a:r>
              <a:rPr lang="en-US" altLang="en-US" smtClean="0">
                <a:latin typeface="LettrGoth12 BT" pitchFamily="49" charset="0"/>
              </a:rPr>
              <a:t>SELECT SUM(GPA)/COUNT(*) FROM Student;</a:t>
            </a:r>
          </a:p>
          <a:p>
            <a:pPr lvl="1"/>
            <a:r>
              <a:rPr lang="en-US" altLang="en-US" smtClean="0">
                <a:latin typeface="LettrGoth12 BT" pitchFamily="49" charset="0"/>
              </a:rPr>
              <a:t>2.72</a:t>
            </a:r>
          </a:p>
          <a:p>
            <a:r>
              <a:rPr lang="en-US" altLang="en-US" smtClean="0">
                <a:latin typeface="LettrGoth12 BT" pitchFamily="49" charset="0"/>
              </a:rPr>
              <a:t>SELECT * FROM Student;</a:t>
            </a:r>
          </a:p>
          <a:p>
            <a:r>
              <a:rPr lang="en-US" altLang="en-US" smtClean="0">
                <a:latin typeface="LettrGoth12 BT" pitchFamily="49" charset="0"/>
              </a:rPr>
              <a:t>SELECT * FROM Student WHERE GPA = GPA</a:t>
            </a:r>
          </a:p>
          <a:p>
            <a:pPr lvl="1"/>
            <a:r>
              <a:rPr lang="en-US" altLang="en-US" smtClean="0"/>
              <a:t>Not equivalent</a:t>
            </a:r>
          </a:p>
          <a:p>
            <a:endParaRPr lang="en-US" altLang="en-US" smtClean="0">
              <a:latin typeface="LettrGoth12 BT" pitchFamily="49" charset="0"/>
            </a:endParaRPr>
          </a:p>
          <a:p>
            <a:endParaRPr lang="en-US" altLang="en-US" smtClean="0">
              <a:latin typeface="LettrGoth12 BT" pitchFamily="49" charset="0"/>
            </a:endParaRPr>
          </a:p>
          <a:p>
            <a:endParaRPr lang="en-US" altLang="en-US" smtClean="0">
              <a:latin typeface="LettrGoth12 BT" pitchFamily="49" charset="0"/>
            </a:endParaRPr>
          </a:p>
          <a:p>
            <a:endParaRPr lang="en-US" altLang="en-US" smtClean="0"/>
          </a:p>
        </p:txBody>
      </p:sp>
      <p:graphicFrame>
        <p:nvGraphicFramePr>
          <p:cNvPr id="1316911" name="Group 47"/>
          <p:cNvGraphicFramePr>
            <a:graphicFrameLocks noGrp="1"/>
          </p:cNvGraphicFramePr>
          <p:nvPr/>
        </p:nvGraphicFramePr>
        <p:xfrm>
          <a:off x="3810000" y="4191000"/>
          <a:ext cx="4114800" cy="2194404"/>
        </p:xfrm>
        <a:graphic>
          <a:graphicData uri="http://schemas.openxmlformats.org/drawingml/2006/table">
            <a:tbl>
              <a:tblPr/>
              <a:tblGrid>
                <a:gridCol w="768350"/>
                <a:gridCol w="1914525"/>
                <a:gridCol w="627063"/>
                <a:gridCol w="804862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Susan Wong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1306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Kevin Kim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6909" name="Line 45"/>
          <p:cNvSpPr>
            <a:spLocks noChangeShapeType="1"/>
          </p:cNvSpPr>
          <p:nvPr/>
        </p:nvSpPr>
        <p:spPr bwMode="auto">
          <a:xfrm>
            <a:off x="3429000" y="5486400"/>
            <a:ext cx="480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1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6867" grpId="0" build="p" bldLvl="2" autoUpdateAnimBg="0"/>
      <p:bldP spid="131690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FBF367-EE5E-474A-8B47-EF70F422EC5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C5A390-D862-4994-ACEF-F544A370965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problem</a:t>
            </a:r>
          </a:p>
        </p:txBody>
      </p:sp>
      <p:sp>
        <p:nvSpPr>
          <p:cNvPr id="131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Example: Who has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 GPA values?</a:t>
            </a:r>
          </a:p>
          <a:p>
            <a:pPr lvl="1"/>
            <a:r>
              <a:rPr lang="en-US" altLang="en-US" smtClean="0">
                <a:latin typeface="LettrGoth12 BT" pitchFamily="49" charset="0"/>
              </a:rPr>
              <a:t>SELECT * FROM Student WHERE GPA = NULL;</a:t>
            </a:r>
          </a:p>
          <a:p>
            <a:pPr lvl="2"/>
            <a:r>
              <a:rPr lang="en-US" altLang="en-US" smtClean="0"/>
              <a:t>Does not work; never returns anything</a:t>
            </a:r>
          </a:p>
          <a:p>
            <a:pPr lvl="1"/>
            <a:r>
              <a:rPr lang="en-US" altLang="en-US" smtClean="0">
                <a:latin typeface="LettrGoth12 BT" pitchFamily="49" charset="0"/>
              </a:rPr>
              <a:t>(SELECT * FROM Student)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EXCEPT ALL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(SELECT * FROM Student WHERE GPA = GPA)</a:t>
            </a:r>
          </a:p>
          <a:p>
            <a:pPr lvl="2"/>
            <a:r>
              <a:rPr lang="en-US" altLang="en-US" smtClean="0"/>
              <a:t>Works, but ugly</a:t>
            </a:r>
          </a:p>
          <a:p>
            <a:pPr lvl="1"/>
            <a:r>
              <a:rPr lang="en-US" altLang="en-US" smtClean="0"/>
              <a:t>Introduced built-in predicates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IS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NULL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IS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NOT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NULL</a:t>
            </a:r>
          </a:p>
          <a:p>
            <a:pPr lvl="2"/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SELECT * FROM Student WHERE GPA IS NULL;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8915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0BB3137-A1CA-47DC-8CA8-11EE21ED3B73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DE93D1-E700-40B4-A79F-CC7D4D6DD19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Outerjoin motivation</a:t>
            </a:r>
          </a:p>
        </p:txBody>
      </p:sp>
      <p:sp>
        <p:nvSpPr>
          <p:cNvPr id="132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Example: a master class list</a:t>
            </a:r>
          </a:p>
          <a:p>
            <a:pPr lvl="1"/>
            <a:r>
              <a:rPr lang="en-US" altLang="en-US" smtClean="0"/>
              <a:t> </a:t>
            </a:r>
            <a:r>
              <a:rPr lang="en-US" altLang="en-US" sz="2200" smtClean="0">
                <a:latin typeface="LettrGoth12 BT" pitchFamily="49" charset="0"/>
              </a:rPr>
              <a:t>SELECT c.CID, s.SID</a:t>
            </a:r>
            <a:br>
              <a:rPr lang="en-US" altLang="en-US" sz="2200" smtClean="0"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z="2200" smtClean="0">
                <a:latin typeface="LettrGoth12 BT" pitchFamily="49" charset="0"/>
              </a:rPr>
              <a:t>FROM Enroll e, Student s, Course c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/>
              <a:t>	 </a:t>
            </a:r>
            <a:r>
              <a:rPr lang="en-US" altLang="en-US" sz="2200" smtClean="0">
                <a:latin typeface="LettrGoth12 BT" pitchFamily="49" charset="0"/>
              </a:rPr>
              <a:t>WHERE e.SID = s.SID and c.CID = e.CID;</a:t>
            </a:r>
          </a:p>
          <a:p>
            <a:pPr lvl="1"/>
            <a:r>
              <a:rPr lang="en-US" altLang="en-US" smtClean="0"/>
              <a:t>What if a student take no classes</a:t>
            </a:r>
          </a:p>
          <a:p>
            <a:pPr lvl="2"/>
            <a:r>
              <a:rPr lang="en-US" altLang="en-US" smtClean="0"/>
              <a:t>For these students, </a:t>
            </a:r>
            <a:r>
              <a:rPr lang="en-US" altLang="en-US" i="1" smtClean="0"/>
              <a:t>CID</a:t>
            </a:r>
            <a:r>
              <a:rPr lang="en-US" altLang="en-US" smtClean="0"/>
              <a:t> column should be </a:t>
            </a:r>
            <a:r>
              <a:rPr lang="en-US" altLang="en-US" smtClean="0">
                <a:latin typeface="LettrGoth12 BT" pitchFamily="49" charset="0"/>
              </a:rPr>
              <a:t>NULL</a:t>
            </a:r>
          </a:p>
          <a:p>
            <a:pPr lvl="1"/>
            <a:r>
              <a:rPr lang="en-US" altLang="en-US" smtClean="0"/>
              <a:t>What if a course with no student enrolled yet?</a:t>
            </a:r>
          </a:p>
          <a:p>
            <a:pPr lvl="2"/>
            <a:r>
              <a:rPr lang="en-US" altLang="en-US" smtClean="0"/>
              <a:t>For these courses, </a:t>
            </a:r>
            <a:r>
              <a:rPr lang="en-US" altLang="en-US" i="1" smtClean="0"/>
              <a:t>SID</a:t>
            </a:r>
            <a:r>
              <a:rPr lang="en-US" altLang="en-US" smtClean="0"/>
              <a:t> should be </a:t>
            </a:r>
            <a:r>
              <a:rPr lang="en-US" altLang="en-US" smtClean="0">
                <a:latin typeface="LettrGoth12 BT" pitchFamily="49" charset="0"/>
              </a:rPr>
              <a:t>NULL</a:t>
            </a:r>
            <a:endParaRPr lang="en-US" altLang="en-US" smtClean="0"/>
          </a:p>
          <a:p>
            <a:pPr lvl="1"/>
            <a:endParaRPr lang="en-US" altLang="en-US" smtClean="0">
              <a:latin typeface="LettrGoth12 BT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E916B5-988E-4D79-BEE8-0DBB16582C8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7D07A8-07F8-4363-8AD7-2DDF81A03F9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Outerjoin</a:t>
            </a:r>
          </a:p>
        </p:txBody>
      </p:sp>
      <p:sp>
        <p:nvSpPr>
          <p:cNvPr id="132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latin typeface="LettrGoth12 BT" pitchFamily="49" charset="0"/>
              </a:rPr>
              <a:t>SELECT * FROM </a:t>
            </a:r>
            <a:r>
              <a:rPr lang="en-US" altLang="en-US" sz="2400" i="1" smtClean="0">
                <a:latin typeface="LettrGoth12 BT" pitchFamily="49" charset="0"/>
              </a:rPr>
              <a:t>R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FULL OUTER JOIN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latin typeface="LettrGoth12 BT" pitchFamily="49" charset="0"/>
              </a:rPr>
              <a:t>S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latin typeface="LettrGoth12 BT" pitchFamily="49" charset="0"/>
              </a:rPr>
              <a:t>p</a:t>
            </a:r>
            <a:r>
              <a:rPr lang="en-US" altLang="en-US" sz="2400" smtClean="0">
                <a:latin typeface="LettrGoth12 BT" pitchFamily="49" charset="0"/>
              </a:rPr>
              <a:t>;</a:t>
            </a:r>
            <a:r>
              <a:rPr lang="en-US" altLang="en-US" smtClean="0">
                <a:latin typeface="LettrGoth12 BT" pitchFamily="49" charset="0"/>
              </a:rPr>
              <a:t> </a:t>
            </a:r>
          </a:p>
          <a:p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full outer join</a:t>
            </a:r>
            <a:r>
              <a:rPr lang="en-US" altLang="en-US" smtClean="0"/>
              <a:t> between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 (denoted </a:t>
            </a:r>
            <a:r>
              <a:rPr lang="en-US" altLang="en-US" i="1" smtClean="0">
                <a:solidFill>
                  <a:schemeClr val="tx2"/>
                </a:solidFill>
              </a:rPr>
              <a:t>R </a:t>
            </a:r>
            <a:r>
              <a:rPr lang="en-US" altLang="en-US" smtClean="0"/>
              <a:t> </a:t>
            </a:r>
            <a:r>
              <a:rPr lang="en-US" altLang="en-US" smtClean="0">
                <a:latin typeface="dbsym" pitchFamily="34" charset="2"/>
              </a:rPr>
              <a:t>!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  <a:r>
              <a:rPr lang="en-US" altLang="en-US" smtClean="0"/>
              <a:t>) includes all rows in the result of </a:t>
            </a:r>
            <a:r>
              <a:rPr lang="en-US" altLang="en-US" i="1" smtClean="0"/>
              <a:t>R</a:t>
            </a:r>
            <a:r>
              <a:rPr lang="en-US" altLang="en-US" smtClean="0"/>
              <a:t> </a:t>
            </a:r>
            <a:r>
              <a:rPr lang="en-US" altLang="en-US" smtClean="0">
                <a:latin typeface="dbsym" pitchFamily="34" charset="2"/>
              </a:rPr>
              <a:t>!</a:t>
            </a:r>
            <a:r>
              <a:rPr lang="en-US" altLang="en-US" i="1" baseline="-25000" smtClean="0"/>
              <a:t>p</a:t>
            </a:r>
            <a:r>
              <a:rPr lang="en-US" altLang="en-US" i="1" smtClean="0"/>
              <a:t>S</a:t>
            </a:r>
            <a:r>
              <a:rPr lang="en-US" altLang="en-US" smtClean="0"/>
              <a:t>, plus</a:t>
            </a:r>
          </a:p>
          <a:p>
            <a:pPr lvl="1"/>
            <a:r>
              <a:rPr lang="en-US" altLang="en-US" smtClean="0"/>
              <a:t>“Dangling” </a:t>
            </a:r>
            <a:r>
              <a:rPr lang="en-US" altLang="en-US" i="1" smtClean="0"/>
              <a:t>R</a:t>
            </a:r>
            <a:r>
              <a:rPr lang="en-US" altLang="en-US" smtClean="0"/>
              <a:t> rows (those that do not join with any </a:t>
            </a:r>
            <a:r>
              <a:rPr lang="en-US" altLang="en-US" i="1" smtClean="0"/>
              <a:t>S</a:t>
            </a:r>
            <a:r>
              <a:rPr lang="en-US" altLang="en-US" smtClean="0"/>
              <a:t> rows) padded with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’s for </a:t>
            </a:r>
            <a:r>
              <a:rPr lang="en-US" altLang="en-US" i="1" smtClean="0"/>
              <a:t>S</a:t>
            </a:r>
            <a:r>
              <a:rPr lang="en-US" altLang="en-US" smtClean="0"/>
              <a:t>’s columns</a:t>
            </a:r>
          </a:p>
          <a:p>
            <a:pPr lvl="1"/>
            <a:r>
              <a:rPr lang="en-US" altLang="en-US" smtClean="0"/>
              <a:t>“Dangling” </a:t>
            </a:r>
            <a:r>
              <a:rPr lang="en-US" altLang="en-US" i="1" smtClean="0"/>
              <a:t>S</a:t>
            </a:r>
            <a:r>
              <a:rPr lang="en-US" altLang="en-US" smtClean="0"/>
              <a:t> rows (those that do not join with any </a:t>
            </a:r>
            <a:r>
              <a:rPr lang="en-US" altLang="en-US" i="1" smtClean="0"/>
              <a:t>R</a:t>
            </a:r>
            <a:r>
              <a:rPr lang="en-US" altLang="en-US" smtClean="0"/>
              <a:t> rows) padded with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’s for </a:t>
            </a:r>
            <a:r>
              <a:rPr lang="en-US" altLang="en-US" i="1" smtClean="0"/>
              <a:t>R</a:t>
            </a:r>
            <a:r>
              <a:rPr lang="en-US" altLang="en-US" smtClean="0"/>
              <a:t>’s columns</a:t>
            </a:r>
          </a:p>
        </p:txBody>
      </p:sp>
      <p:grpSp>
        <p:nvGrpSpPr>
          <p:cNvPr id="16391" name="Group 4"/>
          <p:cNvGrpSpPr>
            <a:grpSpLocks/>
          </p:cNvGrpSpPr>
          <p:nvPr/>
        </p:nvGrpSpPr>
        <p:grpSpPr bwMode="auto">
          <a:xfrm>
            <a:off x="7162800" y="1781175"/>
            <a:ext cx="76200" cy="200025"/>
            <a:chOff x="1692" y="1122"/>
            <a:chExt cx="48" cy="126"/>
          </a:xfrm>
        </p:grpSpPr>
        <p:sp>
          <p:nvSpPr>
            <p:cNvPr id="16395" name="Line 5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92" name="Group 7"/>
          <p:cNvGrpSpPr>
            <a:grpSpLocks/>
          </p:cNvGrpSpPr>
          <p:nvPr/>
        </p:nvGrpSpPr>
        <p:grpSpPr bwMode="auto">
          <a:xfrm>
            <a:off x="7543800" y="1752600"/>
            <a:ext cx="76200" cy="200025"/>
            <a:chOff x="1692" y="1122"/>
            <a:chExt cx="48" cy="126"/>
          </a:xfrm>
        </p:grpSpPr>
        <p:sp>
          <p:nvSpPr>
            <p:cNvPr id="16393" name="Line 8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9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30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E768BD-F035-4C4D-8E18-8FBF07ACA08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BECE28-5807-4101-A47D-F8B318440A1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Outerjoin (II)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latin typeface="LettrGoth12 BT" pitchFamily="49" charset="0"/>
              </a:rPr>
              <a:t>SELECT * FROM </a:t>
            </a:r>
            <a:r>
              <a:rPr lang="en-US" altLang="en-US" sz="2400" i="1" smtClean="0">
                <a:latin typeface="LettrGoth12 BT" pitchFamily="49" charset="0"/>
              </a:rPr>
              <a:t>R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LEFT  OUTER JOIN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latin typeface="LettrGoth12 BT" pitchFamily="49" charset="0"/>
              </a:rPr>
              <a:t>S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latin typeface="LettrGoth12 BT" pitchFamily="49" charset="0"/>
              </a:rPr>
              <a:t>p</a:t>
            </a:r>
            <a:r>
              <a:rPr lang="en-US" altLang="en-US" sz="2400" smtClean="0">
                <a:latin typeface="LettrGoth12 BT" pitchFamily="49" charset="0"/>
              </a:rPr>
              <a:t>;;</a:t>
            </a:r>
          </a:p>
          <a:p>
            <a:r>
              <a:rPr lang="en-US" altLang="en-US" sz="2400" smtClean="0">
                <a:latin typeface="LettrGoth12 BT" pitchFamily="49" charset="0"/>
              </a:rPr>
              <a:t>SELECT * FROM </a:t>
            </a:r>
            <a:r>
              <a:rPr lang="en-US" altLang="en-US" sz="2400" i="1" smtClean="0">
                <a:latin typeface="LettrGoth12 BT" pitchFamily="49" charset="0"/>
              </a:rPr>
              <a:t>R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RIGHT OUTER JOIN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latin typeface="LettrGoth12 BT" pitchFamily="49" charset="0"/>
              </a:rPr>
              <a:t>S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sz="2400" smtClean="0">
                <a:latin typeface="LettrGoth12 BT" pitchFamily="49" charset="0"/>
              </a:rPr>
              <a:t> </a:t>
            </a:r>
            <a:r>
              <a:rPr lang="en-US" altLang="en-US" sz="2400" i="1" smtClean="0">
                <a:latin typeface="LettrGoth12 BT" pitchFamily="49" charset="0"/>
              </a:rPr>
              <a:t>p</a:t>
            </a:r>
            <a:r>
              <a:rPr lang="en-US" altLang="en-US" sz="2400" smtClean="0">
                <a:latin typeface="LettrGoth12 BT" pitchFamily="49" charset="0"/>
              </a:rPr>
              <a:t>;</a:t>
            </a:r>
            <a:r>
              <a:rPr lang="en-US" altLang="en-US" smtClean="0">
                <a:latin typeface="LettrGoth12 BT" pitchFamily="49" charset="0"/>
              </a:rPr>
              <a:t> </a:t>
            </a:r>
          </a:p>
          <a:p>
            <a:r>
              <a:rPr lang="en-US" altLang="en-US" sz="2400" smtClean="0"/>
              <a:t>A </a:t>
            </a:r>
            <a:r>
              <a:rPr lang="en-US" altLang="en-US" sz="2400" b="1" i="1" smtClean="0">
                <a:solidFill>
                  <a:schemeClr val="accent2"/>
                </a:solidFill>
              </a:rPr>
              <a:t>left outer join</a:t>
            </a:r>
            <a:r>
              <a:rPr lang="en-US" altLang="en-US" sz="2400" smtClean="0"/>
              <a:t> (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 </a:t>
            </a:r>
            <a:r>
              <a:rPr lang="en-US" altLang="en-US" sz="2400" smtClean="0">
                <a:latin typeface="dbsym" pitchFamily="34" charset="2"/>
              </a:rPr>
              <a:t>!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  <a:r>
              <a:rPr lang="en-US" altLang="en-US" sz="2400" smtClean="0"/>
              <a:t>) includes rows in 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dbsym" pitchFamily="34" charset="2"/>
              </a:rPr>
              <a:t>!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S</a:t>
            </a:r>
            <a:r>
              <a:rPr lang="en-US" altLang="en-US" sz="2400" smtClean="0"/>
              <a:t> plus dangling 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rows padded with </a:t>
            </a:r>
            <a:r>
              <a:rPr lang="en-US" altLang="en-US" sz="2400" smtClean="0">
                <a:latin typeface="LettrGoth12 BT" pitchFamily="49" charset="0"/>
              </a:rPr>
              <a:t>NULL</a:t>
            </a:r>
            <a:r>
              <a:rPr lang="en-US" altLang="en-US" sz="2400" smtClean="0"/>
              <a:t>’s</a:t>
            </a:r>
          </a:p>
          <a:p>
            <a:r>
              <a:rPr lang="en-US" altLang="en-US" sz="2400" smtClean="0"/>
              <a:t>A </a:t>
            </a:r>
            <a:r>
              <a:rPr lang="en-US" altLang="en-US" sz="2400" b="1" i="1" smtClean="0">
                <a:solidFill>
                  <a:schemeClr val="accent2"/>
                </a:solidFill>
              </a:rPr>
              <a:t>right outer join</a:t>
            </a:r>
            <a:r>
              <a:rPr lang="en-US" altLang="en-US" sz="2400" smtClean="0"/>
              <a:t> (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latin typeface="dbsym" pitchFamily="34" charset="2"/>
              </a:rPr>
              <a:t>!</a:t>
            </a:r>
            <a:r>
              <a:rPr lang="en-US" altLang="en-US" sz="2400" smtClean="0">
                <a:solidFill>
                  <a:schemeClr val="tx2"/>
                </a:solidFill>
              </a:rPr>
              <a:t> 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  <a:r>
              <a:rPr lang="en-US" altLang="en-US" sz="2400" smtClean="0"/>
              <a:t>) includes rows in 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dbsym" pitchFamily="34" charset="2"/>
              </a:rPr>
              <a:t>!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S</a:t>
            </a:r>
            <a:r>
              <a:rPr lang="en-US" altLang="en-US" sz="2400" smtClean="0"/>
              <a:t> plus dangling </a:t>
            </a:r>
            <a:r>
              <a:rPr lang="en-US" altLang="en-US" sz="2400" i="1" smtClean="0"/>
              <a:t>S</a:t>
            </a:r>
            <a:r>
              <a:rPr lang="en-US" altLang="en-US" sz="2400" smtClean="0"/>
              <a:t> rows padded with </a:t>
            </a:r>
            <a:r>
              <a:rPr lang="en-US" altLang="en-US" sz="2400" smtClean="0">
                <a:latin typeface="LettrGoth12 BT" pitchFamily="49" charset="0"/>
              </a:rPr>
              <a:t>NULL</a:t>
            </a:r>
            <a:r>
              <a:rPr lang="en-US" altLang="en-US" sz="2400" smtClean="0"/>
              <a:t>’s</a:t>
            </a:r>
          </a:p>
        </p:txBody>
      </p:sp>
      <p:grpSp>
        <p:nvGrpSpPr>
          <p:cNvPr id="17415" name="Group 4"/>
          <p:cNvGrpSpPr>
            <a:grpSpLocks/>
          </p:cNvGrpSpPr>
          <p:nvPr/>
        </p:nvGrpSpPr>
        <p:grpSpPr bwMode="auto">
          <a:xfrm>
            <a:off x="3581400" y="2971800"/>
            <a:ext cx="76200" cy="200025"/>
            <a:chOff x="1692" y="1122"/>
            <a:chExt cx="48" cy="126"/>
          </a:xfrm>
        </p:grpSpPr>
        <p:sp>
          <p:nvSpPr>
            <p:cNvPr id="17419" name="Line 5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6" name="Group 7"/>
          <p:cNvGrpSpPr>
            <a:grpSpLocks/>
          </p:cNvGrpSpPr>
          <p:nvPr/>
        </p:nvGrpSpPr>
        <p:grpSpPr bwMode="auto">
          <a:xfrm>
            <a:off x="3124200" y="2162175"/>
            <a:ext cx="76200" cy="200025"/>
            <a:chOff x="1692" y="1122"/>
            <a:chExt cx="48" cy="126"/>
          </a:xfrm>
        </p:grpSpPr>
        <p:sp>
          <p:nvSpPr>
            <p:cNvPr id="17417" name="Line 8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Line 9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44770F-8D94-4964-9B88-085AA2DED3A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17766B-F907-45FE-A29A-77D1FDAEC6E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Outerjoin examples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28600" y="3505200"/>
            <a:ext cx="140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latin typeface="AmeriGarmnd BT" pitchFamily="18" charset="0"/>
              </a:rPr>
              <a:t>Department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228600" y="1066800"/>
            <a:ext cx="1119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latin typeface="AmeriGarmnd BT" pitchFamily="18" charset="0"/>
              </a:rPr>
              <a:t>Employee</a:t>
            </a:r>
          </a:p>
        </p:txBody>
      </p:sp>
      <p:graphicFrame>
        <p:nvGraphicFramePr>
          <p:cNvPr id="1325183" name="Group 127"/>
          <p:cNvGraphicFramePr>
            <a:graphicFrameLocks noGrp="1"/>
          </p:cNvGraphicFramePr>
          <p:nvPr/>
        </p:nvGraphicFramePr>
        <p:xfrm>
          <a:off x="457200" y="4038600"/>
          <a:ext cx="2514600" cy="1463676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25160" name="Group 104"/>
          <p:cNvGraphicFramePr>
            <a:graphicFrameLocks noGrp="1"/>
          </p:cNvGraphicFramePr>
          <p:nvPr/>
        </p:nvGraphicFramePr>
        <p:xfrm>
          <a:off x="533400" y="1676400"/>
          <a:ext cx="22860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25115" name="Text Box 59"/>
          <p:cNvSpPr txBox="1">
            <a:spLocks/>
          </p:cNvSpPr>
          <p:nvPr/>
        </p:nvSpPr>
        <p:spPr bwMode="auto">
          <a:xfrm>
            <a:off x="3505200" y="990600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LettrGoth12 BT" pitchFamily="49" charset="0"/>
              </a:rPr>
              <a:t>SELECT</a:t>
            </a:r>
            <a:r>
              <a:rPr lang="en-US" altLang="en-US" sz="2000"/>
              <a:t> * </a:t>
            </a:r>
            <a:r>
              <a:rPr lang="en-US" altLang="en-US" sz="2000">
                <a:latin typeface="LettrGoth12 BT" pitchFamily="49" charset="0"/>
              </a:rPr>
              <a:t>FROM</a:t>
            </a:r>
            <a:r>
              <a:rPr lang="en-US" altLang="en-US" sz="2000"/>
              <a:t> Employee </a:t>
            </a:r>
            <a:r>
              <a:rPr lang="en-US" altLang="en-US" sz="2000">
                <a:latin typeface="LettrGoth12 BT" pitchFamily="49" charset="0"/>
              </a:rPr>
              <a:t>LEFT OUTER</a:t>
            </a:r>
            <a:r>
              <a:rPr lang="en-US" altLang="en-US" sz="2000"/>
              <a:t> </a:t>
            </a:r>
            <a:r>
              <a:rPr lang="en-US" altLang="en-US" sz="2000">
                <a:latin typeface="LettrGoth12 BT" pitchFamily="49" charset="0"/>
              </a:rPr>
              <a:t>JOIN</a:t>
            </a:r>
            <a:r>
              <a:rPr lang="en-US" altLang="en-US" sz="2000"/>
              <a:t> Department </a:t>
            </a:r>
            <a:r>
              <a:rPr lang="en-US" altLang="en-US" sz="2000">
                <a:latin typeface="LettrGoth12 BT" pitchFamily="49" charset="0"/>
              </a:rPr>
              <a:t>ON</a:t>
            </a:r>
            <a:r>
              <a:rPr lang="en-US" altLang="en-US" sz="2000"/>
              <a:t> Eid = Mid</a:t>
            </a:r>
          </a:p>
        </p:txBody>
      </p:sp>
      <p:graphicFrame>
        <p:nvGraphicFramePr>
          <p:cNvPr id="1325117" name="Group 61"/>
          <p:cNvGraphicFramePr>
            <a:graphicFrameLocks noGrp="1"/>
          </p:cNvGraphicFramePr>
          <p:nvPr/>
        </p:nvGraphicFramePr>
        <p:xfrm>
          <a:off x="3200400" y="1752600"/>
          <a:ext cx="5562600" cy="1463676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25184" name="Text Box 128"/>
          <p:cNvSpPr txBox="1">
            <a:spLocks/>
          </p:cNvSpPr>
          <p:nvPr/>
        </p:nvSpPr>
        <p:spPr bwMode="auto">
          <a:xfrm>
            <a:off x="3581400" y="3276600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LettrGoth12 BT" pitchFamily="49" charset="0"/>
              </a:rPr>
              <a:t>SELECT</a:t>
            </a:r>
            <a:r>
              <a:rPr lang="en-US" altLang="en-US" sz="2000"/>
              <a:t> * </a:t>
            </a:r>
            <a:r>
              <a:rPr lang="en-US" altLang="en-US" sz="2000">
                <a:latin typeface="LettrGoth12 BT" pitchFamily="49" charset="0"/>
              </a:rPr>
              <a:t>FROM</a:t>
            </a:r>
            <a:r>
              <a:rPr lang="en-US" altLang="en-US" sz="2000"/>
              <a:t> Employee </a:t>
            </a:r>
            <a:r>
              <a:rPr lang="en-US" altLang="en-US" sz="2000">
                <a:latin typeface="LettrGoth12 BT" pitchFamily="49" charset="0"/>
              </a:rPr>
              <a:t>RIGHT OUTER JOIN</a:t>
            </a:r>
            <a:r>
              <a:rPr lang="en-US" altLang="en-US" sz="2000"/>
              <a:t> Department </a:t>
            </a:r>
            <a:r>
              <a:rPr lang="en-US" altLang="en-US" sz="2000">
                <a:latin typeface="LettrGoth12 BT" pitchFamily="49" charset="0"/>
              </a:rPr>
              <a:t>ON</a:t>
            </a:r>
            <a:r>
              <a:rPr lang="en-US" altLang="en-US" sz="2000"/>
              <a:t> Eid = Mid</a:t>
            </a:r>
          </a:p>
        </p:txBody>
      </p:sp>
      <p:graphicFrame>
        <p:nvGraphicFramePr>
          <p:cNvPr id="1325185" name="Group 129"/>
          <p:cNvGraphicFramePr>
            <a:graphicFrameLocks noGrp="1"/>
          </p:cNvGraphicFramePr>
          <p:nvPr/>
        </p:nvGraphicFramePr>
        <p:xfrm>
          <a:off x="3276600" y="3962400"/>
          <a:ext cx="5562600" cy="1463676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25227" name="Text Box 171"/>
          <p:cNvSpPr txBox="1">
            <a:spLocks/>
          </p:cNvSpPr>
          <p:nvPr/>
        </p:nvSpPr>
        <p:spPr bwMode="auto">
          <a:xfrm>
            <a:off x="3581400" y="3276600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LettrGoth12 BT" pitchFamily="49" charset="0"/>
              </a:rPr>
              <a:t>SELECT</a:t>
            </a:r>
            <a:r>
              <a:rPr lang="en-US" altLang="en-US" sz="2000"/>
              <a:t> * </a:t>
            </a:r>
            <a:r>
              <a:rPr lang="en-US" altLang="en-US" sz="2000">
                <a:latin typeface="LettrGoth12 BT" pitchFamily="49" charset="0"/>
              </a:rPr>
              <a:t>FROM</a:t>
            </a:r>
            <a:r>
              <a:rPr lang="en-US" altLang="en-US" sz="2000"/>
              <a:t> Employee </a:t>
            </a:r>
            <a:r>
              <a:rPr lang="en-US" altLang="en-US" sz="2000">
                <a:latin typeface="LettrGoth12 BT" pitchFamily="49" charset="0"/>
              </a:rPr>
              <a:t>FULL OUTER</a:t>
            </a:r>
            <a:r>
              <a:rPr lang="en-US" altLang="en-US" sz="2000"/>
              <a:t> </a:t>
            </a:r>
            <a:r>
              <a:rPr lang="en-US" altLang="en-US" sz="2000">
                <a:latin typeface="LettrGoth12 BT" pitchFamily="49" charset="0"/>
              </a:rPr>
              <a:t>JOIN</a:t>
            </a:r>
            <a:r>
              <a:rPr lang="en-US" altLang="en-US" sz="2000"/>
              <a:t> Department </a:t>
            </a:r>
            <a:r>
              <a:rPr lang="en-US" altLang="en-US" sz="2000">
                <a:latin typeface="LettrGoth12 BT" pitchFamily="49" charset="0"/>
              </a:rPr>
              <a:t>ON</a:t>
            </a:r>
            <a:r>
              <a:rPr lang="en-US" altLang="en-US" sz="2000"/>
              <a:t> Eid = Mid</a:t>
            </a:r>
          </a:p>
        </p:txBody>
      </p:sp>
      <p:graphicFrame>
        <p:nvGraphicFramePr>
          <p:cNvPr id="1325316" name="Group 260"/>
          <p:cNvGraphicFramePr>
            <a:graphicFrameLocks noGrp="1"/>
          </p:cNvGraphicFramePr>
          <p:nvPr/>
        </p:nvGraphicFramePr>
        <p:xfrm>
          <a:off x="3276600" y="3962400"/>
          <a:ext cx="5562600" cy="1828800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2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25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2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5115" grpId="0"/>
      <p:bldP spid="1325184" grpId="0"/>
      <p:bldP spid="1325184" grpId="1"/>
      <p:bldP spid="13252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0BFD94-24D5-4805-8345-0BA04E76126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5EAFAE-78AA-4148-8436-60F42926093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Summary of SQL features </a:t>
            </a:r>
            <a:br>
              <a:rPr lang="en-US" altLang="en-US" sz="2800" smtClean="0"/>
            </a:br>
            <a:r>
              <a:rPr lang="en-US" altLang="en-US" sz="2800" smtClean="0"/>
              <a:t>covered so far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FROM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WHERE</a:t>
            </a:r>
            <a:r>
              <a:rPr lang="en-US" altLang="en-US" smtClean="0"/>
              <a:t> statements</a:t>
            </a:r>
          </a:p>
          <a:p>
            <a:r>
              <a:rPr lang="en-US" altLang="en-US" smtClean="0"/>
              <a:t>Set and bag operations</a:t>
            </a:r>
          </a:p>
          <a:p>
            <a:r>
              <a:rPr lang="en-US" altLang="en-US" smtClean="0"/>
              <a:t>Ordering</a:t>
            </a:r>
          </a:p>
          <a:p>
            <a:r>
              <a:rPr lang="en-US" altLang="en-US" smtClean="0"/>
              <a:t>Aggregation and grouping</a:t>
            </a:r>
          </a:p>
          <a:p>
            <a:r>
              <a:rPr lang="en-US" altLang="en-US" smtClean="0"/>
              <a:t>Table expressions, subqueries</a:t>
            </a:r>
          </a:p>
          <a:p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’s and outerjoins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mtClean="0"/>
              <a:t>Next: data modification statements,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72400" cy="1143000"/>
          </a:xfrm>
          <a:noFill/>
        </p:spPr>
        <p:txBody>
          <a:bodyPr lIns="92075" tIns="46038" rIns="92075" bIns="46038" anchor="ctr"/>
          <a:lstStyle/>
          <a:p>
            <a:r>
              <a:rPr lang="en-US" altLang="en-US" smtClean="0"/>
              <a:t>Relational Query Languages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05800" cy="5334000"/>
          </a:xfrm>
          <a:noFill/>
        </p:spPr>
        <p:txBody>
          <a:bodyPr lIns="92075" tIns="46038" rIns="92075" bIns="46038"/>
          <a:lstStyle/>
          <a:p>
            <a:r>
              <a:rPr lang="en-US" altLang="en-US" smtClean="0"/>
              <a:t>Two sublanguages:</a:t>
            </a:r>
          </a:p>
          <a:p>
            <a:pPr lvl="1"/>
            <a:r>
              <a:rPr lang="en-US" altLang="en-US" sz="2800" smtClean="0"/>
              <a:t>DDL – Data Definition Language</a:t>
            </a:r>
          </a:p>
          <a:p>
            <a:pPr lvl="2"/>
            <a:r>
              <a:rPr lang="en-US" altLang="en-US" sz="2600" smtClean="0"/>
              <a:t>Define and modify schema</a:t>
            </a:r>
          </a:p>
          <a:p>
            <a:pPr lvl="1"/>
            <a:r>
              <a:rPr lang="en-US" altLang="en-US" sz="2800" smtClean="0"/>
              <a:t>DML – Data Manipulation Language</a:t>
            </a:r>
          </a:p>
          <a:p>
            <a:pPr lvl="2"/>
            <a:r>
              <a:rPr lang="en-US" altLang="en-US" sz="2600" smtClean="0"/>
              <a:t>Queries can be written intuitively.</a:t>
            </a:r>
          </a:p>
          <a:p>
            <a:pPr lvl="2"/>
            <a:r>
              <a:rPr lang="en-US" altLang="en-US" sz="2600" smtClean="0"/>
              <a:t>Insert, delete, update rows in a table</a:t>
            </a:r>
          </a:p>
          <a:p>
            <a:r>
              <a:rPr lang="en-US" altLang="en-US" smtClean="0"/>
              <a:t>DBMS is responsible for efficient evaluation.</a:t>
            </a:r>
          </a:p>
          <a:p>
            <a:pPr lvl="1"/>
            <a:r>
              <a:rPr lang="en-US" altLang="en-US" smtClean="0"/>
              <a:t>The key: precise semantics for relational queries.</a:t>
            </a:r>
          </a:p>
          <a:p>
            <a:pPr lvl="1"/>
            <a:r>
              <a:rPr lang="en-US" altLang="en-US" smtClean="0"/>
              <a:t>Optimizer can re-order operations, without affecting query answer.</a:t>
            </a:r>
          </a:p>
          <a:p>
            <a:pPr lvl="1"/>
            <a:r>
              <a:rPr lang="en-US" altLang="en-US" smtClean="0"/>
              <a:t>Choices driven by “cost model”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A94547-74A3-4C8A-B57B-C759663EE17D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F78013-27D7-4276-9BB6-A174A820095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0488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B62449-CE3B-41AE-B6BF-CEF6DE5A12E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8A3581-CCE2-4E25-92B1-A40266D5783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Constraints in Table Declaration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Restrictions on allowable data in a database</a:t>
            </a:r>
          </a:p>
          <a:p>
            <a:pPr lvl="1"/>
            <a:r>
              <a:rPr lang="en-US" altLang="en-US" dirty="0" smtClean="0"/>
              <a:t>In addition to the simple structure and type restrictions imposed by the table definitions</a:t>
            </a:r>
          </a:p>
          <a:p>
            <a:pPr lvl="1"/>
            <a:r>
              <a:rPr lang="en-US" altLang="en-US" dirty="0" smtClean="0"/>
              <a:t>Declared as </a:t>
            </a:r>
            <a:r>
              <a:rPr lang="en-US" altLang="en-US" dirty="0" smtClean="0">
                <a:solidFill>
                  <a:schemeClr val="tx2"/>
                </a:solidFill>
              </a:rPr>
              <a:t>part of the schema</a:t>
            </a:r>
          </a:p>
          <a:p>
            <a:pPr lvl="1"/>
            <a:r>
              <a:rPr lang="en-US" altLang="en-US" dirty="0" smtClean="0"/>
              <a:t>Enforced by the DBMS</a:t>
            </a:r>
          </a:p>
          <a:p>
            <a:r>
              <a:rPr lang="en-US" altLang="en-US" dirty="0" smtClean="0"/>
              <a:t>Why use constraints?</a:t>
            </a:r>
          </a:p>
          <a:p>
            <a:pPr lvl="1"/>
            <a:r>
              <a:rPr lang="en-US" altLang="en-US" dirty="0" smtClean="0"/>
              <a:t>Protect data integrity (catch errors)</a:t>
            </a:r>
          </a:p>
          <a:p>
            <a:pPr lvl="1"/>
            <a:r>
              <a:rPr lang="en-US" altLang="en-US" dirty="0" smtClean="0"/>
              <a:t>Tell the DBMS about the data (so it can optimize better)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080A95-A370-4129-A880-BA990D00DE0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1DF67B-5797-4BF0-B1F4-D39AB7E2165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SQL constraints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Key constraint</a:t>
            </a:r>
          </a:p>
          <a:p>
            <a:r>
              <a:rPr lang="en-US" altLang="en-US" smtClean="0"/>
              <a:t>NOT NULL</a:t>
            </a:r>
          </a:p>
          <a:p>
            <a:r>
              <a:rPr lang="en-US" altLang="en-US" smtClean="0"/>
              <a:t>Referential integrity (foreign key)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E8C57B-51A2-4F9F-86A5-966F661FA3E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A08352-97CE-43D0-B4F3-7ACC382AE4C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543800" cy="990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Summary of SQL features </a:t>
            </a:r>
            <a:br>
              <a:rPr lang="en-US" altLang="en-US" sz="2800" smtClean="0"/>
            </a:br>
            <a:r>
              <a:rPr lang="en-US" altLang="en-US" sz="2800" smtClean="0"/>
              <a:t>covered so far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LettrGoth12 BT" pitchFamily="49" charset="0"/>
              </a:rPr>
              <a:t>SELECT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FROM</a:t>
            </a:r>
            <a:r>
              <a:rPr lang="en-US" altLang="en-US" smtClean="0"/>
              <a:t>-</a:t>
            </a:r>
            <a:r>
              <a:rPr lang="en-US" altLang="en-US" smtClean="0">
                <a:latin typeface="LettrGoth12 BT" pitchFamily="49" charset="0"/>
              </a:rPr>
              <a:t>WHERE</a:t>
            </a:r>
            <a:r>
              <a:rPr lang="en-US" altLang="en-US" smtClean="0"/>
              <a:t> statements</a:t>
            </a:r>
          </a:p>
          <a:p>
            <a:pPr eaLnBrk="1" hangingPunct="1"/>
            <a:r>
              <a:rPr lang="en-US" altLang="en-US" smtClean="0"/>
              <a:t>Ordering</a:t>
            </a:r>
          </a:p>
          <a:p>
            <a:pPr eaLnBrk="1" hangingPunct="1"/>
            <a:r>
              <a:rPr lang="en-US" altLang="en-US" smtClean="0"/>
              <a:t>Set and bag operations</a:t>
            </a:r>
          </a:p>
          <a:p>
            <a:pPr eaLnBrk="1" hangingPunct="1"/>
            <a:r>
              <a:rPr lang="en-US" altLang="en-US" smtClean="0"/>
              <a:t>Aggregation and grouping</a:t>
            </a:r>
          </a:p>
          <a:p>
            <a:pPr eaLnBrk="1" hangingPunct="1"/>
            <a:r>
              <a:rPr lang="en-US" altLang="en-US" smtClean="0"/>
              <a:t>Nested Queries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Next: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’s, outerjoins, data modification, constraints,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9F4672-32FB-403C-A118-E1BDF0EEA90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B11EBD-DFD5-47CE-B5EE-442F62CDCD7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Key declaration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At most one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PRIMARY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KEY</a:t>
            </a:r>
            <a:r>
              <a:rPr lang="en-US" altLang="en-US" smtClean="0"/>
              <a:t> per table</a:t>
            </a:r>
          </a:p>
          <a:p>
            <a:pPr lvl="1"/>
            <a:r>
              <a:rPr lang="en-US" altLang="en-US" smtClean="0"/>
              <a:t>Typically implies a </a:t>
            </a:r>
            <a:r>
              <a:rPr lang="en-US" altLang="en-US" smtClean="0">
                <a:solidFill>
                  <a:schemeClr val="tx2"/>
                </a:solidFill>
              </a:rPr>
              <a:t>primary index</a:t>
            </a:r>
          </a:p>
          <a:p>
            <a:pPr lvl="1"/>
            <a:r>
              <a:rPr lang="en-US" altLang="en-US" smtClean="0"/>
              <a:t>Rows are stored inside the index, typically sorted by the primary key value </a:t>
            </a:r>
            <a:r>
              <a:rPr lang="en-US" altLang="en-US" smtClean="0">
                <a:latin typeface="cmsy10" pitchFamily="34" charset="0"/>
              </a:rPr>
              <a:t>)</a:t>
            </a:r>
            <a:r>
              <a:rPr lang="en-US" altLang="en-US" smtClean="0"/>
              <a:t> best speedup for queries</a:t>
            </a:r>
          </a:p>
          <a:p>
            <a:r>
              <a:rPr lang="en-US" altLang="en-US" smtClean="0"/>
              <a:t>Any number of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UNIQUE</a:t>
            </a:r>
            <a:r>
              <a:rPr lang="en-US" altLang="en-US" smtClean="0"/>
              <a:t> keys per table</a:t>
            </a:r>
          </a:p>
          <a:p>
            <a:pPr lvl="1"/>
            <a:r>
              <a:rPr lang="en-US" altLang="en-US" smtClean="0"/>
              <a:t>Typically implies a </a:t>
            </a:r>
            <a:r>
              <a:rPr lang="en-US" altLang="en-US" smtClean="0">
                <a:solidFill>
                  <a:schemeClr val="tx2"/>
                </a:solidFill>
              </a:rPr>
              <a:t>secondary index</a:t>
            </a:r>
          </a:p>
          <a:p>
            <a:pPr lvl="1"/>
            <a:r>
              <a:rPr lang="en-US" altLang="en-US" smtClean="0"/>
              <a:t>To speedup queries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4403BA-92EE-4E0A-9FDF-4D6BC103264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F09557-CB46-4B9C-A66B-2A358831E6C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NOT NULL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Indicates that the value of an attribute can not be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D287FB-764C-491E-B693-AC188BE8828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77FD02-0B30-46EC-AD30-CA79AF16E18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>
                <a:latin typeface="LettrGoth12 BT" pitchFamily="49" charset="0"/>
              </a:rPr>
              <a:t>CREATE TABLE Student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(SID INTEGER NOT NULL </a:t>
            </a: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PRIMARY KEY</a:t>
            </a:r>
            <a:r>
              <a:rPr lang="en-US" altLang="en-US" sz="2000" smtClean="0">
                <a:latin typeface="LettrGoth12 BT" pitchFamily="49" charset="0"/>
              </a:rPr>
              <a:t>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name VARCHAR(30) NOT NULL,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email VARCHAR(30) </a:t>
            </a: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UNIQUE</a:t>
            </a:r>
            <a:r>
              <a:rPr lang="en-US" altLang="en-US" sz="2000" smtClean="0">
                <a:latin typeface="LettrGoth12 BT" pitchFamily="49" charset="0"/>
              </a:rPr>
              <a:t>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age INTEGER,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GPA FLOAT);</a:t>
            </a:r>
          </a:p>
          <a:p>
            <a:pPr>
              <a:lnSpc>
                <a:spcPct val="90000"/>
              </a:lnSpc>
            </a:pPr>
            <a:r>
              <a:rPr lang="en-US" altLang="en-US" sz="2000" smtClean="0">
                <a:latin typeface="LettrGoth12 BT" pitchFamily="49" charset="0"/>
              </a:rPr>
              <a:t>CREATE TABLE Course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(CID CHAR(10) NOT NULL </a:t>
            </a: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PRIMARY KEY</a:t>
            </a:r>
            <a:r>
              <a:rPr lang="en-US" altLang="en-US" sz="2000" smtClean="0">
                <a:latin typeface="LettrGoth12 BT" pitchFamily="49" charset="0"/>
              </a:rPr>
              <a:t>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title VARCHAR(100) NOT NULL);</a:t>
            </a:r>
          </a:p>
          <a:p>
            <a:pPr>
              <a:lnSpc>
                <a:spcPct val="90000"/>
              </a:lnSpc>
            </a:pPr>
            <a:r>
              <a:rPr lang="en-US" altLang="en-US" sz="2000" smtClean="0">
                <a:latin typeface="LettrGoth12 BT" pitchFamily="49" charset="0"/>
              </a:rPr>
              <a:t>CREATE TABLE Enroll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(SID INTEGER NOT NULL,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CID CHAR(10) NOT NULL,</a:t>
            </a:r>
            <a:br>
              <a:rPr lang="en-US" altLang="en-US" sz="2000" smtClean="0">
                <a:latin typeface="LettrGoth12 BT" pitchFamily="49" charset="0"/>
              </a:rPr>
            </a:br>
            <a:r>
              <a:rPr lang="en-US" altLang="en-US" sz="2000" smtClean="0">
                <a:latin typeface="LettrGoth12 BT" pitchFamily="49" charset="0"/>
              </a:rPr>
              <a:t> </a:t>
            </a: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PRIMARY KEY(SID, CID)</a:t>
            </a:r>
            <a:r>
              <a:rPr lang="en-US" altLang="en-US" sz="2000" smtClean="0">
                <a:latin typeface="LettrGoth12 BT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43400" y="1676400"/>
            <a:ext cx="3732213" cy="895350"/>
            <a:chOff x="2880" y="1240"/>
            <a:chExt cx="2351" cy="564"/>
          </a:xfrm>
        </p:grpSpPr>
        <p:sp>
          <p:nvSpPr>
            <p:cNvPr id="25611" name="Text Box 5"/>
            <p:cNvSpPr txBox="1">
              <a:spLocks noChangeArrowheads="1"/>
            </p:cNvSpPr>
            <p:nvPr/>
          </p:nvSpPr>
          <p:spPr bwMode="auto">
            <a:xfrm>
              <a:off x="3984" y="1240"/>
              <a:ext cx="1247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altLang="en-US" sz="2400">
                  <a:latin typeface="AmeriGarmnd BT" pitchFamily="18" charset="0"/>
                </a:rPr>
                <a:t>Used for query </a:t>
              </a:r>
            </a:p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altLang="en-US" sz="2400">
                  <a:latin typeface="AmeriGarmnd BT" pitchFamily="18" charset="0"/>
                </a:rPr>
                <a:t>processing</a:t>
              </a:r>
              <a:endParaRPr lang="en-US" altLang="en-US" sz="2400">
                <a:latin typeface="LettrGoth12 BT" pitchFamily="49" charset="0"/>
              </a:endParaRPr>
            </a:p>
          </p:txBody>
        </p:sp>
        <p:sp>
          <p:nvSpPr>
            <p:cNvPr id="25612" name="Line 6"/>
            <p:cNvSpPr>
              <a:spLocks noChangeShapeType="1"/>
            </p:cNvSpPr>
            <p:nvPr/>
          </p:nvSpPr>
          <p:spPr bwMode="auto">
            <a:xfrm flipH="1">
              <a:off x="2880" y="1536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81200" y="4800600"/>
            <a:ext cx="5662613" cy="841375"/>
            <a:chOff x="1488" y="3598"/>
            <a:chExt cx="3567" cy="530"/>
          </a:xfrm>
        </p:grpSpPr>
        <p:sp>
          <p:nvSpPr>
            <p:cNvPr id="25609" name="Text Box 8"/>
            <p:cNvSpPr txBox="1">
              <a:spLocks noChangeArrowheads="1"/>
            </p:cNvSpPr>
            <p:nvPr/>
          </p:nvSpPr>
          <p:spPr bwMode="auto">
            <a:xfrm>
              <a:off x="1488" y="3840"/>
              <a:ext cx="356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 pitchFamily="18" charset="0"/>
                </a:rPr>
                <a:t>This form is required for multi-attribute keys</a:t>
              </a:r>
            </a:p>
          </p:txBody>
        </p:sp>
        <p:sp>
          <p:nvSpPr>
            <p:cNvPr id="25610" name="Line 9"/>
            <p:cNvSpPr>
              <a:spLocks noChangeShapeType="1"/>
            </p:cNvSpPr>
            <p:nvPr/>
          </p:nvSpPr>
          <p:spPr bwMode="auto">
            <a:xfrm flipV="1">
              <a:off x="1825" y="3598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72CC0F-CF6F-48B8-9FF3-81FCF3780D1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DA02F5-C3D9-48B5-A2DD-32AD6AA3E25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integrity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3886200"/>
          </a:xfrm>
        </p:spPr>
        <p:txBody>
          <a:bodyPr/>
          <a:lstStyle/>
          <a:p>
            <a:r>
              <a:rPr lang="en-US" altLang="en-US" i="1" smtClean="0"/>
              <a:t>Enroll</a:t>
            </a:r>
            <a:r>
              <a:rPr lang="en-US" altLang="en-US" smtClean="0"/>
              <a:t>.</a:t>
            </a:r>
            <a:r>
              <a:rPr lang="en-US" altLang="en-US" i="1" smtClean="0"/>
              <a:t>SID</a:t>
            </a:r>
            <a:r>
              <a:rPr lang="en-US" altLang="en-US" smtClean="0"/>
              <a:t> references </a:t>
            </a:r>
            <a:r>
              <a:rPr lang="en-US" altLang="en-US" i="1" smtClean="0"/>
              <a:t>Student</a:t>
            </a:r>
            <a:r>
              <a:rPr lang="en-US" altLang="en-US" smtClean="0"/>
              <a:t>.</a:t>
            </a:r>
            <a:r>
              <a:rPr lang="en-US" altLang="en-US" i="1" smtClean="0"/>
              <a:t>SID</a:t>
            </a:r>
          </a:p>
          <a:p>
            <a:pPr lvl="1"/>
            <a:r>
              <a:rPr lang="en-US" altLang="en-US" sz="2800" smtClean="0"/>
              <a:t>If an SID appears in </a:t>
            </a:r>
            <a:r>
              <a:rPr lang="en-US" altLang="en-US" sz="2800" i="1" smtClean="0"/>
              <a:t>Enroll</a:t>
            </a:r>
            <a:r>
              <a:rPr lang="en-US" altLang="en-US" sz="2800" smtClean="0"/>
              <a:t>, it must appear in </a:t>
            </a:r>
            <a:r>
              <a:rPr lang="en-US" altLang="en-US" sz="2800" i="1" smtClean="0"/>
              <a:t>Student</a:t>
            </a:r>
          </a:p>
          <a:p>
            <a:r>
              <a:rPr lang="en-US" altLang="en-US" i="1" smtClean="0"/>
              <a:t>Enroll</a:t>
            </a:r>
            <a:r>
              <a:rPr lang="en-US" altLang="en-US" smtClean="0"/>
              <a:t>.</a:t>
            </a:r>
            <a:r>
              <a:rPr lang="en-US" altLang="en-US" i="1" smtClean="0"/>
              <a:t>CID</a:t>
            </a:r>
            <a:r>
              <a:rPr lang="en-US" altLang="en-US" smtClean="0"/>
              <a:t> references </a:t>
            </a:r>
            <a:r>
              <a:rPr lang="en-US" altLang="en-US" i="1" smtClean="0"/>
              <a:t>Course</a:t>
            </a:r>
            <a:r>
              <a:rPr lang="en-US" altLang="en-US" smtClean="0"/>
              <a:t>.</a:t>
            </a:r>
            <a:r>
              <a:rPr lang="en-US" altLang="en-US" i="1" smtClean="0"/>
              <a:t>CID</a:t>
            </a:r>
          </a:p>
          <a:p>
            <a:pPr lvl="1"/>
            <a:r>
              <a:rPr lang="en-US" altLang="en-US" sz="2800" smtClean="0"/>
              <a:t>If a CID appears in </a:t>
            </a:r>
            <a:r>
              <a:rPr lang="en-US" altLang="en-US" sz="2800" i="1" smtClean="0"/>
              <a:t>Enroll</a:t>
            </a:r>
            <a:r>
              <a:rPr lang="en-US" altLang="en-US" sz="2800" smtClean="0"/>
              <a:t>, it must appear in </a:t>
            </a:r>
            <a:r>
              <a:rPr lang="en-US" altLang="en-US" sz="2800" i="1" smtClean="0"/>
              <a:t>Course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mtClean="0"/>
              <a:t>That is, no “dangling pointers”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576353-4326-4DBC-AB09-1C3A58CC0C0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185EB4-D934-463D-8A6A-B247D046E9A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integrity in SQL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Referenced column(s) must be </a:t>
            </a:r>
            <a:r>
              <a:rPr lang="en-US" altLang="en-US" smtClean="0">
                <a:latin typeface="LettrGoth12 BT" pitchFamily="49" charset="0"/>
              </a:rPr>
              <a:t>PRIMARY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KEY</a:t>
            </a:r>
          </a:p>
          <a:p>
            <a:r>
              <a:rPr lang="en-US" altLang="en-US" smtClean="0"/>
              <a:t>Referencing column(s) form a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FOREIGN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KEY</a:t>
            </a:r>
          </a:p>
          <a:p>
            <a:r>
              <a:rPr lang="en-US" altLang="en-US" smtClean="0"/>
              <a:t>Example</a:t>
            </a:r>
          </a:p>
          <a:p>
            <a:pPr lvl="1"/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CREATE TABLE Enroll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(SID INTEGER NOT NULL,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CID CHAR(10) NOT NULL,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PRIMARY KEY(SID, CID),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FOREIGN KEY CID REFERENCES Course(CID)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		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FOREIGN KEY SID REFERENCES Student(SID)</a:t>
            </a:r>
            <a:r>
              <a:rPr lang="en-US" altLang="en-US" smtClean="0">
                <a:latin typeface="LettrGoth12 BT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A5C518-F1C4-4858-9360-0303312D107B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EF92F2-FBEF-42F6-8C22-A0C461D6022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Enforcing referential integrity </a:t>
            </a:r>
          </a:p>
        </p:txBody>
      </p:sp>
      <p:sp>
        <p:nvSpPr>
          <p:cNvPr id="135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Example: </a:t>
            </a:r>
            <a:r>
              <a:rPr lang="en-US" altLang="en-US" i="1" smtClean="0">
                <a:solidFill>
                  <a:schemeClr val="tx2"/>
                </a:solidFill>
              </a:rPr>
              <a:t>Enroll</a:t>
            </a:r>
            <a:r>
              <a:rPr lang="en-US" altLang="en-US" smtClean="0">
                <a:solidFill>
                  <a:schemeClr val="tx2"/>
                </a:solidFill>
              </a:rPr>
              <a:t>.</a:t>
            </a:r>
            <a:r>
              <a:rPr lang="en-US" altLang="en-US" i="1" smtClean="0">
                <a:solidFill>
                  <a:schemeClr val="tx2"/>
                </a:solidFill>
              </a:rPr>
              <a:t>SID</a:t>
            </a:r>
            <a:r>
              <a:rPr lang="en-US" altLang="en-US" smtClean="0">
                <a:solidFill>
                  <a:schemeClr val="tx2"/>
                </a:solidFill>
              </a:rPr>
              <a:t> references </a:t>
            </a:r>
            <a:r>
              <a:rPr lang="en-US" altLang="en-US" i="1" smtClean="0">
                <a:solidFill>
                  <a:schemeClr val="tx2"/>
                </a:solidFill>
              </a:rPr>
              <a:t>Student</a:t>
            </a:r>
            <a:r>
              <a:rPr lang="en-US" altLang="en-US" smtClean="0">
                <a:solidFill>
                  <a:schemeClr val="tx2"/>
                </a:solidFill>
              </a:rPr>
              <a:t>.</a:t>
            </a:r>
            <a:r>
              <a:rPr lang="en-US" altLang="en-US" i="1" smtClean="0">
                <a:solidFill>
                  <a:schemeClr val="tx2"/>
                </a:solidFill>
              </a:rPr>
              <a:t>SID</a:t>
            </a:r>
          </a:p>
          <a:p>
            <a:r>
              <a:rPr lang="en-US" altLang="en-US" smtClean="0"/>
              <a:t>Insert or update an </a:t>
            </a:r>
            <a:r>
              <a:rPr lang="en-US" altLang="en-US" i="1" smtClean="0"/>
              <a:t>Enroll</a:t>
            </a:r>
            <a:r>
              <a:rPr lang="en-US" altLang="en-US" smtClean="0"/>
              <a:t> row so it refers to a non-existent SID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Reject</a:t>
            </a:r>
          </a:p>
          <a:p>
            <a:r>
              <a:rPr lang="en-US" altLang="en-US" smtClean="0"/>
              <a:t>Delete or update a </a:t>
            </a:r>
            <a:r>
              <a:rPr lang="en-US" altLang="en-US" i="1" smtClean="0"/>
              <a:t>Student</a:t>
            </a:r>
            <a:r>
              <a:rPr lang="en-US" altLang="en-US" smtClean="0"/>
              <a:t> row whose SID is referenced by some </a:t>
            </a:r>
            <a:r>
              <a:rPr lang="en-US" altLang="en-US" i="1" smtClean="0"/>
              <a:t>Enroll</a:t>
            </a:r>
            <a:r>
              <a:rPr lang="en-US" altLang="en-US" smtClean="0"/>
              <a:t> row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Reject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Cascade</a:t>
            </a:r>
            <a:r>
              <a:rPr lang="en-US" altLang="en-US" smtClean="0"/>
              <a:t>: ripple changes to all referring rows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Set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NULL</a:t>
            </a:r>
            <a:r>
              <a:rPr lang="en-US" altLang="en-US" smtClean="0"/>
              <a:t>: set all references to </a:t>
            </a:r>
            <a:r>
              <a:rPr lang="en-US" altLang="en-US" smtClean="0">
                <a:latin typeface="LettrGoth12 BT" pitchFamily="49" charset="0"/>
              </a:rPr>
              <a:t>NULL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Set DEFAULT: </a:t>
            </a:r>
            <a:r>
              <a:rPr lang="en-US" altLang="en-US" smtClean="0"/>
              <a:t>use the default value of the attribute</a:t>
            </a:r>
          </a:p>
          <a:p>
            <a:pPr lvl="1"/>
            <a:r>
              <a:rPr lang="en-US" altLang="en-US" smtClean="0"/>
              <a:t>All four options can be specified in SQL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683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58E610-6346-49D6-81D5-CFB53F1FC92D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89C741-959D-4A8D-A7F3-2B819B16457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SQL Example</a:t>
            </a:r>
          </a:p>
        </p:txBody>
      </p:sp>
      <p:sp>
        <p:nvSpPr>
          <p:cNvPr id="141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CREATE TABLE Enroll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(SID INTEGER NOT NULL,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CID CHAR(10) NOT NULL,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PRIMARY KEY(SID, CID),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FOREIGN KEY CID REFERENCES Course(CID) </a:t>
            </a:r>
            <a:r>
              <a:rPr lang="en-US" altLang="en-US" smtClean="0">
                <a:solidFill>
                  <a:schemeClr val="accent2"/>
                </a:solidFill>
                <a:latin typeface="LettrGoth12 BT" pitchFamily="49" charset="0"/>
              </a:rPr>
              <a:t>CASCADE ON DELETE</a:t>
            </a:r>
            <a:endParaRPr lang="en-US" altLang="en-US" smtClean="0">
              <a:latin typeface="LettrGoth12 BT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		 FOREIGN KEY SID REFERENCES Student(SID) </a:t>
            </a:r>
            <a:r>
              <a:rPr lang="en-US" altLang="en-US" smtClean="0">
                <a:solidFill>
                  <a:schemeClr val="accent2"/>
                </a:solidFill>
                <a:latin typeface="LettrGoth12 BT" pitchFamily="49" charset="0"/>
              </a:rPr>
              <a:t>CASCADE ON DELETE</a:t>
            </a:r>
            <a:r>
              <a:rPr lang="en-US" altLang="en-US" smtClean="0">
                <a:latin typeface="LettrGoth12 BT" pitchFamily="49" charset="0"/>
              </a:rPr>
              <a:t>);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/>
              <a:t>Delete all student enrollments for a canceled class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mtClean="0"/>
              <a:t>Delete all student enrollments for a dropped student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BFECFB-D8A0-49F0-BA92-219CDA0C3CF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F64D90-2645-4EED-9320-C2691AAB352C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Database Modification Operations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INSERT</a:t>
            </a:r>
          </a:p>
          <a:p>
            <a:r>
              <a:rPr lang="en-US" altLang="en-US" smtClean="0"/>
              <a:t>DELETE</a:t>
            </a:r>
          </a:p>
          <a:p>
            <a:r>
              <a:rPr lang="en-US" altLang="en-US" smtClean="0"/>
              <a:t>UPDATE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707E2C-6F33-4AFE-9B5E-AEFD7530FAD9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E4275A-9F3B-4F84-AEC9-69E153C5AFF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LettrGoth12 BT" pitchFamily="49" charset="0"/>
              </a:rPr>
              <a:t>INSERT</a:t>
            </a:r>
          </a:p>
        </p:txBody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mtClean="0"/>
              <a:t>Insert one row</a:t>
            </a:r>
          </a:p>
          <a:p>
            <a:pPr lvl="1">
              <a:lnSpc>
                <a:spcPct val="120000"/>
              </a:lnSpc>
            </a:pP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INSERT INTO Enroll VALUES (456, ’CS405’);</a:t>
            </a:r>
          </a:p>
          <a:p>
            <a:pPr lvl="2">
              <a:lnSpc>
                <a:spcPct val="120000"/>
              </a:lnSpc>
            </a:pPr>
            <a:r>
              <a:rPr lang="en-US" altLang="en-US" smtClean="0"/>
              <a:t>Student 456 takes CS405</a:t>
            </a:r>
          </a:p>
          <a:p>
            <a:pPr>
              <a:lnSpc>
                <a:spcPct val="120000"/>
              </a:lnSpc>
            </a:pPr>
            <a:r>
              <a:rPr lang="en-US" altLang="en-US" smtClean="0"/>
              <a:t>Insert the result of a query</a:t>
            </a:r>
          </a:p>
          <a:p>
            <a:pPr lvl="1">
              <a:lnSpc>
                <a:spcPct val="120000"/>
              </a:lnSpc>
            </a:pP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INSERT INTO Enroll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(SELECT SID, ’CS405’ FROM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WHERE SID NOT IN (SELECT SID FROM Enroll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                  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	  WHERE CID = ’CS405’));</a:t>
            </a:r>
          </a:p>
          <a:p>
            <a:pPr lvl="2">
              <a:lnSpc>
                <a:spcPct val="120000"/>
              </a:lnSpc>
              <a:buClr>
                <a:schemeClr val="tx1"/>
              </a:buClr>
            </a:pPr>
            <a:r>
              <a:rPr lang="en-US" altLang="en-US" smtClean="0"/>
              <a:t>Force everybody to take CS405!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0B0904-5D66-4AC1-A897-0D26C0019DA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D3E908-5F21-44B4-9924-10614C503BBA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LettrGoth12 BT" pitchFamily="49" charset="0"/>
              </a:rPr>
              <a:t>DELETE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/>
              <a:t>Delete everything</a:t>
            </a:r>
          </a:p>
          <a:p>
            <a:pPr lvl="1"/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DELETE FROM Enroll;</a:t>
            </a:r>
          </a:p>
          <a:p>
            <a:r>
              <a:rPr lang="en-US" altLang="en-US" sz="2400" smtClean="0"/>
              <a:t>Delete according to a </a:t>
            </a:r>
            <a:r>
              <a:rPr lang="en-US" altLang="en-US" sz="2400" smtClean="0">
                <a:latin typeface="LettrGoth12 BT" pitchFamily="49" charset="0"/>
              </a:rPr>
              <a:t>WHERE</a:t>
            </a:r>
            <a:r>
              <a:rPr lang="en-US" altLang="en-US" sz="2400" smtClean="0"/>
              <a:t> condition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    Example: Student 456 drops CS405</a:t>
            </a:r>
          </a:p>
          <a:p>
            <a:pPr lvl="1"/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DELETE FROM Enroll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WHERE SID = 456 AND CID = ’CS405’;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    Example: Drop students from all CS classes with GPA lower than 1.0</a:t>
            </a:r>
          </a:p>
          <a:p>
            <a:pPr lvl="1"/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DELETE FROM Enroll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WHERE SID IN (SELECT SID FROM Student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</a:rPr>
              <a:t>                            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WHERE GPA &lt; 1.0)</a:t>
            </a:r>
            <a:b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z="2200" smtClean="0">
                <a:solidFill>
                  <a:schemeClr val="tx2"/>
                </a:solidFill>
              </a:rPr>
              <a:t> </a:t>
            </a:r>
            <a:r>
              <a:rPr lang="en-US" altLang="en-US" sz="2200" smtClean="0">
                <a:solidFill>
                  <a:schemeClr val="tx2"/>
                </a:solidFill>
                <a:latin typeface="LettrGoth12 BT" pitchFamily="49" charset="0"/>
              </a:rPr>
              <a:t>AND CID LIKE ’CS%’;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4EBF6D-8E34-4D7D-ADCC-EB259BCC04A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780577-0F2F-4E39-81A6-BC08A639047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Incomplete information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Example: </a:t>
            </a:r>
            <a:r>
              <a:rPr lang="en-US" altLang="en-US" i="1" smtClean="0"/>
              <a:t>Student</a:t>
            </a:r>
            <a:r>
              <a:rPr lang="en-US" altLang="en-US" smtClean="0"/>
              <a:t> 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name</a:t>
            </a:r>
            <a:r>
              <a:rPr lang="en-US" altLang="en-US" smtClean="0"/>
              <a:t>, </a:t>
            </a:r>
            <a:r>
              <a:rPr lang="en-US" altLang="en-US" i="1" smtClean="0"/>
              <a:t>age</a:t>
            </a:r>
            <a:r>
              <a:rPr lang="en-US" altLang="en-US" smtClean="0"/>
              <a:t>, </a:t>
            </a:r>
            <a:r>
              <a:rPr lang="en-US" altLang="en-US" i="1" smtClean="0"/>
              <a:t>GPA</a:t>
            </a:r>
            <a:r>
              <a:rPr lang="en-US" altLang="en-US" smtClean="0"/>
              <a:t>)</a:t>
            </a:r>
          </a:p>
          <a:p>
            <a:r>
              <a:rPr lang="en-US" altLang="en-US" smtClean="0"/>
              <a:t>Value </a:t>
            </a:r>
            <a:r>
              <a:rPr lang="en-US" altLang="en-US" smtClean="0">
                <a:solidFill>
                  <a:schemeClr val="tx2"/>
                </a:solidFill>
              </a:rPr>
              <a:t>unknown</a:t>
            </a:r>
          </a:p>
          <a:p>
            <a:pPr lvl="1"/>
            <a:r>
              <a:rPr lang="en-US" altLang="en-US" smtClean="0"/>
              <a:t>We do not know Nelson’s age</a:t>
            </a:r>
          </a:p>
          <a:p>
            <a:r>
              <a:rPr lang="en-US" altLang="en-US" smtClean="0"/>
              <a:t>Value </a:t>
            </a:r>
            <a:r>
              <a:rPr lang="en-US" altLang="en-US" smtClean="0">
                <a:solidFill>
                  <a:schemeClr val="tx2"/>
                </a:solidFill>
              </a:rPr>
              <a:t>not applicable</a:t>
            </a:r>
          </a:p>
          <a:p>
            <a:pPr lvl="1"/>
            <a:r>
              <a:rPr lang="en-US" altLang="en-US" smtClean="0"/>
              <a:t>Nelson has not taken any classes yet; what is his GPA?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8D8E61-1689-4289-A90D-CCFA7FCC070B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CF56E0-02CA-461F-9B1C-85B396887B33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LettrGoth12 BT" pitchFamily="49" charset="0"/>
              </a:rPr>
              <a:t>UPDATE</a:t>
            </a:r>
          </a:p>
        </p:txBody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Example: Student 142 changes name to “Barney”</a:t>
            </a:r>
          </a:p>
          <a:p>
            <a:pPr lvl="1"/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UPDATE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SET name = ’Barney’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WHERE SID = 142;</a:t>
            </a:r>
          </a:p>
          <a:p>
            <a:r>
              <a:rPr lang="en-US" altLang="en-US" smtClean="0"/>
              <a:t>Example: Let’s be “fair”?</a:t>
            </a:r>
          </a:p>
          <a:p>
            <a:pPr lvl="1"/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UPDATE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SET GPA = (SELECT AVG(GPA) FROM Student);</a:t>
            </a:r>
          </a:p>
          <a:p>
            <a:pPr lvl="2"/>
            <a:r>
              <a:rPr lang="en-US" altLang="en-US" smtClean="0"/>
              <a:t>But update of every row causes average GPA to change!</a:t>
            </a:r>
          </a:p>
          <a:p>
            <a:pPr lvl="2"/>
            <a:r>
              <a:rPr lang="en-US" altLang="en-US" smtClean="0"/>
              <a:t>Average GPA is computed over the old </a:t>
            </a:r>
            <a:r>
              <a:rPr lang="en-US" altLang="en-US" smtClean="0">
                <a:latin typeface="LettrGoth12 BT" pitchFamily="49" charset="0"/>
              </a:rPr>
              <a:t>Student</a:t>
            </a:r>
            <a:r>
              <a:rPr lang="en-US" altLang="en-US" smtClean="0"/>
              <a:t> table</a:t>
            </a:r>
          </a:p>
          <a:p>
            <a:pPr lvl="1"/>
            <a:endParaRPr lang="en-US" altLang="en-US" smtClean="0">
              <a:solidFill>
                <a:schemeClr val="tx2"/>
              </a:solidFill>
              <a:latin typeface="LettrGoth12 BT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587BC4-5E52-41AB-9E23-CD6F4B8BF61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71A86A-84F3-4C75-97BC-B3B7522EC7D2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“Active” data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Constraint enforcement: When an operation violates a constraint, abort the operation or try to “fix” data</a:t>
            </a:r>
          </a:p>
          <a:p>
            <a:pPr lvl="1"/>
            <a:r>
              <a:rPr lang="en-US" altLang="en-US" smtClean="0"/>
              <a:t>Example: enforcing referential integrity constraints</a:t>
            </a:r>
          </a:p>
          <a:p>
            <a:pPr lvl="1"/>
            <a:r>
              <a:rPr lang="en-US" altLang="en-US" smtClean="0"/>
              <a:t>Generalize to arbitrary constraints?</a:t>
            </a:r>
          </a:p>
          <a:p>
            <a:r>
              <a:rPr lang="en-US" altLang="en-US" smtClean="0"/>
              <a:t>Data monitoring: When something happens to the data, automatically execute some action</a:t>
            </a:r>
          </a:p>
          <a:p>
            <a:pPr lvl="1"/>
            <a:r>
              <a:rPr lang="en-US" altLang="en-US" smtClean="0"/>
              <a:t>Example: When price rises above $20 per share, sell</a:t>
            </a:r>
          </a:p>
          <a:p>
            <a:pPr lvl="1"/>
            <a:r>
              <a:rPr lang="en-US" altLang="en-US" smtClean="0"/>
              <a:t>Example: When enrollment is at the limit and more students try to register, email the instructor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BF7080-D1DF-4246-B53C-EFC8D3BFAE7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4F604F-D51F-43E3-8139-66D4553682B5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Triggers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trigger</a:t>
            </a:r>
            <a:r>
              <a:rPr lang="en-US" altLang="en-US" smtClean="0"/>
              <a:t> is an </a:t>
            </a:r>
            <a:r>
              <a:rPr lang="en-US" altLang="en-US" smtClean="0">
                <a:solidFill>
                  <a:schemeClr val="tx2"/>
                </a:solidFill>
              </a:rPr>
              <a:t>event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chemeClr val="tx2"/>
                </a:solidFill>
              </a:rPr>
              <a:t>condition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chemeClr val="tx2"/>
                </a:solidFill>
              </a:rPr>
              <a:t>action</a:t>
            </a:r>
            <a:r>
              <a:rPr lang="en-US" altLang="en-US" smtClean="0"/>
              <a:t> (ECA) rule</a:t>
            </a:r>
          </a:p>
          <a:p>
            <a:pPr lvl="1"/>
            <a:r>
              <a:rPr lang="en-US" altLang="en-US" smtClean="0"/>
              <a:t>When </a:t>
            </a:r>
            <a:r>
              <a:rPr lang="en-US" altLang="en-US" smtClean="0">
                <a:solidFill>
                  <a:schemeClr val="tx2"/>
                </a:solidFill>
              </a:rPr>
              <a:t>event</a:t>
            </a:r>
            <a:r>
              <a:rPr lang="en-US" altLang="en-US" smtClean="0"/>
              <a:t> occurs, test </a:t>
            </a:r>
            <a:r>
              <a:rPr lang="en-US" altLang="en-US" smtClean="0">
                <a:solidFill>
                  <a:schemeClr val="tx2"/>
                </a:solidFill>
              </a:rPr>
              <a:t>condition</a:t>
            </a:r>
            <a:r>
              <a:rPr lang="en-US" altLang="en-US" smtClean="0"/>
              <a:t>; if condition is satisfied, execute </a:t>
            </a:r>
            <a:r>
              <a:rPr lang="en-US" altLang="en-US" smtClean="0">
                <a:solidFill>
                  <a:schemeClr val="tx2"/>
                </a:solidFill>
              </a:rPr>
              <a:t>action</a:t>
            </a:r>
          </a:p>
          <a:p>
            <a:r>
              <a:rPr lang="en-US" altLang="en-US" smtClean="0"/>
              <a:t>Example: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Event</a:t>
            </a:r>
            <a:r>
              <a:rPr lang="en-US" altLang="en-US" smtClean="0"/>
              <a:t>: whenever there comes a new student…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Condition</a:t>
            </a:r>
            <a:r>
              <a:rPr lang="en-US" altLang="en-US" smtClean="0"/>
              <a:t>: with GPA higher than 3.0…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</a:rPr>
              <a:t>Action</a:t>
            </a:r>
            <a:r>
              <a:rPr lang="en-US" altLang="en-US" smtClean="0"/>
              <a:t>: then make him/her take EECS 168!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7D9869-2362-4501-8B6F-9ED297E8DEE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3EAC8F-8233-40AE-A9D9-ABF889F6EB80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Trigger example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LettrGoth12 BT" pitchFamily="49" charset="0"/>
              </a:rPr>
              <a:t>CREATE TRIGGER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CS405AutoRecruit</a:t>
            </a:r>
            <a:r>
              <a:rPr lang="en-US" altLang="en-US" dirty="0" smtClean="0">
                <a:latin typeface="LettrGoth12 BT" pitchFamily="49" charset="0"/>
              </a:rPr>
              <a:t/>
            </a:r>
            <a:br>
              <a:rPr lang="en-US" altLang="en-US" dirty="0" smtClean="0">
                <a:latin typeface="LettrGoth12 BT" pitchFamily="49" charset="0"/>
              </a:rPr>
            </a:br>
            <a:r>
              <a:rPr lang="en-US" altLang="en-US" dirty="0" smtClean="0">
                <a:latin typeface="LettrGoth12 BT" pitchFamily="49" charset="0"/>
              </a:rPr>
              <a:t>AFTER INSERT ON Student</a:t>
            </a:r>
            <a:br>
              <a:rPr lang="en-US" altLang="en-US" dirty="0" smtClean="0">
                <a:latin typeface="LettrGoth12 BT" pitchFamily="49" charset="0"/>
              </a:rPr>
            </a:br>
            <a:r>
              <a:rPr lang="en-US" altLang="en-US" dirty="0" smtClean="0">
                <a:latin typeface="LettrGoth12 BT" pitchFamily="49" charset="0"/>
              </a:rPr>
              <a:t>REFERENCING NEW ROW AS </a:t>
            </a:r>
            <a:r>
              <a:rPr lang="en-US" altLang="en-US" dirty="0" err="1" smtClean="0">
                <a:latin typeface="LettrGoth12 BT" pitchFamily="49" charset="0"/>
              </a:rPr>
              <a:t>newStudent</a:t>
            </a:r>
            <a:r>
              <a:rPr lang="en-US" altLang="en-US" dirty="0" smtClean="0">
                <a:latin typeface="LettrGoth12 BT" pitchFamily="49" charset="0"/>
              </a:rPr>
              <a:t/>
            </a:r>
            <a:br>
              <a:rPr lang="en-US" altLang="en-US" dirty="0" smtClean="0">
                <a:latin typeface="LettrGoth12 BT" pitchFamily="49" charset="0"/>
              </a:rPr>
            </a:br>
            <a:r>
              <a:rPr lang="en-US" altLang="en-US" dirty="0" smtClean="0">
                <a:latin typeface="LettrGoth12 BT" pitchFamily="49" charset="0"/>
              </a:rPr>
              <a:t>FOR EACH ROW</a:t>
            </a:r>
            <a:br>
              <a:rPr lang="en-US" altLang="en-US" dirty="0" smtClean="0">
                <a:latin typeface="LettrGoth12 BT" pitchFamily="49" charset="0"/>
              </a:rPr>
            </a:br>
            <a:r>
              <a:rPr lang="en-US" altLang="en-US" dirty="0" smtClean="0">
                <a:latin typeface="LettrGoth12 BT" pitchFamily="49" charset="0"/>
              </a:rPr>
              <a:t>WHEN (</a:t>
            </a:r>
            <a:r>
              <a:rPr lang="en-US" altLang="en-US" dirty="0" err="1" smtClean="0">
                <a:latin typeface="LettrGoth12 BT" pitchFamily="49" charset="0"/>
              </a:rPr>
              <a:t>newStudent.GPA</a:t>
            </a:r>
            <a:r>
              <a:rPr lang="en-US" altLang="en-US" dirty="0" smtClean="0">
                <a:latin typeface="LettrGoth12 BT" pitchFamily="49" charset="0"/>
              </a:rPr>
              <a:t> &gt; 3.0)</a:t>
            </a:r>
            <a:br>
              <a:rPr lang="en-US" altLang="en-US" dirty="0" smtClean="0">
                <a:latin typeface="LettrGoth12 BT" pitchFamily="49" charset="0"/>
              </a:rPr>
            </a:br>
            <a:r>
              <a:rPr lang="en-US" altLang="en-US" dirty="0" smtClean="0">
                <a:latin typeface="LettrGoth12 BT" pitchFamily="49" charset="0"/>
              </a:rPr>
              <a:t>INSERT INTO Enroll</a:t>
            </a:r>
            <a:br>
              <a:rPr lang="en-US" altLang="en-US" dirty="0" smtClean="0">
                <a:latin typeface="LettrGoth12 BT" pitchFamily="49" charset="0"/>
              </a:rPr>
            </a:br>
            <a:r>
              <a:rPr lang="en-US" altLang="en-US" dirty="0" smtClean="0">
                <a:latin typeface="LettrGoth12 BT" pitchFamily="49" charset="0"/>
              </a:rPr>
              <a:t>    VALUES(</a:t>
            </a:r>
            <a:r>
              <a:rPr lang="en-US" altLang="en-US" dirty="0" err="1" smtClean="0">
                <a:latin typeface="LettrGoth12 BT" pitchFamily="49" charset="0"/>
              </a:rPr>
              <a:t>newStudent.SID</a:t>
            </a:r>
            <a:r>
              <a:rPr lang="en-US" altLang="en-US" dirty="0" smtClean="0">
                <a:latin typeface="LettrGoth12 BT" pitchFamily="49" charset="0"/>
              </a:rPr>
              <a:t>, </a:t>
            </a:r>
            <a:r>
              <a:rPr lang="en-US" altLang="en-US" dirty="0" smtClean="0">
                <a:latin typeface="LettrGoth12 BT" pitchFamily="49" charset="0"/>
              </a:rPr>
              <a:t>’CS405’);</a:t>
            </a:r>
            <a:endParaRPr lang="en-US" altLang="en-US" dirty="0" smtClean="0">
              <a:latin typeface="LettrGoth12 BT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60563" y="1524000"/>
            <a:ext cx="4745037" cy="457200"/>
            <a:chOff x="1152" y="1152"/>
            <a:chExt cx="2989" cy="288"/>
          </a:xfrm>
        </p:grpSpPr>
        <p:sp>
          <p:nvSpPr>
            <p:cNvPr id="36880" name="Rectangle 5"/>
            <p:cNvSpPr>
              <a:spLocks noChangeArrowheads="1"/>
            </p:cNvSpPr>
            <p:nvPr/>
          </p:nvSpPr>
          <p:spPr bwMode="auto">
            <a:xfrm>
              <a:off x="1152" y="1152"/>
              <a:ext cx="2256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81" name="Line 6"/>
            <p:cNvSpPr>
              <a:spLocks noChangeShapeType="1"/>
            </p:cNvSpPr>
            <p:nvPr/>
          </p:nvSpPr>
          <p:spPr bwMode="auto">
            <a:xfrm>
              <a:off x="3408" y="1296"/>
              <a:ext cx="192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Text Box 7"/>
            <p:cNvSpPr txBox="1">
              <a:spLocks noChangeArrowheads="1"/>
            </p:cNvSpPr>
            <p:nvPr/>
          </p:nvSpPr>
          <p:spPr bwMode="auto">
            <a:xfrm>
              <a:off x="3600" y="1152"/>
              <a:ext cx="5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Event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828800" y="2819400"/>
            <a:ext cx="6119812" cy="457200"/>
            <a:chOff x="1056" y="2064"/>
            <a:chExt cx="3855" cy="288"/>
          </a:xfrm>
        </p:grpSpPr>
        <p:sp>
          <p:nvSpPr>
            <p:cNvPr id="36877" name="Rectangle 9"/>
            <p:cNvSpPr>
              <a:spLocks noChangeArrowheads="1"/>
            </p:cNvSpPr>
            <p:nvPr/>
          </p:nvSpPr>
          <p:spPr bwMode="auto">
            <a:xfrm>
              <a:off x="1056" y="2064"/>
              <a:ext cx="2832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78" name="Line 10"/>
            <p:cNvSpPr>
              <a:spLocks noChangeShapeType="1"/>
            </p:cNvSpPr>
            <p:nvPr/>
          </p:nvSpPr>
          <p:spPr bwMode="auto">
            <a:xfrm>
              <a:off x="3888" y="2208"/>
              <a:ext cx="192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Text Box 11"/>
            <p:cNvSpPr txBox="1">
              <a:spLocks noChangeArrowheads="1"/>
            </p:cNvSpPr>
            <p:nvPr/>
          </p:nvSpPr>
          <p:spPr bwMode="auto">
            <a:xfrm>
              <a:off x="4067" y="2064"/>
              <a:ext cx="8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Condition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09600" y="3276600"/>
            <a:ext cx="7543800" cy="1524000"/>
            <a:chOff x="384" y="2400"/>
            <a:chExt cx="4944" cy="960"/>
          </a:xfrm>
        </p:grpSpPr>
        <p:sp>
          <p:nvSpPr>
            <p:cNvPr id="36874" name="Rectangle 13"/>
            <p:cNvSpPr>
              <a:spLocks noChangeArrowheads="1"/>
            </p:cNvSpPr>
            <p:nvPr/>
          </p:nvSpPr>
          <p:spPr bwMode="auto">
            <a:xfrm>
              <a:off x="384" y="2400"/>
              <a:ext cx="4944" cy="576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875" name="Line 14"/>
            <p:cNvSpPr>
              <a:spLocks noChangeShapeType="1"/>
            </p:cNvSpPr>
            <p:nvPr/>
          </p:nvSpPr>
          <p:spPr bwMode="auto">
            <a:xfrm>
              <a:off x="2832" y="2976"/>
              <a:ext cx="0" cy="14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Text Box 15"/>
            <p:cNvSpPr txBox="1">
              <a:spLocks noChangeArrowheads="1"/>
            </p:cNvSpPr>
            <p:nvPr/>
          </p:nvSpPr>
          <p:spPr bwMode="auto">
            <a:xfrm>
              <a:off x="2562" y="3072"/>
              <a:ext cx="6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Action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1E7135D-B948-4EB2-93F4-5E9672E7FDC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1EB69F-A32C-4EE4-9199-3D171B241317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Trigger options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Possible events include: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INSERT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table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DELETE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table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UPDATE</a:t>
            </a:r>
            <a:r>
              <a:rPr lang="en-US" altLang="en-US" dirty="0" smtClean="0"/>
              <a:t> [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OF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column</a:t>
            </a:r>
            <a:r>
              <a:rPr lang="en-US" altLang="en-US" dirty="0" smtClean="0"/>
              <a:t>]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ON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table</a:t>
            </a:r>
          </a:p>
          <a:p>
            <a:r>
              <a:rPr lang="en-US" altLang="en-US" dirty="0" smtClean="0"/>
              <a:t>Granularity—trigger can be activated: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FOR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EACH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ROW</a:t>
            </a:r>
            <a:r>
              <a:rPr lang="en-US" altLang="en-US" dirty="0" smtClean="0"/>
              <a:t> modified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FOR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EACH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STATEMENT</a:t>
            </a:r>
            <a:r>
              <a:rPr lang="en-US" altLang="en-US" dirty="0" smtClean="0"/>
              <a:t> that performs modification</a:t>
            </a:r>
          </a:p>
          <a:p>
            <a:r>
              <a:rPr lang="en-US" altLang="en-US" dirty="0" smtClean="0"/>
              <a:t>Timing—action can be executed: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AFTER</a:t>
            </a:r>
            <a:r>
              <a:rPr lang="en-US" altLang="en-US" dirty="0" smtClean="0"/>
              <a:t> or </a:t>
            </a:r>
            <a:r>
              <a:rPr lang="en-US" altLang="en-US" dirty="0" smtClean="0">
                <a:solidFill>
                  <a:schemeClr val="tx2"/>
                </a:solidFill>
                <a:latin typeface="LettrGoth12 BT" pitchFamily="49" charset="0"/>
              </a:rPr>
              <a:t>BEFORE</a:t>
            </a:r>
            <a:r>
              <a:rPr lang="en-US" altLang="en-US" dirty="0" smtClean="0"/>
              <a:t> the triggering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CC004C-2F3C-4970-BDB6-7D3A2299C08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60FF43-C2D2-4374-AAEF-988D49FB9FF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Transition variables</a:t>
            </a:r>
          </a:p>
        </p:txBody>
      </p:sp>
      <p:sp>
        <p:nvSpPr>
          <p:cNvPr id="142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2"/>
                </a:solidFill>
                <a:latin typeface="LettrGoth12 BT" pitchFamily="49" charset="0"/>
              </a:rPr>
              <a:t>OLD ROW</a:t>
            </a:r>
            <a:r>
              <a:rPr lang="en-US" altLang="en-US" sz="2400" dirty="0" smtClean="0"/>
              <a:t>: the modified row before the triggering event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2"/>
                </a:solidFill>
                <a:latin typeface="LettrGoth12 BT" pitchFamily="49" charset="0"/>
              </a:rPr>
              <a:t>NEW ROW</a:t>
            </a:r>
            <a:r>
              <a:rPr lang="en-US" altLang="en-US" sz="2400" dirty="0" smtClean="0"/>
              <a:t>: the modified row after the triggering event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2"/>
                </a:solidFill>
                <a:latin typeface="LettrGoth12 BT" pitchFamily="49" charset="0"/>
              </a:rPr>
              <a:t>OLD TABLE</a:t>
            </a:r>
            <a:r>
              <a:rPr lang="en-US" altLang="en-US" sz="2400" dirty="0" smtClean="0"/>
              <a:t>: a hypothetical read-only table containing all modified rows before the triggering event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tx2"/>
                </a:solidFill>
                <a:latin typeface="LettrGoth12 BT" pitchFamily="49" charset="0"/>
              </a:rPr>
              <a:t>NEW TABLE</a:t>
            </a:r>
            <a:r>
              <a:rPr lang="en-US" altLang="en-US" sz="2400" dirty="0" smtClean="0"/>
              <a:t>: a hypothetical table containing all modified rows after the triggering event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F"/>
            </a:pPr>
            <a:r>
              <a:rPr lang="en-US" altLang="en-US" sz="2400" dirty="0" smtClean="0"/>
              <a:t>Not all of them make sense all the time, e.g.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>
                <a:latin typeface="LettrGoth12 BT" pitchFamily="49" charset="0"/>
              </a:rPr>
              <a:t>AFTER</a:t>
            </a:r>
            <a:r>
              <a:rPr lang="en-US" altLang="en-US" sz="2200" dirty="0" smtClean="0"/>
              <a:t> </a:t>
            </a:r>
            <a:r>
              <a:rPr lang="en-US" altLang="en-US" sz="2200" dirty="0" smtClean="0">
                <a:latin typeface="LettrGoth12 BT" pitchFamily="49" charset="0"/>
              </a:rPr>
              <a:t>INSERT</a:t>
            </a:r>
            <a:r>
              <a:rPr lang="en-US" altLang="en-US" sz="2200" dirty="0" smtClean="0"/>
              <a:t> statement-level triggers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Can use only </a:t>
            </a:r>
            <a:r>
              <a:rPr lang="en-US" altLang="en-US" sz="2000" dirty="0" smtClean="0">
                <a:latin typeface="LettrGoth12 BT" pitchFamily="49" charset="0"/>
              </a:rPr>
              <a:t>NEW TABLE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>
                <a:latin typeface="LettrGoth12 BT" pitchFamily="49" charset="0"/>
              </a:rPr>
              <a:t>BEFORE</a:t>
            </a:r>
            <a:r>
              <a:rPr lang="en-US" altLang="en-US" sz="2200" dirty="0" smtClean="0"/>
              <a:t> </a:t>
            </a:r>
            <a:r>
              <a:rPr lang="en-US" altLang="en-US" sz="2200" dirty="0" smtClean="0">
                <a:latin typeface="LettrGoth12 BT" pitchFamily="49" charset="0"/>
              </a:rPr>
              <a:t>DELETE</a:t>
            </a:r>
            <a:r>
              <a:rPr lang="en-US" altLang="en-US" sz="2200" dirty="0" smtClean="0"/>
              <a:t> row-level triggers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 smtClean="0"/>
              <a:t>Can use only </a:t>
            </a:r>
            <a:r>
              <a:rPr lang="en-US" altLang="en-US" sz="2000" dirty="0" smtClean="0">
                <a:latin typeface="LettrGoth12 BT" pitchFamily="49" charset="0"/>
              </a:rPr>
              <a:t>OLD ROW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9507" grpId="0" build="p" bldLvl="3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065160E-96C7-4564-9012-C1F224A10D6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C426AF-B251-44E8-AF00-A7E59923F927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Statement-level trigger example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LettrGoth12 BT" pitchFamily="49" charset="0"/>
              </a:rPr>
              <a:t>CREATE TRIGGER </a:t>
            </a:r>
            <a:r>
              <a:rPr lang="en-US" altLang="en-US" sz="2400" dirty="0" err="1" smtClean="0">
                <a:solidFill>
                  <a:schemeClr val="tx2"/>
                </a:solidFill>
                <a:latin typeface="LettrGoth12 BT" pitchFamily="49" charset="0"/>
              </a:rPr>
              <a:t>AutoRecruit</a:t>
            </a:r>
            <a:r>
              <a:rPr lang="en-US" altLang="en-US" sz="2400" dirty="0" smtClean="0">
                <a:latin typeface="LettrGoth12 BT" pitchFamily="49" charset="0"/>
              </a:rPr>
              <a:t/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AFTER INSERT ON Student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REFERENCING NEW TABLE AS </a:t>
            </a:r>
            <a:r>
              <a:rPr lang="en-US" altLang="en-US" sz="2400" dirty="0" err="1" smtClean="0">
                <a:latin typeface="LettrGoth12 BT" pitchFamily="49" charset="0"/>
              </a:rPr>
              <a:t>newStudents</a:t>
            </a:r>
            <a:r>
              <a:rPr lang="en-US" altLang="en-US" sz="2400" dirty="0" smtClean="0">
                <a:latin typeface="LettrGoth12 BT" pitchFamily="49" charset="0"/>
              </a:rPr>
              <a:t/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FOR EACH STATEMENT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INSERT INTO Enroll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(SELECT SID, </a:t>
            </a:r>
            <a:r>
              <a:rPr lang="en-US" altLang="en-US" sz="2400" dirty="0" smtClean="0">
                <a:latin typeface="LettrGoth12 BT" pitchFamily="49" charset="0"/>
              </a:rPr>
              <a:t>’CS405’</a:t>
            </a:r>
            <a:r>
              <a:rPr lang="en-US" altLang="en-US" sz="2400" dirty="0" smtClean="0">
                <a:latin typeface="LettrGoth12 BT" pitchFamily="49" charset="0"/>
              </a:rPr>
              <a:t/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 FROM </a:t>
            </a:r>
            <a:r>
              <a:rPr lang="en-US" altLang="en-US" sz="2400" dirty="0" err="1" smtClean="0">
                <a:latin typeface="LettrGoth12 BT" pitchFamily="49" charset="0"/>
              </a:rPr>
              <a:t>newStudents</a:t>
            </a:r>
            <a:r>
              <a:rPr lang="en-US" altLang="en-US" sz="2400" dirty="0" smtClean="0">
                <a:latin typeface="LettrGoth12 BT" pitchFamily="49" charset="0"/>
              </a:rPr>
              <a:t/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 WHERE GPA &gt; 3.0);</a:t>
            </a:r>
            <a:endParaRPr lang="en-US" altLang="en-US" dirty="0" smtClean="0">
              <a:latin typeface="LettrGoth12 BT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1BC81B-BD39-4F21-87CF-047C3A070459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27C023E-D6DF-4943-BC1D-6B3D0B9EEC5E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LettrGoth12 BT" pitchFamily="49" charset="0"/>
              </a:rPr>
              <a:t>BEFORE</a:t>
            </a:r>
            <a:r>
              <a:rPr lang="en-US" altLang="en-US" smtClean="0"/>
              <a:t> trigger example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/>
              <a:t>Never give faculty more than 50% raise in one update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>
                <a:latin typeface="LettrGoth12 BT" pitchFamily="49" charset="0"/>
              </a:rPr>
              <a:t>	CREATE TRIGGER </a:t>
            </a:r>
            <a:r>
              <a:rPr lang="en-US" altLang="en-US" sz="2400" dirty="0" err="1" smtClean="0">
                <a:solidFill>
                  <a:schemeClr val="tx2"/>
                </a:solidFill>
                <a:latin typeface="LettrGoth12 BT" pitchFamily="49" charset="0"/>
              </a:rPr>
              <a:t>NotTooGreedy</a:t>
            </a:r>
            <a:r>
              <a:rPr lang="en-US" altLang="en-US" sz="2400" dirty="0" smtClean="0">
                <a:latin typeface="LettrGoth12 BT" pitchFamily="49" charset="0"/>
              </a:rPr>
              <a:t/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BEFORE UPDATE OF salary ON Faculty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REFERENCING OLD ROW AS o, NEW ROW AS n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FOR EACH ROW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WHEN (</a:t>
            </a:r>
            <a:r>
              <a:rPr lang="en-US" altLang="en-US" sz="2400" dirty="0" err="1" smtClean="0">
                <a:latin typeface="LettrGoth12 BT" pitchFamily="49" charset="0"/>
              </a:rPr>
              <a:t>n.salary</a:t>
            </a:r>
            <a:r>
              <a:rPr lang="en-US" altLang="en-US" sz="2400" dirty="0" smtClean="0">
                <a:latin typeface="LettrGoth12 BT" pitchFamily="49" charset="0"/>
              </a:rPr>
              <a:t> &gt; 1.5 * </a:t>
            </a:r>
            <a:r>
              <a:rPr lang="en-US" altLang="en-US" sz="2400" dirty="0" err="1" smtClean="0">
                <a:latin typeface="LettrGoth12 BT" pitchFamily="49" charset="0"/>
              </a:rPr>
              <a:t>o.salary</a:t>
            </a:r>
            <a:r>
              <a:rPr lang="en-US" altLang="en-US" sz="2400" dirty="0" smtClean="0">
                <a:latin typeface="LettrGoth12 BT" pitchFamily="49" charset="0"/>
              </a:rPr>
              <a:t>)</a:t>
            </a:r>
            <a:br>
              <a:rPr lang="en-US" altLang="en-US" sz="2400" dirty="0" smtClean="0">
                <a:latin typeface="LettrGoth12 BT" pitchFamily="49" charset="0"/>
              </a:rPr>
            </a:br>
            <a:r>
              <a:rPr lang="en-US" altLang="en-US" sz="2400" dirty="0" smtClean="0">
                <a:latin typeface="LettrGoth12 BT" pitchFamily="49" charset="0"/>
              </a:rPr>
              <a:t>SET </a:t>
            </a:r>
            <a:r>
              <a:rPr lang="en-US" altLang="en-US" sz="2400" dirty="0" err="1" smtClean="0">
                <a:latin typeface="LettrGoth12 BT" pitchFamily="49" charset="0"/>
              </a:rPr>
              <a:t>n.salary</a:t>
            </a:r>
            <a:r>
              <a:rPr lang="en-US" altLang="en-US" sz="2400" dirty="0" smtClean="0">
                <a:latin typeface="LettrGoth12 BT" pitchFamily="49" charset="0"/>
              </a:rPr>
              <a:t> = 1.5 * </a:t>
            </a:r>
            <a:r>
              <a:rPr lang="en-US" altLang="en-US" sz="2400" dirty="0" err="1" smtClean="0">
                <a:latin typeface="LettrGoth12 BT" pitchFamily="49" charset="0"/>
              </a:rPr>
              <a:t>o.salary</a:t>
            </a:r>
            <a:r>
              <a:rPr lang="en-US" altLang="en-US" sz="2400" dirty="0" smtClean="0">
                <a:latin typeface="LettrGoth12 BT" pitchFamily="49" charset="0"/>
              </a:rPr>
              <a:t>;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z="2400" dirty="0" smtClean="0">
                <a:latin typeface="LettrGoth12 BT" pitchFamily="49" charset="0"/>
              </a:rPr>
              <a:t>BEFORE</a:t>
            </a:r>
            <a:r>
              <a:rPr lang="en-US" altLang="en-US" sz="2400" dirty="0" smtClean="0"/>
              <a:t> triggers are often used to “condition” data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z="2400" dirty="0" smtClean="0"/>
              <a:t>Another option is to raise an error in the trigger body to abort the transaction that caused the trigger to fire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811269-30F5-4647-839A-3172DE2A7CB3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0A15DA-52AF-4DB8-98A5-3DC5E6D3CEA2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Statement- vs. row-level triggers</a:t>
            </a:r>
          </a:p>
        </p:txBody>
      </p:sp>
      <p:sp>
        <p:nvSpPr>
          <p:cNvPr id="143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Why are both needed?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Certain triggers are only possible at statement level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the average GPA of students inserted by this statement exceeds 3.0, do …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Simple row-level triggers are easier to implement and may be more efficient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Statement-level triggers require significant amount of state to be maintained in </a:t>
            </a:r>
            <a:r>
              <a:rPr lang="en-US" altLang="en-US" smtClean="0">
                <a:latin typeface="LettrGoth12 BT" pitchFamily="49" charset="0"/>
              </a:rPr>
              <a:t>OLD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TABLE</a:t>
            </a:r>
            <a:r>
              <a:rPr lang="en-US" altLang="en-US" smtClean="0"/>
              <a:t> and </a:t>
            </a:r>
            <a:r>
              <a:rPr lang="en-US" altLang="en-US" smtClean="0">
                <a:latin typeface="LettrGoth12 BT" pitchFamily="49" charset="0"/>
              </a:rPr>
              <a:t>NEW</a:t>
            </a: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TABLE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However, a row-level trigger does get fired for each row, so complex row-level triggers may be inefficient for statements that generate lots of modifications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51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C79D21-F664-4387-BB95-234894421D1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780888-717C-4A48-8A8A-F610D2CAF100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Another statement-level trigger</a:t>
            </a:r>
          </a:p>
        </p:txBody>
      </p:sp>
      <p:sp>
        <p:nvSpPr>
          <p:cNvPr id="143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/>
              <a:t>Give faculty a raise if GPA’s in one update statement are all increasing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	</a:t>
            </a:r>
            <a:r>
              <a:rPr lang="en-US" altLang="en-US" sz="2400" smtClean="0">
                <a:latin typeface="LettrGoth12 BT" pitchFamily="49" charset="0"/>
              </a:rPr>
              <a:t>CREATE TRIGGER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AutoRaise</a:t>
            </a:r>
            <a:r>
              <a:rPr lang="en-US" altLang="en-US" sz="2400" smtClean="0">
                <a:latin typeface="LettrGoth12 BT" pitchFamily="49" charset="0"/>
              </a:rPr>
              <a:t/>
            </a:r>
            <a:br>
              <a:rPr lang="en-US" altLang="en-US" sz="2400" smtClean="0">
                <a:latin typeface="LettrGoth12 BT" pitchFamily="49" charset="0"/>
              </a:rPr>
            </a:br>
            <a:r>
              <a:rPr lang="en-US" altLang="en-US" sz="2400" smtClean="0">
                <a:latin typeface="LettrGoth12 BT" pitchFamily="49" charset="0"/>
              </a:rPr>
              <a:t>AFTER UPDATE OF GPA ON Student</a:t>
            </a:r>
            <a:br>
              <a:rPr lang="en-US" altLang="en-US" sz="2400" smtClean="0">
                <a:latin typeface="LettrGoth12 BT" pitchFamily="49" charset="0"/>
              </a:rPr>
            </a:br>
            <a:r>
              <a:rPr lang="en-US" altLang="en-US" sz="2400" smtClean="0">
                <a:latin typeface="LettrGoth12 BT" pitchFamily="49" charset="0"/>
              </a:rPr>
              <a:t>REFERENCING OLD TABLE AS o, NEW TABLE AS n</a:t>
            </a:r>
            <a:br>
              <a:rPr lang="en-US" altLang="en-US" sz="2400" smtClean="0">
                <a:latin typeface="LettrGoth12 BT" pitchFamily="49" charset="0"/>
              </a:rPr>
            </a:br>
            <a:r>
              <a:rPr lang="en-US" altLang="en-US" sz="2400" smtClean="0">
                <a:latin typeface="LettrGoth12 BT" pitchFamily="49" charset="0"/>
              </a:rPr>
              <a:t>FOR EACH STATEMENT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LettrGoth12 BT" pitchFamily="49" charset="0"/>
              </a:rPr>
              <a:t>	WHEN (NOT EXISTS(SELECT * FROM o, n</a:t>
            </a:r>
            <a:br>
              <a:rPr lang="en-US" altLang="en-US" sz="2400" smtClean="0">
                <a:latin typeface="LettrGoth12 BT" pitchFamily="49" charset="0"/>
              </a:rPr>
            </a:br>
            <a:r>
              <a:rPr lang="en-US" altLang="en-US" sz="2400" smtClean="0">
                <a:latin typeface="LettrGoth12 BT" pitchFamily="49" charset="0"/>
              </a:rPr>
              <a:t>                 WHERE o.SID = n.SID</a:t>
            </a:r>
            <a:br>
              <a:rPr lang="en-US" altLang="en-US" sz="2400" smtClean="0">
                <a:latin typeface="LettrGoth12 BT" pitchFamily="49" charset="0"/>
              </a:rPr>
            </a:br>
            <a:r>
              <a:rPr lang="en-US" altLang="en-US" sz="2400" smtClean="0">
                <a:latin typeface="LettrGoth12 BT" pitchFamily="49" charset="0"/>
              </a:rPr>
              <a:t>                 AND o.GPA &gt;= n.GPA))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LettrGoth12 BT" pitchFamily="49" charset="0"/>
              </a:rPr>
              <a:t>	UPDATE Faculty SET salary = salary + 1000;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z="2400" smtClean="0"/>
              <a:t>A row-level trigger would be difficult to write in this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81935C-7E81-4343-BE43-28345BC785A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744309-1EE5-4644-A28D-3462583B5EB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Solution 1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dedicated special value for each domain (type)</a:t>
            </a:r>
          </a:p>
          <a:p>
            <a:pPr lvl="1"/>
            <a:r>
              <a:rPr lang="en-US" altLang="en-US" smtClean="0"/>
              <a:t>GPA cannot be –1, so use –1 as a special value to indicate a missing or invalid GPA</a:t>
            </a:r>
          </a:p>
          <a:p>
            <a:pPr lvl="1"/>
            <a:r>
              <a:rPr lang="en-US" altLang="en-US" smtClean="0"/>
              <a:t>Leads to incorrect answers if not careful</a:t>
            </a:r>
          </a:p>
          <a:p>
            <a:pPr lvl="2"/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SELECT AVG(GPA) FROM Student;</a:t>
            </a:r>
          </a:p>
          <a:p>
            <a:pPr lvl="1"/>
            <a:r>
              <a:rPr lang="en-US" altLang="en-US" smtClean="0"/>
              <a:t>Complicates applications</a:t>
            </a:r>
          </a:p>
          <a:p>
            <a:pPr lvl="2"/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SELECT AVG(GPA) FROM Student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WHERE GPA &lt;&gt; -1;</a:t>
            </a:r>
          </a:p>
          <a:p>
            <a:pPr lvl="1"/>
            <a:r>
              <a:rPr lang="en-US" altLang="en-US" smtClean="0"/>
              <a:t>Remember the Y2K bug?</a:t>
            </a:r>
          </a:p>
          <a:p>
            <a:pPr lvl="2"/>
            <a:r>
              <a:rPr lang="en-US" altLang="en-US" smtClean="0"/>
              <a:t>“00” was used as a missing or invalid year value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38F2EB-3259-4AB8-AFB7-5BB5DD7988A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99B8B7-2D2A-4505-AD8E-60EACB7118D2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System issues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/>
              <a:t>Recursive firing of triggers</a:t>
            </a:r>
          </a:p>
          <a:p>
            <a:pPr lvl="1"/>
            <a:r>
              <a:rPr lang="en-US" altLang="en-US" sz="2200" smtClean="0"/>
              <a:t>Action of one trigger causes another trigger to fire</a:t>
            </a:r>
          </a:p>
          <a:p>
            <a:pPr lvl="1"/>
            <a:r>
              <a:rPr lang="en-US" altLang="en-US" sz="2200" smtClean="0"/>
              <a:t>Can get into an infinite loop</a:t>
            </a:r>
          </a:p>
          <a:p>
            <a:pPr lvl="2"/>
            <a:r>
              <a:rPr lang="en-US" altLang="en-US" sz="2000" smtClean="0"/>
              <a:t>Some DBMS restrict trigger actions</a:t>
            </a:r>
          </a:p>
          <a:p>
            <a:pPr lvl="2"/>
            <a:r>
              <a:rPr lang="en-US" altLang="en-US" sz="2000" smtClean="0"/>
              <a:t>Most DBMS set a maximum level of recursion (16 in DB2)</a:t>
            </a:r>
          </a:p>
          <a:p>
            <a:r>
              <a:rPr lang="en-US" altLang="en-US" sz="2400" smtClean="0"/>
              <a:t>Interaction with constraints (very tricky to get right!)</a:t>
            </a:r>
          </a:p>
          <a:p>
            <a:pPr lvl="1"/>
            <a:r>
              <a:rPr lang="en-US" altLang="en-US" sz="2200" smtClean="0"/>
              <a:t>When do we check if a triggering event violates constraints?</a:t>
            </a:r>
          </a:p>
          <a:p>
            <a:pPr lvl="2"/>
            <a:r>
              <a:rPr lang="en-US" altLang="en-US" sz="2000" smtClean="0"/>
              <a:t>After a </a:t>
            </a:r>
            <a:r>
              <a:rPr lang="en-US" altLang="en-US" sz="2000" smtClean="0">
                <a:latin typeface="LettrGoth12 BT" pitchFamily="49" charset="0"/>
              </a:rPr>
              <a:t>BEFORE</a:t>
            </a:r>
            <a:r>
              <a:rPr lang="en-US" altLang="en-US" sz="2000" smtClean="0"/>
              <a:t> trigger (so the trigger can fix a potential violation)</a:t>
            </a:r>
          </a:p>
          <a:p>
            <a:pPr lvl="2"/>
            <a:r>
              <a:rPr lang="en-US" altLang="en-US" sz="2000" smtClean="0"/>
              <a:t>Before an </a:t>
            </a:r>
            <a:r>
              <a:rPr lang="en-US" altLang="en-US" sz="2000" smtClean="0">
                <a:latin typeface="LettrGoth12 BT" pitchFamily="49" charset="0"/>
              </a:rPr>
              <a:t>AFTER</a:t>
            </a:r>
            <a:r>
              <a:rPr lang="en-US" altLang="en-US" sz="2000" smtClean="0"/>
              <a:t> trigger</a:t>
            </a:r>
          </a:p>
          <a:p>
            <a:pPr lvl="1"/>
            <a:r>
              <a:rPr lang="en-US" altLang="en-US" sz="2200" smtClean="0">
                <a:latin typeface="LettrGoth12 BT" pitchFamily="49" charset="0"/>
              </a:rPr>
              <a:t>AFTER</a:t>
            </a:r>
            <a:r>
              <a:rPr lang="en-US" altLang="en-US" sz="2200" smtClean="0"/>
              <a:t> triggers also see the effects of, say, cascaded deletes caused by referential integrity constraint violations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71A6DC-F9FC-42FC-8EBB-79C21798C97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F74904-CA48-4332-A672-ABC6AAEC5C44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Views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view</a:t>
            </a:r>
            <a:r>
              <a:rPr lang="en-US" altLang="en-US" smtClean="0"/>
              <a:t> is like a “virtual” table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/>
            <a:r>
              <a:rPr lang="en-US" altLang="en-US" smtClean="0"/>
              <a:t>Defined by a query, which describes how to compute the view contents on the fly</a:t>
            </a:r>
          </a:p>
          <a:p>
            <a:pPr lvl="1"/>
            <a:r>
              <a:rPr lang="en-US" altLang="en-US" smtClean="0"/>
              <a:t>DBMS stores the </a:t>
            </a:r>
            <a:r>
              <a:rPr lang="en-US" altLang="en-US" smtClean="0">
                <a:solidFill>
                  <a:schemeClr val="tx2"/>
                </a:solidFill>
              </a:rPr>
              <a:t>view definition query</a:t>
            </a:r>
            <a:r>
              <a:rPr lang="en-US" altLang="en-US" smtClean="0"/>
              <a:t> instead of view contents</a:t>
            </a:r>
          </a:p>
          <a:p>
            <a:pPr lvl="1"/>
            <a:r>
              <a:rPr lang="en-US" altLang="en-US" smtClean="0"/>
              <a:t>Can be used in queries just like a regular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E75A4B-32F3-4488-A22E-37E806C45E0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D9B76B-5992-429D-96E2-3071978D2756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and dropping views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Example: EECS647roster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CREATE VIEW</a:t>
            </a:r>
            <a:r>
              <a:rPr lang="en-US" altLang="en-US" smtClean="0">
                <a:latin typeface="LettrGoth12 BT" pitchFamily="49" charset="0"/>
              </a:rPr>
              <a:t> EECS647Roster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AS</a:t>
            </a:r>
            <a:r>
              <a:rPr lang="en-US" altLang="en-US" smtClean="0">
                <a:latin typeface="LettrGoth12 BT" pitchFamily="49" charset="0"/>
              </a:rPr>
              <a:t/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SELECT SID, name, age, GPA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FROM Student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WHERE SID IN (SELECT SID FROM Enroll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              WHERE CID = ’EECS647’);</a:t>
            </a:r>
          </a:p>
          <a:p>
            <a:r>
              <a:rPr lang="en-US" altLang="en-US" smtClean="0"/>
              <a:t>To drop a view</a:t>
            </a:r>
          </a:p>
          <a:p>
            <a:pPr lvl="1"/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DROP VIEW </a:t>
            </a:r>
            <a:r>
              <a:rPr lang="en-US" altLang="en-US" i="1" smtClean="0"/>
              <a:t>view_name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;</a:t>
            </a:r>
            <a:endParaRPr lang="en-US" altLang="en-US" smtClean="0">
              <a:latin typeface="LettrGoth12 BT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0400" y="1981200"/>
            <a:ext cx="5294313" cy="914400"/>
            <a:chOff x="2016" y="1488"/>
            <a:chExt cx="3335" cy="576"/>
          </a:xfrm>
        </p:grpSpPr>
        <p:sp>
          <p:nvSpPr>
            <p:cNvPr id="46088" name="Text Box 5"/>
            <p:cNvSpPr txBox="1">
              <a:spLocks noChangeArrowheads="1"/>
            </p:cNvSpPr>
            <p:nvPr/>
          </p:nvSpPr>
          <p:spPr bwMode="auto">
            <a:xfrm>
              <a:off x="3792" y="1488"/>
              <a:ext cx="15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 pitchFamily="18" charset="0"/>
                </a:rPr>
                <a:t>Called “</a:t>
              </a:r>
              <a:r>
                <a:rPr kumimoji="1"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base tables</a:t>
              </a:r>
              <a:r>
                <a:rPr kumimoji="1" lang="en-US" altLang="en-US" sz="2400">
                  <a:latin typeface="AmeriGarmnd BT" pitchFamily="18" charset="0"/>
                </a:rPr>
                <a:t>”</a:t>
              </a:r>
            </a:p>
          </p:txBody>
        </p:sp>
        <p:sp>
          <p:nvSpPr>
            <p:cNvPr id="46089" name="Line 6"/>
            <p:cNvSpPr>
              <a:spLocks noChangeShapeType="1"/>
            </p:cNvSpPr>
            <p:nvPr/>
          </p:nvSpPr>
          <p:spPr bwMode="auto">
            <a:xfrm flipH="1">
              <a:off x="2016" y="1680"/>
              <a:ext cx="1824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Line 7"/>
            <p:cNvSpPr>
              <a:spLocks noChangeShapeType="1"/>
            </p:cNvSpPr>
            <p:nvPr/>
          </p:nvSpPr>
          <p:spPr bwMode="auto">
            <a:xfrm flipH="1">
              <a:off x="4176" y="1728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B43E9C-3DB8-42E9-B3D2-87F7341163E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EF3ED7-C5D7-404F-84AE-2DB2FB3D583C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Using views in queries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Example: find the average GPA of EECS647 students</a:t>
            </a:r>
          </a:p>
          <a:p>
            <a:pPr lvl="1"/>
            <a:r>
              <a:rPr lang="en-US" altLang="en-US" smtClean="0">
                <a:latin typeface="LettrGoth12 BT" pitchFamily="49" charset="0"/>
              </a:rPr>
              <a:t>SELECT AVG(GPA) FROM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EECS647Roster</a:t>
            </a:r>
            <a:r>
              <a:rPr lang="en-US" altLang="en-US" smtClean="0">
                <a:latin typeface="LettrGoth12 BT" pitchFamily="49" charset="0"/>
              </a:rPr>
              <a:t>;</a:t>
            </a:r>
          </a:p>
          <a:p>
            <a:pPr lvl="1"/>
            <a:r>
              <a:rPr lang="en-US" altLang="en-US" smtClean="0"/>
              <a:t>To process the query, replace the reference to the view by its definition</a:t>
            </a:r>
          </a:p>
          <a:p>
            <a:pPr lvl="1"/>
            <a:r>
              <a:rPr lang="en-US" altLang="en-US" smtClean="0">
                <a:latin typeface="LettrGoth12 BT" pitchFamily="49" charset="0"/>
              </a:rPr>
              <a:t>SELECT AVG(GPA)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FROM (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SID, name, age, GPA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     FROM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     WHERE SID IN (SELECT SID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                   FROM Enroll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                    WHERE CID = ’EECS647’)</a:t>
            </a:r>
            <a:r>
              <a:rPr lang="en-US" altLang="en-US" smtClean="0">
                <a:latin typeface="LettrGoth12 BT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E41D0A-2A70-4E62-B166-5BAFD32B250F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F435E1-2670-4487-AFB9-5D47224E29DC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use views?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To hide data from users</a:t>
            </a:r>
          </a:p>
          <a:p>
            <a:r>
              <a:rPr lang="en-US" altLang="en-US" smtClean="0"/>
              <a:t>To hide complexity from users</a:t>
            </a:r>
          </a:p>
          <a:p>
            <a:r>
              <a:rPr lang="en-US" altLang="en-US" smtClean="0">
                <a:solidFill>
                  <a:schemeClr val="tx2"/>
                </a:solidFill>
              </a:rPr>
              <a:t>Logical data independence</a:t>
            </a:r>
          </a:p>
          <a:p>
            <a:pPr lvl="1"/>
            <a:r>
              <a:rPr lang="en-US" altLang="en-US" smtClean="0"/>
              <a:t>If applications deal with views, we can change the underlying schema without affecting applications</a:t>
            </a:r>
          </a:p>
          <a:p>
            <a:pPr lvl="1"/>
            <a:r>
              <a:rPr lang="en-US" altLang="en-US" smtClean="0"/>
              <a:t>Recall </a:t>
            </a:r>
            <a:r>
              <a:rPr lang="en-US" altLang="en-US" smtClean="0">
                <a:solidFill>
                  <a:schemeClr val="tx2"/>
                </a:solidFill>
              </a:rPr>
              <a:t>physical data independence</a:t>
            </a:r>
            <a:r>
              <a:rPr lang="en-US" altLang="en-US" smtClean="0"/>
              <a:t>: change the physical organization of data without affecting applications</a:t>
            </a:r>
          </a:p>
          <a:p>
            <a:r>
              <a:rPr lang="en-US" altLang="en-US" smtClean="0"/>
              <a:t>To provide a uniform interface for different implementations or sources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mtClean="0"/>
              <a:t>Real database applications use tons of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68D683-5174-48A9-8F15-39F41D8DDCC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4FDC34-88E4-4221-BE3F-FF6833B737D1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Modifying views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Does not seem to make sense since views are virtual</a:t>
            </a:r>
          </a:p>
          <a:p>
            <a:r>
              <a:rPr lang="en-US" altLang="en-US" smtClean="0"/>
              <a:t>But does make sense if that is how users see the database</a:t>
            </a:r>
          </a:p>
          <a:p>
            <a:r>
              <a:rPr lang="en-US" altLang="en-US" smtClean="0"/>
              <a:t>Goal: modify the </a:t>
            </a:r>
            <a:r>
              <a:rPr lang="en-US" altLang="en-US" i="1" smtClean="0">
                <a:solidFill>
                  <a:srgbClr val="738D74"/>
                </a:solidFill>
              </a:rPr>
              <a:t>base tables</a:t>
            </a:r>
            <a:r>
              <a:rPr lang="en-US" altLang="en-US" smtClean="0"/>
              <a:t> such that the modification would appear to have been accomplished on the view</a:t>
            </a:r>
          </a:p>
          <a:p>
            <a:r>
              <a:rPr lang="en-US" altLang="en-US" smtClean="0"/>
              <a:t>Be careful!</a:t>
            </a:r>
          </a:p>
          <a:p>
            <a:pPr lvl="1"/>
            <a:r>
              <a:rPr lang="en-US" altLang="en-US" smtClean="0"/>
              <a:t>There may be one way to modify</a:t>
            </a:r>
          </a:p>
          <a:p>
            <a:pPr lvl="1"/>
            <a:r>
              <a:rPr lang="en-US" altLang="en-US" smtClean="0"/>
              <a:t>There may be many ways to modify</a:t>
            </a:r>
          </a:p>
          <a:p>
            <a:pPr lvl="1"/>
            <a:r>
              <a:rPr lang="en-US" altLang="en-US" smtClean="0"/>
              <a:t>There may be no way to modify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C7428C-23E8-417D-9F18-1955183E6F7D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2310C13-1E02-4D18-A752-87E5688D7ECE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simple case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CREATE VIEW StudentGPA AS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SID, GPA FROM Student;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DELETE FROM StudentGPA WHERE SID = 123;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translates to: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DELETE FROM Student WHERE SID = 123;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38F27C-DD77-468E-91CF-5ECE9ECDD210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4A6627-A55D-4EAB-B5E5-A83952EA77EA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 impossible case</a:t>
            </a:r>
          </a:p>
        </p:txBody>
      </p:sp>
      <p:sp>
        <p:nvSpPr>
          <p:cNvPr id="145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CREATE VIEW HighGPAStudent AS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SID, GPA FROM Student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WHERE GPA &gt; 3.7;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INSERT INTO HighGPAStudent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>
                <a:latin typeface="LettrGoth12 BT" pitchFamily="49" charset="0"/>
              </a:rPr>
              <a:t>VALUES(987, 2.5);</a:t>
            </a:r>
          </a:p>
          <a:p>
            <a:r>
              <a:rPr lang="en-US" altLang="en-US" smtClean="0"/>
              <a:t>No matter what you do on </a:t>
            </a:r>
            <a:r>
              <a:rPr lang="en-US" altLang="en-US" i="1" smtClean="0"/>
              <a:t>Student</a:t>
            </a:r>
            <a:r>
              <a:rPr lang="en-US" altLang="en-US" smtClean="0"/>
              <a:t>, the inserted row will not be in </a:t>
            </a:r>
            <a:r>
              <a:rPr lang="en-US" altLang="en-US" i="1" smtClean="0"/>
              <a:t>HighGPAStudent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083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78356C-F47B-4F91-8ABF-39DED1D3A46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CFFE91-87F3-4A2F-B53B-13F252F51B32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case with too many possibilities</a:t>
            </a:r>
          </a:p>
        </p:txBody>
      </p:sp>
      <p:sp>
        <p:nvSpPr>
          <p:cNvPr id="145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CREATE VIEW AverageGPA(GPA) AS</a:t>
            </a:r>
            <a:b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</a:b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SELECT AVG(GPA) FROM Student;</a:t>
            </a:r>
          </a:p>
          <a:p>
            <a:pPr lvl="1"/>
            <a:r>
              <a:rPr lang="en-US" altLang="en-US" smtClean="0"/>
              <a:t>Note that you can rename columns in view definition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>
                <a:latin typeface="LettrGoth12 BT" pitchFamily="49" charset="0"/>
              </a:rPr>
              <a:t>UPDATE AverageGPA SET GPA = 2.5;</a:t>
            </a:r>
          </a:p>
          <a:p>
            <a:r>
              <a:rPr lang="en-US" altLang="en-US" smtClean="0"/>
              <a:t>Set everybody’s GPA to 2.5?</a:t>
            </a:r>
          </a:p>
          <a:p>
            <a:r>
              <a:rPr lang="en-US" altLang="en-US" smtClean="0"/>
              <a:t>Adjust everybody’s GPA by the same amount?</a:t>
            </a:r>
          </a:p>
          <a:p>
            <a:r>
              <a:rPr lang="en-US" altLang="en-US" smtClean="0"/>
              <a:t>Just lower Lisa’s GPA?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613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8507E7-65BD-42F7-82FA-D68DBBD4261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5E1CEAC-95D3-4644-9552-FE5AC675A16B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SQL92 updateable views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More or less just single-table selection queries</a:t>
            </a:r>
          </a:p>
          <a:p>
            <a:pPr lvl="1"/>
            <a:r>
              <a:rPr lang="en-US" altLang="en-US" smtClean="0"/>
              <a:t>No join</a:t>
            </a:r>
          </a:p>
          <a:p>
            <a:pPr lvl="1"/>
            <a:r>
              <a:rPr lang="en-US" altLang="en-US" smtClean="0"/>
              <a:t>No aggregation</a:t>
            </a:r>
          </a:p>
          <a:p>
            <a:pPr lvl="1"/>
            <a:r>
              <a:rPr lang="en-US" altLang="en-US" smtClean="0"/>
              <a:t>No subqueries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Arguably somewhat restrictive</a:t>
            </a:r>
          </a:p>
          <a:p>
            <a:r>
              <a:rPr lang="en-US" altLang="en-US" smtClean="0"/>
              <a:t>Still might get it wrong in some cases</a:t>
            </a:r>
          </a:p>
          <a:p>
            <a:pPr lvl="1"/>
            <a:r>
              <a:rPr lang="en-US" altLang="en-US" smtClean="0"/>
              <a:t>See the slide titled “An impossible case”</a:t>
            </a:r>
          </a:p>
          <a:p>
            <a:pPr lvl="1"/>
            <a:r>
              <a:rPr lang="en-US" altLang="en-US" smtClean="0"/>
              <a:t>Adding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WITH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CHECK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OPTION</a:t>
            </a:r>
            <a:r>
              <a:rPr lang="en-US" altLang="en-US" smtClean="0"/>
              <a:t> to the end of the view definition will make DBMS reject such modifications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868DDC-5BA1-4837-8FC8-9DDACEA78BF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E26020-B862-4564-9DA7-81D4BE909D0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Solution 2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valid-bit for every column</a:t>
            </a:r>
          </a:p>
          <a:p>
            <a:pPr lvl="1"/>
            <a:r>
              <a:rPr lang="en-US" altLang="en-US" i="1" smtClean="0"/>
              <a:t>Student</a:t>
            </a:r>
            <a:r>
              <a:rPr lang="en-US" altLang="en-US" smtClean="0"/>
              <a:t> (</a:t>
            </a:r>
            <a:r>
              <a:rPr lang="en-US" altLang="en-US" i="1" u="sng" smtClean="0"/>
              <a:t>SID</a:t>
            </a:r>
            <a:r>
              <a:rPr lang="en-US" altLang="en-US" smtClean="0"/>
              <a:t>,	</a:t>
            </a:r>
            <a:r>
              <a:rPr lang="en-US" altLang="en-US" i="1" smtClean="0"/>
              <a:t>name</a:t>
            </a:r>
            <a:r>
              <a:rPr lang="en-US" altLang="en-US" smtClean="0"/>
              <a:t>, </a:t>
            </a:r>
            <a:r>
              <a:rPr lang="en-US" altLang="en-US" i="1" smtClean="0"/>
              <a:t>name_is_valid</a:t>
            </a:r>
            <a:r>
              <a:rPr lang="en-US" altLang="en-US" smtClean="0"/>
              <a:t>,</a:t>
            </a:r>
            <a:br>
              <a:rPr lang="en-US" altLang="en-US" smtClean="0"/>
            </a:br>
            <a:r>
              <a:rPr lang="en-US" altLang="en-US" smtClean="0"/>
              <a:t>			</a:t>
            </a:r>
            <a:r>
              <a:rPr lang="en-US" altLang="en-US" i="1" smtClean="0"/>
              <a:t>age</a:t>
            </a:r>
            <a:r>
              <a:rPr lang="en-US" altLang="en-US" smtClean="0"/>
              <a:t>, </a:t>
            </a:r>
            <a:r>
              <a:rPr lang="en-US" altLang="en-US" i="1" smtClean="0"/>
              <a:t>age_is_valid</a:t>
            </a:r>
            <a:r>
              <a:rPr lang="en-US" altLang="en-US" smtClean="0"/>
              <a:t>,</a:t>
            </a:r>
            <a:br>
              <a:rPr lang="en-US" altLang="en-US" smtClean="0"/>
            </a:br>
            <a:r>
              <a:rPr lang="en-US" altLang="en-US" smtClean="0"/>
              <a:t>			</a:t>
            </a:r>
            <a:r>
              <a:rPr lang="en-US" altLang="en-US" i="1" smtClean="0"/>
              <a:t>GPA</a:t>
            </a:r>
            <a:r>
              <a:rPr lang="en-US" altLang="en-US" smtClean="0"/>
              <a:t>, </a:t>
            </a:r>
            <a:r>
              <a:rPr lang="en-US" altLang="en-US" i="1" smtClean="0"/>
              <a:t>GPA_is_valid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Complicates schema and queries</a:t>
            </a:r>
          </a:p>
          <a:p>
            <a:pPr lvl="2"/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SELECT AVG(GPA) FROM Student</a:t>
            </a:r>
            <a:br>
              <a:rPr lang="en-US" altLang="en-US" smtClean="0">
                <a:latin typeface="LettrGoth12 BT" pitchFamily="49" charset="0"/>
              </a:rPr>
            </a:br>
            <a:r>
              <a:rPr lang="en-US" altLang="en-US" smtClean="0"/>
              <a:t> </a:t>
            </a:r>
            <a:r>
              <a:rPr lang="en-US" altLang="en-US" smtClean="0">
                <a:latin typeface="LettrGoth12 BT" pitchFamily="49" charset="0"/>
              </a:rPr>
              <a:t>WHERE GPA_is_valid;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2163C1-A905-41C9-B0D2-C1079250525F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9BA936-6E6E-480F-BD53-7B46B1E3359C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 of SQL features covered so far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Query</a:t>
            </a:r>
          </a:p>
          <a:p>
            <a:r>
              <a:rPr lang="en-US" altLang="en-US" smtClean="0"/>
              <a:t>Modification</a:t>
            </a:r>
          </a:p>
          <a:p>
            <a:r>
              <a:rPr lang="en-US" altLang="en-US" smtClean="0"/>
              <a:t>Constraints</a:t>
            </a:r>
          </a:p>
          <a:p>
            <a:r>
              <a:rPr lang="en-US" altLang="en-US" smtClean="0"/>
              <a:t>Triggers</a:t>
            </a:r>
          </a:p>
          <a:p>
            <a:r>
              <a:rPr lang="en-US" altLang="en-US" smtClean="0"/>
              <a:t>Views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mtClean="0"/>
              <a:t>Next: Indexes, transactions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8EDDC9-73FD-4263-BABE-1F970475DCE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8E9CA9-005F-4FE5-864B-5182CFFEE4A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Solution 3?</a:t>
            </a:r>
          </a:p>
        </p:txBody>
      </p:sp>
      <p:sp>
        <p:nvSpPr>
          <p:cNvPr id="130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Decompose the table; missing row = missing value</a:t>
            </a:r>
          </a:p>
          <a:p>
            <a:pPr lvl="1"/>
            <a:r>
              <a:rPr lang="en-US" altLang="en-US" i="1" smtClean="0"/>
              <a:t>StudentName</a:t>
            </a:r>
            <a:r>
              <a:rPr lang="en-US" altLang="en-US" smtClean="0"/>
              <a:t> 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name</a:t>
            </a:r>
            <a:r>
              <a:rPr lang="en-US" altLang="en-US" smtClean="0"/>
              <a:t>)</a:t>
            </a:r>
            <a:br>
              <a:rPr lang="en-US" altLang="en-US" smtClean="0"/>
            </a:br>
            <a:r>
              <a:rPr lang="en-US" altLang="en-US" i="1" smtClean="0"/>
              <a:t>StudentAge</a:t>
            </a:r>
            <a:r>
              <a:rPr lang="en-US" altLang="en-US" smtClean="0"/>
              <a:t> 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age</a:t>
            </a:r>
            <a:r>
              <a:rPr lang="en-US" altLang="en-US" smtClean="0"/>
              <a:t>)</a:t>
            </a:r>
            <a:br>
              <a:rPr lang="en-US" altLang="en-US" smtClean="0"/>
            </a:br>
            <a:r>
              <a:rPr lang="en-US" altLang="en-US" i="1" smtClean="0"/>
              <a:t>StudentGPA </a:t>
            </a:r>
            <a:r>
              <a:rPr lang="en-US" altLang="en-US" smtClean="0"/>
              <a:t>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GPA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i="1" smtClean="0"/>
              <a:t>StudentID </a:t>
            </a:r>
            <a:r>
              <a:rPr lang="en-US" altLang="en-US" smtClean="0"/>
              <a:t>(</a:t>
            </a:r>
            <a:r>
              <a:rPr lang="en-US" altLang="en-US" i="1" u="sng" smtClean="0"/>
              <a:t>SID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Conceptually the cleanest solution</a:t>
            </a:r>
          </a:p>
          <a:p>
            <a:pPr lvl="1"/>
            <a:r>
              <a:rPr lang="en-US" altLang="en-US" smtClean="0"/>
              <a:t>Still complicates schema and queries</a:t>
            </a:r>
          </a:p>
          <a:p>
            <a:pPr lvl="2"/>
            <a:r>
              <a:rPr lang="en-US" altLang="en-US" smtClean="0"/>
              <a:t>How to get all information about a student in a table?</a:t>
            </a:r>
          </a:p>
          <a:p>
            <a:pPr lvl="2"/>
            <a:r>
              <a:rPr lang="en-US" altLang="en-US" smtClean="0"/>
              <a:t>Would natural join work?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8675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7C1297-D577-4351-B6BA-0C681905D58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A13B37-6DAF-4273-A64B-28872F107B5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SQL’s solution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special value </a:t>
            </a:r>
            <a:r>
              <a:rPr lang="en-US" altLang="en-US" smtClean="0">
                <a:solidFill>
                  <a:schemeClr val="tx2"/>
                </a:solidFill>
                <a:latin typeface="LettrGoth12 BT" pitchFamily="49" charset="0"/>
              </a:rPr>
              <a:t>NULL</a:t>
            </a:r>
          </a:p>
          <a:p>
            <a:pPr lvl="1"/>
            <a:r>
              <a:rPr lang="en-US" altLang="en-US" smtClean="0"/>
              <a:t>For every domain</a:t>
            </a:r>
          </a:p>
          <a:p>
            <a:pPr lvl="1"/>
            <a:r>
              <a:rPr lang="en-US" altLang="en-US" smtClean="0"/>
              <a:t>Special rules for dealing with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’s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Example: </a:t>
            </a:r>
            <a:r>
              <a:rPr lang="en-US" altLang="en-US" i="1" smtClean="0"/>
              <a:t>Student</a:t>
            </a:r>
            <a:r>
              <a:rPr lang="en-US" altLang="en-US" smtClean="0"/>
              <a:t> 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name</a:t>
            </a:r>
            <a:r>
              <a:rPr lang="en-US" altLang="en-US" smtClean="0"/>
              <a:t>, </a:t>
            </a:r>
            <a:r>
              <a:rPr lang="en-US" altLang="en-US" i="1" smtClean="0"/>
              <a:t>age</a:t>
            </a:r>
            <a:r>
              <a:rPr lang="en-US" altLang="en-US" smtClean="0"/>
              <a:t>, </a:t>
            </a:r>
            <a:r>
              <a:rPr lang="en-US" altLang="en-US" i="1" smtClean="0"/>
              <a:t>GPA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h</a:t>
            </a:r>
            <a:r>
              <a:rPr lang="en-US" altLang="en-US" smtClean="0"/>
              <a:t> 789, “Nelson”,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,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 </a:t>
            </a:r>
            <a:r>
              <a:rPr lang="en-US" altLang="en-US" smtClean="0">
                <a:latin typeface="cmsy10" pitchFamily="34" charset="0"/>
              </a:rPr>
              <a:t>i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B72D21-5C41-4E51-BDB7-728E94F7948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476792-246D-4469-BDDF-EA439B7BB32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Three-valued logic</a:t>
            </a:r>
          </a:p>
        </p:txBody>
      </p:sp>
      <p:sp>
        <p:nvSpPr>
          <p:cNvPr id="131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>
                <a:latin typeface="LettrGoth12 BT" pitchFamily="49" charset="0"/>
              </a:rPr>
              <a:t>TRUE</a:t>
            </a:r>
            <a:r>
              <a:rPr lang="en-US" altLang="en-US" sz="2400" smtClean="0"/>
              <a:t> = 1, </a:t>
            </a:r>
            <a:r>
              <a:rPr lang="en-US" altLang="en-US" sz="2400" smtClean="0">
                <a:latin typeface="LettrGoth12 BT" pitchFamily="49" charset="0"/>
              </a:rPr>
              <a:t>FALSE</a:t>
            </a:r>
            <a:r>
              <a:rPr lang="en-US" altLang="en-US" sz="2400" smtClean="0"/>
              <a:t> = 0, </a:t>
            </a:r>
            <a:r>
              <a:rPr lang="en-US" altLang="en-US" sz="2400" smtClean="0">
                <a:solidFill>
                  <a:schemeClr val="tx2"/>
                </a:solidFill>
                <a:latin typeface="LettrGoth12 BT" pitchFamily="49" charset="0"/>
              </a:rPr>
              <a:t>UNKNOWN</a:t>
            </a:r>
            <a:r>
              <a:rPr lang="en-US" altLang="en-US" sz="2400" smtClean="0"/>
              <a:t> = 0.5</a:t>
            </a:r>
          </a:p>
          <a:p>
            <a:pPr>
              <a:lnSpc>
                <a:spcPct val="90000"/>
              </a:lnSpc>
            </a:pPr>
            <a:r>
              <a:rPr lang="en-US" altLang="en-US" sz="2400" i="1" smtClean="0"/>
              <a:t>x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LettrGoth12 BT" pitchFamily="49" charset="0"/>
              </a:rPr>
              <a:t>AND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y</a:t>
            </a:r>
            <a:r>
              <a:rPr lang="en-US" altLang="en-US" sz="2400" smtClean="0"/>
              <a:t> = min(</a:t>
            </a:r>
            <a:r>
              <a:rPr lang="en-US" altLang="en-US" sz="2400" i="1" smtClean="0"/>
              <a:t>x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y</a:t>
            </a:r>
            <a:r>
              <a:rPr lang="en-US" altLang="en-US" sz="24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 i="1" smtClean="0"/>
              <a:t>x</a:t>
            </a:r>
            <a:r>
              <a:rPr lang="en-US" altLang="en-US" sz="2400" smtClean="0"/>
              <a:t> </a:t>
            </a:r>
            <a:r>
              <a:rPr lang="en-US" altLang="en-US" sz="2400" smtClean="0">
                <a:latin typeface="LettrGoth12 BT" pitchFamily="49" charset="0"/>
              </a:rPr>
              <a:t>OR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y</a:t>
            </a:r>
            <a:r>
              <a:rPr lang="en-US" altLang="en-US" sz="2400" smtClean="0"/>
              <a:t> = max(</a:t>
            </a:r>
            <a:r>
              <a:rPr lang="en-US" altLang="en-US" sz="2400" i="1" smtClean="0"/>
              <a:t>x</a:t>
            </a:r>
            <a:r>
              <a:rPr lang="en-US" altLang="en-US" sz="2400" smtClean="0"/>
              <a:t>, </a:t>
            </a:r>
            <a:r>
              <a:rPr lang="en-US" altLang="en-US" sz="2400" i="1" smtClean="0"/>
              <a:t>y</a:t>
            </a:r>
            <a:r>
              <a:rPr lang="en-US" altLang="en-US" sz="24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latin typeface="LettrGoth12 BT" pitchFamily="49" charset="0"/>
              </a:rPr>
              <a:t>NOT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x</a:t>
            </a:r>
            <a:r>
              <a:rPr lang="en-US" altLang="en-US" sz="2400" smtClean="0"/>
              <a:t> = 1 – </a:t>
            </a:r>
            <a:r>
              <a:rPr lang="en-US" altLang="en-US" sz="2400" i="1" smtClean="0"/>
              <a:t>x</a:t>
            </a:r>
          </a:p>
          <a:p>
            <a:pPr>
              <a:lnSpc>
                <a:spcPct val="90000"/>
              </a:lnSpc>
            </a:pPr>
            <a:endParaRPr lang="en-US" altLang="en-US" sz="2400" i="1" smtClean="0"/>
          </a:p>
          <a:p>
            <a:pPr>
              <a:lnSpc>
                <a:spcPct val="90000"/>
              </a:lnSpc>
            </a:pPr>
            <a:endParaRPr lang="en-US" altLang="en-US" sz="2400" i="1" smtClean="0"/>
          </a:p>
          <a:p>
            <a:pPr>
              <a:lnSpc>
                <a:spcPct val="90000"/>
              </a:lnSpc>
            </a:pPr>
            <a:endParaRPr lang="en-US" altLang="en-US" sz="2400" i="1" smtClean="0"/>
          </a:p>
          <a:p>
            <a:pPr>
              <a:lnSpc>
                <a:spcPct val="90000"/>
              </a:lnSpc>
            </a:pPr>
            <a:endParaRPr lang="en-US" altLang="en-US" sz="2400" i="1" smtClean="0"/>
          </a:p>
          <a:p>
            <a:pPr>
              <a:lnSpc>
                <a:spcPct val="90000"/>
              </a:lnSpc>
            </a:pPr>
            <a:endParaRPr lang="en-US" altLang="en-US" sz="2400" i="1" smtClean="0"/>
          </a:p>
          <a:p>
            <a:pPr>
              <a:lnSpc>
                <a:spcPct val="90000"/>
              </a:lnSpc>
            </a:pPr>
            <a:endParaRPr lang="en-US" altLang="en-US" sz="2400" i="1" smtClean="0"/>
          </a:p>
          <a:p>
            <a:pPr>
              <a:lnSpc>
                <a:spcPct val="90000"/>
              </a:lnSpc>
            </a:pPr>
            <a:r>
              <a:rPr lang="en-US" altLang="en-US" sz="2400" smtClean="0">
                <a:latin typeface="LettrGoth12 BT" pitchFamily="49" charset="0"/>
              </a:rPr>
              <a:t>WHERE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LettrGoth12 BT" pitchFamily="49" charset="0"/>
              </a:rPr>
              <a:t>HAVING</a:t>
            </a:r>
            <a:r>
              <a:rPr lang="en-US" altLang="en-US" sz="2400" smtClean="0"/>
              <a:t> clauses only select rows for output if the condition evaluates to </a:t>
            </a:r>
            <a:r>
              <a:rPr lang="en-US" altLang="en-US" sz="2400" smtClean="0">
                <a:latin typeface="LettrGoth12 BT" pitchFamily="49" charset="0"/>
              </a:rPr>
              <a:t>TRUE</a:t>
            </a:r>
          </a:p>
          <a:p>
            <a:pPr lvl="1">
              <a:lnSpc>
                <a:spcPct val="90000"/>
              </a:lnSpc>
            </a:pPr>
            <a:r>
              <a:rPr lang="en-US" altLang="en-US" sz="2200" smtClean="0">
                <a:latin typeface="LettrGoth12 BT" pitchFamily="49" charset="0"/>
              </a:rPr>
              <a:t>UNKNOWN</a:t>
            </a:r>
            <a:r>
              <a:rPr lang="en-US" altLang="en-US" sz="2200" smtClean="0"/>
              <a:t> is not enough</a:t>
            </a:r>
          </a:p>
          <a:p>
            <a:pPr>
              <a:lnSpc>
                <a:spcPct val="90000"/>
              </a:lnSpc>
            </a:pPr>
            <a:endParaRPr lang="en-US" altLang="en-US" sz="2400" i="1" smtClean="0"/>
          </a:p>
        </p:txBody>
      </p:sp>
      <p:graphicFrame>
        <p:nvGraphicFramePr>
          <p:cNvPr id="1314855" name="Group 39"/>
          <p:cNvGraphicFramePr>
            <a:graphicFrameLocks noGrp="1"/>
          </p:cNvGraphicFramePr>
          <p:nvPr/>
        </p:nvGraphicFramePr>
        <p:xfrm>
          <a:off x="457200" y="2743200"/>
          <a:ext cx="4191000" cy="1828800"/>
        </p:xfrm>
        <a:graphic>
          <a:graphicData uri="http://schemas.openxmlformats.org/drawingml/2006/table">
            <a:tbl>
              <a:tblPr/>
              <a:tblGrid>
                <a:gridCol w="1047750"/>
                <a:gridCol w="1047750"/>
                <a:gridCol w="1047750"/>
                <a:gridCol w="10477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4857" name="Text Box 41"/>
          <p:cNvSpPr txBox="1">
            <a:spLocks/>
          </p:cNvSpPr>
          <p:nvPr/>
        </p:nvSpPr>
        <p:spPr bwMode="auto">
          <a:xfrm>
            <a:off x="2133600" y="4572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AND</a:t>
            </a:r>
          </a:p>
        </p:txBody>
      </p:sp>
      <p:graphicFrame>
        <p:nvGraphicFramePr>
          <p:cNvPr id="1314868" name="Group 52"/>
          <p:cNvGraphicFramePr>
            <a:graphicFrameLocks noGrp="1"/>
          </p:cNvGraphicFramePr>
          <p:nvPr/>
        </p:nvGraphicFramePr>
        <p:xfrm>
          <a:off x="4800600" y="2743200"/>
          <a:ext cx="4191000" cy="1828800"/>
        </p:xfrm>
        <a:graphic>
          <a:graphicData uri="http://schemas.openxmlformats.org/drawingml/2006/table">
            <a:tbl>
              <a:tblPr/>
              <a:tblGrid>
                <a:gridCol w="1047750"/>
                <a:gridCol w="1047750"/>
                <a:gridCol w="1047750"/>
                <a:gridCol w="10477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14895" name="Text Box 79"/>
          <p:cNvSpPr txBox="1">
            <a:spLocks/>
          </p:cNvSpPr>
          <p:nvPr/>
        </p:nvSpPr>
        <p:spPr bwMode="auto">
          <a:xfrm>
            <a:off x="6477000" y="4572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/>
              <a:t>OR</a:t>
            </a:r>
          </a:p>
        </p:txBody>
      </p:sp>
      <p:sp>
        <p:nvSpPr>
          <p:cNvPr id="1314900" name="Rectangle 84"/>
          <p:cNvSpPr>
            <a:spLocks/>
          </p:cNvSpPr>
          <p:nvPr/>
        </p:nvSpPr>
        <p:spPr bwMode="auto">
          <a:xfrm>
            <a:off x="3657600" y="32766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05" name="Rectangle 89"/>
          <p:cNvSpPr>
            <a:spLocks/>
          </p:cNvSpPr>
          <p:nvPr/>
        </p:nvSpPr>
        <p:spPr bwMode="auto">
          <a:xfrm>
            <a:off x="1600200" y="4191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06" name="Rectangle 90"/>
          <p:cNvSpPr>
            <a:spLocks/>
          </p:cNvSpPr>
          <p:nvPr/>
        </p:nvSpPr>
        <p:spPr bwMode="auto">
          <a:xfrm>
            <a:off x="2590800" y="4191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07" name="Rectangle 91"/>
          <p:cNvSpPr>
            <a:spLocks/>
          </p:cNvSpPr>
          <p:nvPr/>
        </p:nvSpPr>
        <p:spPr bwMode="auto">
          <a:xfrm>
            <a:off x="3657600" y="37338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08" name="Rectangle 92"/>
          <p:cNvSpPr>
            <a:spLocks/>
          </p:cNvSpPr>
          <p:nvPr/>
        </p:nvSpPr>
        <p:spPr bwMode="auto">
          <a:xfrm>
            <a:off x="3657600" y="4191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09" name="Rectangle 93"/>
          <p:cNvSpPr>
            <a:spLocks/>
          </p:cNvSpPr>
          <p:nvPr/>
        </p:nvSpPr>
        <p:spPr bwMode="auto">
          <a:xfrm>
            <a:off x="8077200" y="32766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10" name="Rectangle 94"/>
          <p:cNvSpPr>
            <a:spLocks/>
          </p:cNvSpPr>
          <p:nvPr/>
        </p:nvSpPr>
        <p:spPr bwMode="auto">
          <a:xfrm>
            <a:off x="5943600" y="4191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11" name="Rectangle 95"/>
          <p:cNvSpPr>
            <a:spLocks/>
          </p:cNvSpPr>
          <p:nvPr/>
        </p:nvSpPr>
        <p:spPr bwMode="auto">
          <a:xfrm>
            <a:off x="8077200" y="37338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12" name="Rectangle 96"/>
          <p:cNvSpPr>
            <a:spLocks/>
          </p:cNvSpPr>
          <p:nvPr/>
        </p:nvSpPr>
        <p:spPr bwMode="auto">
          <a:xfrm>
            <a:off x="7086600" y="4191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14913" name="Rectangle 97"/>
          <p:cNvSpPr>
            <a:spLocks/>
          </p:cNvSpPr>
          <p:nvPr/>
        </p:nvSpPr>
        <p:spPr bwMode="auto">
          <a:xfrm>
            <a:off x="8001000" y="41910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4857" grpId="0"/>
      <p:bldP spid="1314895" grpId="0"/>
      <p:bldP spid="1314900" grpId="0" animBg="1"/>
      <p:bldP spid="1314900" grpId="1" animBg="1"/>
      <p:bldP spid="1314905" grpId="0" animBg="1"/>
      <p:bldP spid="1314905" grpId="1" animBg="1"/>
      <p:bldP spid="1314906" grpId="0" animBg="1"/>
      <p:bldP spid="1314906" grpId="1" animBg="1"/>
      <p:bldP spid="1314907" grpId="0" animBg="1"/>
      <p:bldP spid="1314907" grpId="1" animBg="1"/>
      <p:bldP spid="1314908" grpId="0" animBg="1"/>
      <p:bldP spid="1314908" grpId="1" animBg="1"/>
      <p:bldP spid="1314909" grpId="0" animBg="1"/>
      <p:bldP spid="1314909" grpId="1" animBg="1"/>
      <p:bldP spid="1314910" grpId="0" animBg="1"/>
      <p:bldP spid="1314910" grpId="1" animBg="1"/>
      <p:bldP spid="1314911" grpId="0" animBg="1"/>
      <p:bldP spid="1314911" grpId="1" animBg="1"/>
      <p:bldP spid="1314912" grpId="0" animBg="1"/>
      <p:bldP spid="1314912" grpId="1" animBg="1"/>
      <p:bldP spid="1314913" grpId="0" animBg="1"/>
      <p:bldP spid="131491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AABD97-1DD8-4473-BE21-CD541F826580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10/27/2017</a:t>
            </a:fld>
            <a:endParaRPr lang="en-US" altLang="en-US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8389E-50DE-4172-B269-A4778F3C40C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with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’s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(Arithmetic operation) when we operate on a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 and another value (including another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) using +, –, etc., the result is </a:t>
            </a:r>
            <a:r>
              <a:rPr lang="en-US" altLang="en-US" smtClean="0">
                <a:latin typeface="LettrGoth12 BT" pitchFamily="49" charset="0"/>
              </a:rPr>
              <a:t>NULL</a:t>
            </a:r>
            <a:endParaRPr lang="en-US" altLang="en-US" smtClean="0"/>
          </a:p>
          <a:p>
            <a:r>
              <a:rPr lang="en-US" altLang="en-US" smtClean="0"/>
              <a:t>Aggregate functions ignore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, except </a:t>
            </a:r>
            <a:r>
              <a:rPr lang="en-US" altLang="en-US" smtClean="0">
                <a:latin typeface="LettrGoth12 BT" pitchFamily="49" charset="0"/>
              </a:rPr>
              <a:t>COUNT(*)</a:t>
            </a:r>
            <a:r>
              <a:rPr lang="en-US" altLang="en-US" smtClean="0"/>
              <a:t> (since it counts rows)</a:t>
            </a:r>
          </a:p>
          <a:p>
            <a:r>
              <a:rPr lang="en-US" altLang="en-US" smtClean="0"/>
              <a:t>When we compare a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 with another value (including another </a:t>
            </a:r>
            <a:r>
              <a:rPr lang="en-US" altLang="en-US" smtClean="0">
                <a:latin typeface="LettrGoth12 BT" pitchFamily="49" charset="0"/>
              </a:rPr>
              <a:t>NULL</a:t>
            </a:r>
            <a:r>
              <a:rPr lang="en-US" altLang="en-US" smtClean="0"/>
              <a:t>) using =, &gt;, etc., the result is </a:t>
            </a:r>
            <a:r>
              <a:rPr lang="en-US" altLang="en-US" smtClean="0">
                <a:latin typeface="LettrGoth12 BT" pitchFamily="49" charset="0"/>
              </a:rPr>
              <a:t>UNKNOWN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14377</TotalTime>
  <Words>2513</Words>
  <Application>Microsoft Office PowerPoint</Application>
  <PresentationFormat>On-screen Show (4:3)</PresentationFormat>
  <Paragraphs>697</Paragraphs>
  <Slides>50</Slides>
  <Notes>50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Times New Roman</vt:lpstr>
      <vt:lpstr>Arial</vt:lpstr>
      <vt:lpstr>Wingdings</vt:lpstr>
      <vt:lpstr>Calibri</vt:lpstr>
      <vt:lpstr>LettrGoth12 BT</vt:lpstr>
      <vt:lpstr>cmsy10</vt:lpstr>
      <vt:lpstr>dbsym</vt:lpstr>
      <vt:lpstr>AmeriGarmnd BT</vt:lpstr>
      <vt:lpstr>Network</vt:lpstr>
      <vt:lpstr>CS 405G: Introduction to Database Systems</vt:lpstr>
      <vt:lpstr>Summary of SQL features  covered so far</vt:lpstr>
      <vt:lpstr>Incomplete information</vt:lpstr>
      <vt:lpstr>Solution 1</vt:lpstr>
      <vt:lpstr>Solution 2</vt:lpstr>
      <vt:lpstr>Solution 3?</vt:lpstr>
      <vt:lpstr>SQL’s solution</vt:lpstr>
      <vt:lpstr>Three-valued logic</vt:lpstr>
      <vt:lpstr>Computing with NULL’s</vt:lpstr>
      <vt:lpstr>Unfortunate consequences</vt:lpstr>
      <vt:lpstr>Another problem</vt:lpstr>
      <vt:lpstr>Outerjoin motivation</vt:lpstr>
      <vt:lpstr>Outerjoin</vt:lpstr>
      <vt:lpstr>Outerjoin (II)</vt:lpstr>
      <vt:lpstr>Outerjoin examples</vt:lpstr>
      <vt:lpstr>Summary of SQL features  covered so far</vt:lpstr>
      <vt:lpstr>Relational Query Languages</vt:lpstr>
      <vt:lpstr>Constraints in Table Declaration</vt:lpstr>
      <vt:lpstr>Types of SQL constraints</vt:lpstr>
      <vt:lpstr>Key declaration</vt:lpstr>
      <vt:lpstr>NOT NULL</vt:lpstr>
      <vt:lpstr>Examples</vt:lpstr>
      <vt:lpstr>Referential integrity example</vt:lpstr>
      <vt:lpstr>Referential integrity in SQL</vt:lpstr>
      <vt:lpstr>Enforcing referential integrity </vt:lpstr>
      <vt:lpstr>SQL Example</vt:lpstr>
      <vt:lpstr>Database Modification Operations</vt:lpstr>
      <vt:lpstr>INSERT</vt:lpstr>
      <vt:lpstr>DELETE</vt:lpstr>
      <vt:lpstr>UPDATE</vt:lpstr>
      <vt:lpstr>“Active” data</vt:lpstr>
      <vt:lpstr>Triggers</vt:lpstr>
      <vt:lpstr>Trigger example</vt:lpstr>
      <vt:lpstr>Trigger options</vt:lpstr>
      <vt:lpstr>Transition variables</vt:lpstr>
      <vt:lpstr>Statement-level trigger example</vt:lpstr>
      <vt:lpstr>BEFORE trigger example</vt:lpstr>
      <vt:lpstr>Statement- vs. row-level triggers</vt:lpstr>
      <vt:lpstr>Another statement-level trigger</vt:lpstr>
      <vt:lpstr>System issues</vt:lpstr>
      <vt:lpstr>Views</vt:lpstr>
      <vt:lpstr>Creating and dropping views</vt:lpstr>
      <vt:lpstr>Using views in queries</vt:lpstr>
      <vt:lpstr>Why use views?</vt:lpstr>
      <vt:lpstr>Modifying views</vt:lpstr>
      <vt:lpstr>A simple case</vt:lpstr>
      <vt:lpstr>An impossible case</vt:lpstr>
      <vt:lpstr>A case with too many possibilities</vt:lpstr>
      <vt:lpstr>SQL92 updateable views</vt:lpstr>
      <vt:lpstr>Summary of SQL features covered so far</vt:lpstr>
    </vt:vector>
  </TitlesOfParts>
  <Company>UKY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liuj</dc:creator>
  <cp:lastModifiedBy>liuj</cp:lastModifiedBy>
  <cp:revision>385</cp:revision>
  <dcterms:created xsi:type="dcterms:W3CDTF">2007-09-21T01:27:40Z</dcterms:created>
  <dcterms:modified xsi:type="dcterms:W3CDTF">2017-10-30T12:48:43Z</dcterms:modified>
</cp:coreProperties>
</file>