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23"/>
  </p:notesMasterIdLst>
  <p:handoutMasterIdLst>
    <p:handoutMasterId r:id="rId24"/>
  </p:handoutMasterIdLst>
  <p:sldIdLst>
    <p:sldId id="430" r:id="rId2"/>
    <p:sldId id="404" r:id="rId3"/>
    <p:sldId id="405" r:id="rId4"/>
    <p:sldId id="406" r:id="rId5"/>
    <p:sldId id="407" r:id="rId6"/>
    <p:sldId id="408" r:id="rId7"/>
    <p:sldId id="410" r:id="rId8"/>
    <p:sldId id="426" r:id="rId9"/>
    <p:sldId id="409" r:id="rId10"/>
    <p:sldId id="411" r:id="rId11"/>
    <p:sldId id="428" r:id="rId12"/>
    <p:sldId id="429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22" r:id="rId21"/>
    <p:sldId id="423" r:id="rId2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68404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044CFBD4-A074-43E7-87A7-84B35CA662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0894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FD4CAF8-2CAA-4F79-A22F-D37F5B1E5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890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890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890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8901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19535B-CE0A-45B2-99C8-E17DC1C64436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79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6009C3-E243-45DA-AF2C-457EF0D01D07}" type="slidenum">
              <a:rPr lang="en-US" altLang="en-US" sz="1300"/>
              <a:pPr eaLnBrk="1" hangingPunct="1"/>
              <a:t>10</a:t>
            </a:fld>
            <a:endParaRPr lang="en-US" altLang="en-US" sz="130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26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0982CE-C661-48E6-AAD4-940409D45BF1}" type="slidenum">
              <a:rPr lang="en-US" altLang="en-US" sz="1300"/>
              <a:pPr eaLnBrk="1" hangingPunct="1"/>
              <a:t>11</a:t>
            </a:fld>
            <a:endParaRPr lang="en-US" altLang="en-US" sz="13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43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E377B1-CC8A-44AD-A1CC-23F535B4C5F8}" type="slidenum">
              <a:rPr lang="en-US" altLang="en-US" sz="1300"/>
              <a:pPr eaLnBrk="1" hangingPunct="1"/>
              <a:t>12</a:t>
            </a:fld>
            <a:endParaRPr lang="en-US" altLang="en-US" sz="130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389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D6E67A-566F-45B1-B4AE-2924185613D0}" type="slidenum">
              <a:rPr lang="en-US" altLang="en-US" sz="1300"/>
              <a:pPr eaLnBrk="1" hangingPunct="1"/>
              <a:t>13</a:t>
            </a:fld>
            <a:endParaRPr lang="en-US" altLang="en-US" sz="13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063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3F59A2-FC80-4102-8447-12FA7BA0B93A}" type="slidenum">
              <a:rPr lang="en-US" altLang="en-US" sz="1300"/>
              <a:pPr eaLnBrk="1" hangingPunct="1"/>
              <a:t>14</a:t>
            </a:fld>
            <a:endParaRPr lang="en-US" altLang="en-US" sz="130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522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995D2F-4871-4DE8-B5F1-3ECAF402B1CF}" type="slidenum">
              <a:rPr lang="en-US" altLang="en-US" sz="1300"/>
              <a:pPr eaLnBrk="1" hangingPunct="1"/>
              <a:t>15</a:t>
            </a:fld>
            <a:endParaRPr lang="en-US" altLang="en-US" sz="13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27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F1491A-216E-4C98-A50B-E3426A553055}" type="slidenum">
              <a:rPr lang="en-US" altLang="en-US" sz="1300"/>
              <a:pPr eaLnBrk="1" hangingPunct="1"/>
              <a:t>16</a:t>
            </a:fld>
            <a:endParaRPr lang="en-US" altLang="en-US" sz="130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039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6AD3F4-C6CA-4C92-B996-1E56573033F3}" type="slidenum">
              <a:rPr lang="en-US" altLang="en-US" sz="1300"/>
              <a:pPr eaLnBrk="1" hangingPunct="1"/>
              <a:t>17</a:t>
            </a:fld>
            <a:endParaRPr lang="en-US" altLang="en-US" sz="13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50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353FE1-601E-4313-A21A-80E209D22C66}" type="slidenum">
              <a:rPr lang="en-US" altLang="en-US" sz="1300"/>
              <a:pPr eaLnBrk="1" hangingPunct="1"/>
              <a:t>18</a:t>
            </a:fld>
            <a:endParaRPr lang="en-US" altLang="en-US" sz="13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681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0AEE3B-A1E9-4E55-A02A-34AF8F7C628D}" type="slidenum">
              <a:rPr lang="en-US" altLang="en-US" sz="1300"/>
              <a:pPr eaLnBrk="1" hangingPunct="1"/>
              <a:t>19</a:t>
            </a:fld>
            <a:endParaRPr lang="en-US" altLang="en-US" sz="13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182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175421-9132-427A-950C-C1070ED4B11F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546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BB766F-22B4-4941-B5CE-A5DB8CCF20A4}" type="slidenum">
              <a:rPr lang="en-US" altLang="en-US" sz="1300"/>
              <a:pPr eaLnBrk="1" hangingPunct="1"/>
              <a:t>20</a:t>
            </a:fld>
            <a:endParaRPr lang="en-US" altLang="en-US" sz="13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8533F4-FB3E-4EDC-BDB7-7C340CA488C6}" type="slidenum">
              <a:rPr lang="en-US" altLang="en-US" sz="1300"/>
              <a:pPr eaLnBrk="1" hangingPunct="1"/>
              <a:t>21</a:t>
            </a:fld>
            <a:endParaRPr lang="en-US" altLang="en-US" sz="13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89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0BF0A5-CA56-4850-BDDB-97E452FE8258}" type="slidenum">
              <a:rPr lang="en-US" altLang="en-US" sz="1300"/>
              <a:pPr eaLnBrk="1" hangingPunct="1"/>
              <a:t>3</a:t>
            </a:fld>
            <a:endParaRPr lang="en-US" altLang="en-US" sz="13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27652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061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4B48E2-896C-4DC6-BC9B-ACFF8043F726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28676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5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4643D8-3DCF-4DAB-8F98-3D59EF6C8E7E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26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E2429A-9983-4C8E-8834-52FC127456FC}" type="slidenum">
              <a:rPr lang="en-US" altLang="en-US" sz="1300"/>
              <a:pPr eaLnBrk="1" hangingPunct="1"/>
              <a:t>6</a:t>
            </a:fld>
            <a:endParaRPr lang="en-US" altLang="en-US" sz="13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5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ACA03C-590F-4C46-BDAD-BB35AE2BDEF5}" type="slidenum">
              <a:rPr lang="en-US" altLang="en-US" sz="1300"/>
              <a:pPr eaLnBrk="1" hangingPunct="1"/>
              <a:t>7</a:t>
            </a:fld>
            <a:endParaRPr lang="en-US" altLang="en-US" sz="13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601357-8B42-454A-B3F8-019B32073979}" type="slidenum">
              <a:rPr lang="en-US" altLang="en-US" sz="1300"/>
              <a:pPr eaLnBrk="1" hangingPunct="1"/>
              <a:t>8</a:t>
            </a:fld>
            <a:endParaRPr lang="en-US" altLang="en-US" sz="130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4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ED678F-D94B-4219-AE11-E2508EAF640A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946150" y="4862513"/>
            <a:ext cx="5207000" cy="46053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57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213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F46BB-D63D-492D-A608-C9781B007AE8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8B05D-A2C9-4F09-B6E4-195825987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43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625DA-D06E-4112-924B-A3FF94EDE730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536C9-008B-4DA5-BC27-5FB9E74D3E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27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1958C-D746-4E91-9975-C62BA3F48FFF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FF15B-1599-4FF0-9F42-30991A697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93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D12B9-A50D-40D5-BEAC-FDC5361FCAAC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C32FC-F6AF-42B6-AAF4-EE3CD5664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7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9F63D-4F29-4F08-8828-3C871250FF96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ADFCF-C93D-4D78-83C2-470336AE1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46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5C360-5A45-46CE-A8F4-D1E0103E800A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4B8D0-0819-461A-AA39-4C2E860D0A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8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BAE61-1AF7-4760-96F8-D0C9635CB646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874A8-4A9A-4243-BAB1-9E563F113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8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4D43D-4DD8-4286-8659-2C296E261F6E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ED1A5F-C4CA-48C3-A13F-E6B636111E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69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0FFB8-BE33-4075-A83B-BB4A4FF4194F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8D1CD-562D-467A-B232-1DFEF33F9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7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19554-2BB7-4997-9346-2D64B27CCB6F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0917F-CA29-4EDA-BE98-FDE129EFB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28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60618C1-9879-46F2-B9A5-6FCC5C5B1BB1}" type="datetime1">
              <a:rPr lang="en-US"/>
              <a:pPr>
                <a:defRPr/>
              </a:pPr>
              <a:t>9/29/2017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Luke Huan Univ. of Kansas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74CBEAF-773D-4F1F-B408-2DCA78033EF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SQL </a:t>
            </a: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2017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1F5FB0-E524-47AE-9C05-643CC40B22F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35F5A7-37E2-45A7-96D3-B866CCAE2C2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join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SID’s and names of students taking the “Database” courses</a:t>
            </a:r>
          </a:p>
          <a:p>
            <a:pPr lvl="1" eaLnBrk="1" hangingPunct="1"/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SELECT Student.SID, Student.name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FROM Student, Enroll, Course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WHERE Student.SID = Enroll.SID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AND Enroll.CID = Course.CID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AND title = ’Database’;</a:t>
            </a:r>
            <a:endParaRPr lang="en-US" altLang="en-US" sz="2200" smtClean="0"/>
          </a:p>
          <a:p>
            <a:pPr lvl="1" eaLnBrk="1" hangingPunct="1"/>
            <a:r>
              <a:rPr lang="en-US" altLang="en-US" sz="2200" smtClean="0"/>
              <a:t>Okay to omit </a:t>
            </a:r>
            <a:r>
              <a:rPr lang="en-US" altLang="en-US" sz="2200" i="1" smtClean="0"/>
              <a:t>table_name</a:t>
            </a:r>
            <a:r>
              <a:rPr lang="en-US" altLang="en-US" sz="2200" smtClean="0"/>
              <a:t> in </a:t>
            </a:r>
            <a:r>
              <a:rPr lang="en-US" altLang="en-US" sz="2200" i="1" smtClean="0"/>
              <a:t>table_name</a:t>
            </a:r>
            <a:r>
              <a:rPr lang="en-US" altLang="en-US" sz="2200" smtClean="0">
                <a:latin typeface="LettrGoth12 BT" pitchFamily="49" charset="0"/>
              </a:rPr>
              <a:t>.</a:t>
            </a:r>
            <a:r>
              <a:rPr lang="en-US" altLang="en-US" sz="2200" i="1" smtClean="0"/>
              <a:t>column_name</a:t>
            </a:r>
            <a:r>
              <a:rPr lang="en-US" altLang="en-US" sz="2200" smtClean="0"/>
              <a:t> if </a:t>
            </a:r>
            <a:r>
              <a:rPr lang="en-US" altLang="en-US" sz="2200" i="1" smtClean="0"/>
              <a:t>column_name</a:t>
            </a:r>
            <a:r>
              <a:rPr lang="en-US" altLang="en-US" sz="2200" smtClean="0"/>
              <a:t> is unique</a:t>
            </a:r>
          </a:p>
          <a:p>
            <a:pPr lvl="1" eaLnBrk="1" hangingPunct="1"/>
            <a:r>
              <a:rPr lang="en-US" altLang="en-US" sz="2200" smtClean="0"/>
              <a:t>A better way to deal with string is to use “LIKE” and % , which matches with any string with length 0 or more</a:t>
            </a:r>
          </a:p>
          <a:p>
            <a:pPr lvl="2" eaLnBrk="1" hangingPunct="1"/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AND title LIKE ’%Database%’;</a:t>
            </a:r>
          </a:p>
          <a:p>
            <a:pPr lvl="2" eaLnBrk="1" hangingPunct="1"/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\ is the escape operator </a:t>
            </a:r>
          </a:p>
          <a:p>
            <a:pPr lvl="2" eaLnBrk="1" hangingPunct="1"/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‘_’ is used for representing any a single character</a:t>
            </a:r>
            <a:r>
              <a:rPr lang="en-US" altLang="en-US" sz="2000" smtClean="0"/>
              <a:t> </a:t>
            </a:r>
          </a:p>
          <a:p>
            <a:pPr lvl="1" eaLnBrk="1" hangingPunct="1"/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CDA9CF-65D4-43D4-84C3-2CEEC93905F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CE46F6-2F16-4BB5-8CED-5B01B8DD1C0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ettrGoth12 BT" pitchFamily="49" charset="0"/>
              </a:rPr>
              <a:t>ORDER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BY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ettrGoth12 BT" pitchFamily="49" charset="0"/>
              </a:rPr>
              <a:t>SELECT  </a:t>
            </a:r>
            <a:r>
              <a:rPr lang="en-US" altLang="en-US" smtClean="0"/>
              <a:t>...</a:t>
            </a:r>
            <a:br>
              <a:rPr lang="en-US" altLang="en-US" smtClean="0"/>
            </a:br>
            <a:r>
              <a:rPr lang="en-US" altLang="en-US" smtClean="0">
                <a:latin typeface="LettrGoth12 BT" pitchFamily="49" charset="0"/>
              </a:rPr>
              <a:t>FROM </a:t>
            </a:r>
            <a:r>
              <a:rPr lang="en-US" altLang="en-US" smtClean="0"/>
              <a:t>…</a:t>
            </a:r>
            <a:r>
              <a:rPr lang="en-US" altLang="en-US" smtClean="0">
                <a:latin typeface="LettrGoth12 BT" pitchFamily="49" charset="0"/>
              </a:rPr>
              <a:t> WHERE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ORDER BY </a:t>
            </a:r>
            <a:r>
              <a:rPr lang="en-US" altLang="en-US" i="1" smtClean="0">
                <a:solidFill>
                  <a:schemeClr val="tx2"/>
                </a:solidFill>
              </a:rPr>
              <a:t>output_column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</a:t>
            </a:r>
            <a:r>
              <a:rPr lang="en-US" altLang="en-US" smtClean="0">
                <a:solidFill>
                  <a:schemeClr val="tx2"/>
                </a:solidFill>
              </a:rPr>
              <a:t>[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ASC</a:t>
            </a:r>
            <a:r>
              <a:rPr lang="en-US" altLang="en-US" smtClean="0">
                <a:solidFill>
                  <a:schemeClr val="tx2"/>
                </a:solidFill>
              </a:rPr>
              <a:t> |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DESC</a:t>
            </a:r>
            <a:r>
              <a:rPr lang="en-US" altLang="en-US" smtClean="0">
                <a:solidFill>
                  <a:schemeClr val="tx2"/>
                </a:solidFill>
              </a:rPr>
              <a:t>]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smtClean="0">
                <a:solidFill>
                  <a:schemeClr val="tx2"/>
                </a:solidFill>
              </a:rPr>
              <a:t>…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  <a:p>
            <a:pPr eaLnBrk="1" hangingPunct="1"/>
            <a:r>
              <a:rPr lang="en-US" altLang="en-US" smtClean="0">
                <a:latin typeface="LettrGoth12 BT" pitchFamily="49" charset="0"/>
              </a:rPr>
              <a:t>ASC</a:t>
            </a:r>
            <a:r>
              <a:rPr lang="en-US" altLang="en-US" smtClean="0"/>
              <a:t> = ascending, </a:t>
            </a:r>
            <a:r>
              <a:rPr lang="en-US" altLang="en-US" smtClean="0">
                <a:latin typeface="LettrGoth12 BT" pitchFamily="49" charset="0"/>
              </a:rPr>
              <a:t>DESC</a:t>
            </a:r>
            <a:r>
              <a:rPr lang="en-US" altLang="en-US" smtClean="0"/>
              <a:t> = descending</a:t>
            </a:r>
          </a:p>
          <a:p>
            <a:pPr eaLnBrk="1" hangingPunct="1"/>
            <a:r>
              <a:rPr lang="en-US" altLang="en-US" smtClean="0"/>
              <a:t>Operational semantics</a:t>
            </a:r>
          </a:p>
          <a:p>
            <a:pPr lvl="1" eaLnBrk="1" hangingPunct="1"/>
            <a:r>
              <a:rPr lang="en-US" altLang="en-US" smtClean="0"/>
              <a:t>After </a:t>
            </a:r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 list has been computed, sort the output according to </a:t>
            </a:r>
            <a:r>
              <a:rPr lang="en-US" altLang="en-US" smtClean="0">
                <a:latin typeface="LettrGoth12 BT" pitchFamily="49" charset="0"/>
              </a:rPr>
              <a:t>ORDER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BY</a:t>
            </a:r>
            <a:r>
              <a:rPr lang="en-US" altLang="en-US" smtClean="0"/>
              <a:t> specification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AC59C6-5939-4FFB-AB08-5D13F74A4D03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74AC46-0B7E-4709-905F-95963F71F0F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ettrGoth12 BT" pitchFamily="49" charset="0"/>
              </a:rPr>
              <a:t>ORDER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BY</a:t>
            </a:r>
            <a:r>
              <a:rPr lang="en-US" altLang="en-US" smtClean="0"/>
              <a:t> example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List all students, sort them by GPA (descending) and name (ascending)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SID, name, age, GPA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FROM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ORDER BY GPA DESC, name;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ASC</a:t>
            </a:r>
            <a:r>
              <a:rPr lang="en-US" altLang="en-US" smtClean="0"/>
              <a:t> is the default option</a:t>
            </a:r>
          </a:p>
          <a:p>
            <a:pPr lvl="1" eaLnBrk="1" hangingPunct="1"/>
            <a:r>
              <a:rPr lang="en-US" altLang="en-US" smtClean="0"/>
              <a:t>Strictly speaking, only output columns can appear in </a:t>
            </a:r>
            <a:r>
              <a:rPr lang="en-US" altLang="en-US" smtClean="0">
                <a:latin typeface="LettrGoth12 BT" pitchFamily="49" charset="0"/>
              </a:rPr>
              <a:t>ORDER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BY</a:t>
            </a:r>
            <a:r>
              <a:rPr lang="en-US" altLang="en-US" smtClean="0"/>
              <a:t> clause (although some DBMS support more)</a:t>
            </a:r>
          </a:p>
          <a:p>
            <a:pPr lvl="1" eaLnBrk="1" hangingPunct="1"/>
            <a:r>
              <a:rPr lang="en-US" altLang="en-US" smtClean="0"/>
              <a:t>Can use sequence numbers instead of names to refer to</a:t>
            </a:r>
            <a:br>
              <a:rPr lang="en-US" altLang="en-US" smtClean="0"/>
            </a:br>
            <a:r>
              <a:rPr lang="en-US" altLang="en-US" smtClean="0"/>
              <a:t>output columns: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ORDER BY 4 DESC, 2;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BD5758-3086-4868-9329-D6D0C64E3FA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4717F7-A573-4E3E-84D7-13338D71F3B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rename</a:t>
            </a:r>
          </a:p>
        </p:txBody>
      </p:sp>
      <p:sp>
        <p:nvSpPr>
          <p:cNvPr id="124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SID’s of all pairs of classmates</a:t>
            </a:r>
          </a:p>
          <a:p>
            <a:pPr lvl="1" eaLnBrk="1" hangingPunct="1"/>
            <a:r>
              <a:rPr lang="en-US" altLang="en-US" smtClean="0"/>
              <a:t>Relational algebra query:</a:t>
            </a:r>
            <a:br>
              <a:rPr lang="en-US" altLang="en-US" smtClean="0"/>
            </a:br>
            <a:r>
              <a:rPr lang="el-GR" altLang="en-US" smtClean="0">
                <a:solidFill>
                  <a:schemeClr val="tx2"/>
                </a:solidFill>
                <a:latin typeface="cmmi1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1.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2.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br>
              <a:rPr lang="en-US" altLang="en-US" smtClean="0">
                <a:solidFill>
                  <a:schemeClr val="tx2"/>
                </a:solidFill>
              </a:rPr>
            </a:b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smtClean="0">
                <a:solidFill>
                  <a:schemeClr val="tx2"/>
                </a:solidFill>
                <a:latin typeface="cmmi10"/>
              </a:rPr>
              <a:t>…</a:t>
            </a:r>
            <a:r>
              <a:rPr lang="el-GR" altLang="en-US" smtClean="0">
                <a:solidFill>
                  <a:schemeClr val="tx2"/>
                </a:solidFill>
                <a:latin typeface="cmmi10"/>
              </a:rPr>
              <a:t>ρ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Enroll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1.</a:t>
            </a:r>
            <a:r>
              <a:rPr lang="en-US" altLang="en-US" i="1" baseline="-25000" smtClean="0">
                <a:solidFill>
                  <a:schemeClr val="tx2"/>
                </a:solidFill>
              </a:rPr>
              <a:t>CID</a:t>
            </a:r>
            <a:r>
              <a:rPr lang="en-US" altLang="en-US" baseline="-25000" smtClean="0">
                <a:solidFill>
                  <a:schemeClr val="tx2"/>
                </a:solidFill>
              </a:rPr>
              <a:t> =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2.</a:t>
            </a:r>
            <a:r>
              <a:rPr lang="en-US" altLang="en-US" i="1" baseline="-25000" smtClean="0">
                <a:solidFill>
                  <a:schemeClr val="tx2"/>
                </a:solidFill>
              </a:rPr>
              <a:t>CID</a:t>
            </a:r>
            <a:r>
              <a:rPr lang="en-US" altLang="en-US" baseline="-25000" smtClean="0">
                <a:solidFill>
                  <a:schemeClr val="tx2"/>
                </a:solidFill>
                <a:latin typeface="cmsy10"/>
              </a:rPr>
              <a:t>^</a:t>
            </a:r>
            <a:r>
              <a:rPr lang="en-US" altLang="en-US" baseline="-25000" smtClean="0">
                <a:solidFill>
                  <a:schemeClr val="tx2"/>
                </a:solidFill>
              </a:rPr>
              <a:t>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1.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baseline="-25000" smtClean="0">
                <a:solidFill>
                  <a:schemeClr val="tx2"/>
                </a:solidFill>
              </a:rPr>
              <a:t> &gt;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2.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l-GR" altLang="en-US" smtClean="0">
                <a:solidFill>
                  <a:schemeClr val="tx2"/>
                </a:solidFill>
                <a:latin typeface="cmmi10"/>
              </a:rPr>
              <a:t>ρ </a:t>
            </a:r>
            <a:r>
              <a:rPr lang="en-US" altLang="en-US" i="1" baseline="-25000" smtClean="0">
                <a:solidFill>
                  <a:schemeClr val="tx2"/>
                </a:solidFill>
              </a:rPr>
              <a:t>e</a:t>
            </a:r>
            <a:r>
              <a:rPr lang="en-US" altLang="en-US" baseline="-25000" smtClean="0">
                <a:solidFill>
                  <a:schemeClr val="tx2"/>
                </a:solidFill>
              </a:rPr>
              <a:t>2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Enroll</a:t>
            </a:r>
            <a:r>
              <a:rPr lang="en-US" altLang="en-US" smtClean="0">
                <a:solidFill>
                  <a:schemeClr val="tx2"/>
                </a:solidFill>
              </a:rPr>
              <a:t> )</a:t>
            </a:r>
          </a:p>
          <a:p>
            <a:pPr lvl="1" eaLnBrk="1" hangingPunct="1"/>
            <a:r>
              <a:rPr lang="en-US" altLang="en-US" smtClean="0"/>
              <a:t>SQL:</a:t>
            </a:r>
            <a:br>
              <a:rPr lang="en-US" altLang="en-US" smtClean="0"/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e1.SID </a:t>
            </a:r>
            <a:r>
              <a:rPr lang="en-US" altLang="en-US" b="1" smtClean="0">
                <a:solidFill>
                  <a:srgbClr val="70966A"/>
                </a:solidFill>
                <a:latin typeface="LettrGoth12 BT" pitchFamily="49" charset="0"/>
              </a:rPr>
              <a:t>AS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SID1, e2.SID </a:t>
            </a:r>
            <a:r>
              <a:rPr lang="en-US" altLang="en-US" b="1" smtClean="0">
                <a:solidFill>
                  <a:srgbClr val="70966A"/>
                </a:solidFill>
                <a:latin typeface="LettrGoth12 BT" pitchFamily="49" charset="0"/>
              </a:rPr>
              <a:t>AS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SID2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FROM Enroll </a:t>
            </a:r>
            <a:r>
              <a:rPr lang="en-US" altLang="en-US" b="1" smtClean="0">
                <a:solidFill>
                  <a:srgbClr val="70966A"/>
                </a:solidFill>
                <a:latin typeface="LettrGoth12 BT" pitchFamily="49" charset="0"/>
              </a:rPr>
              <a:t>AS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e1, Enroll </a:t>
            </a:r>
            <a:r>
              <a:rPr lang="en-US" altLang="en-US" b="1" smtClean="0">
                <a:solidFill>
                  <a:srgbClr val="70966A"/>
                </a:solidFill>
                <a:latin typeface="LettrGoth12 BT" pitchFamily="49" charset="0"/>
              </a:rPr>
              <a:t>AS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e2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WHERE e1.CID = e2.CID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AND e1.SID &gt; e2.SID;</a:t>
            </a:r>
          </a:p>
          <a:p>
            <a:pPr lvl="1" eaLnBrk="1" hangingPunct="1"/>
            <a:r>
              <a:rPr lang="en-US" altLang="en-US" b="1" smtClean="0">
                <a:solidFill>
                  <a:srgbClr val="70966A"/>
                </a:solidFill>
                <a:latin typeface="LettrGoth12 BT" pitchFamily="49" charset="0"/>
              </a:rPr>
              <a:t>AS</a:t>
            </a:r>
            <a:r>
              <a:rPr lang="en-US" altLang="en-US" smtClean="0"/>
              <a:t> keyword is optional</a:t>
            </a:r>
          </a:p>
        </p:txBody>
      </p:sp>
      <p:pic>
        <p:nvPicPr>
          <p:cNvPr id="1536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75" y="2514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7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FF5248-04F7-4EBB-A248-01EF71DF0F3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27839E-AA89-463A-95C8-D9CEE225864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more complicated example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Titles of all courses that Bart and Lisa are taking together</a:t>
            </a:r>
          </a:p>
        </p:txBody>
      </p:sp>
      <p:sp>
        <p:nvSpPr>
          <p:cNvPr id="1247236" name="Text Box 4"/>
          <p:cNvSpPr txBox="1">
            <a:spLocks noChangeArrowheads="1"/>
          </p:cNvSpPr>
          <p:nvPr/>
        </p:nvSpPr>
        <p:spPr bwMode="auto">
          <a:xfrm>
            <a:off x="552450" y="4876800"/>
            <a:ext cx="7564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1"/>
                </a:solidFill>
                <a:latin typeface="AmeriGarmnd BT"/>
              </a:rPr>
              <a:t>Tip: Write the </a:t>
            </a:r>
            <a: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  <a:t>FROM</a:t>
            </a:r>
            <a:r>
              <a:rPr kumimoji="1" lang="en-US" altLang="en-US" sz="2400">
                <a:solidFill>
                  <a:schemeClr val="tx1"/>
                </a:solidFill>
                <a:latin typeface="AmeriGarmnd BT"/>
              </a:rPr>
              <a:t> clause first, then </a:t>
            </a:r>
            <a: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  <a:t>WHERE</a:t>
            </a:r>
            <a:r>
              <a:rPr kumimoji="1" lang="en-US" altLang="en-US" sz="2400">
                <a:solidFill>
                  <a:schemeClr val="tx1"/>
                </a:solidFill>
                <a:latin typeface="AmeriGarmnd BT"/>
              </a:rPr>
              <a:t>, and then </a:t>
            </a:r>
            <a: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  <a:t>SELECT</a:t>
            </a:r>
          </a:p>
        </p:txBody>
      </p:sp>
      <p:sp>
        <p:nvSpPr>
          <p:cNvPr id="1247237" name="Text Box 5"/>
          <p:cNvSpPr txBox="1">
            <a:spLocks noChangeArrowheads="1"/>
          </p:cNvSpPr>
          <p:nvPr/>
        </p:nvSpPr>
        <p:spPr bwMode="auto">
          <a:xfrm>
            <a:off x="-57150" y="2895600"/>
            <a:ext cx="917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000">
                <a:solidFill>
                  <a:schemeClr val="tx2"/>
                </a:solidFill>
                <a:latin typeface="LettrGoth12 BT" pitchFamily="49" charset="0"/>
              </a:rPr>
              <a:t>FROM Student sb, Student sl, Enroll eb, Enroll el, Course c</a:t>
            </a:r>
          </a:p>
        </p:txBody>
      </p:sp>
      <p:sp>
        <p:nvSpPr>
          <p:cNvPr id="1247238" name="Text Box 6"/>
          <p:cNvSpPr txBox="1">
            <a:spLocks noChangeArrowheads="1"/>
          </p:cNvSpPr>
          <p:nvPr/>
        </p:nvSpPr>
        <p:spPr bwMode="auto">
          <a:xfrm>
            <a:off x="-57150" y="3352800"/>
            <a:ext cx="6737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000">
                <a:solidFill>
                  <a:schemeClr val="tx2"/>
                </a:solidFill>
                <a:latin typeface="LettrGoth12 BT" pitchFamily="49" charset="0"/>
              </a:rPr>
              <a:t>WHERE sb.name = ’Bart’ AND sl.name = ’Lisa’</a:t>
            </a:r>
          </a:p>
        </p:txBody>
      </p:sp>
      <p:sp>
        <p:nvSpPr>
          <p:cNvPr id="1247239" name="Text Box 7"/>
          <p:cNvSpPr txBox="1">
            <a:spLocks noChangeArrowheads="1"/>
          </p:cNvSpPr>
          <p:nvPr/>
        </p:nvSpPr>
        <p:spPr bwMode="auto">
          <a:xfrm>
            <a:off x="-76200" y="3810000"/>
            <a:ext cx="6127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000">
                <a:solidFill>
                  <a:schemeClr val="tx2"/>
                </a:solidFill>
                <a:latin typeface="LettrGoth12 BT" pitchFamily="49" charset="0"/>
              </a:rPr>
              <a:t>AND eb.SID = sb.SID AND el.SID = sl.SID</a:t>
            </a:r>
          </a:p>
        </p:txBody>
      </p:sp>
      <p:sp>
        <p:nvSpPr>
          <p:cNvPr id="1247240" name="Text Box 8"/>
          <p:cNvSpPr txBox="1">
            <a:spLocks noChangeArrowheads="1"/>
          </p:cNvSpPr>
          <p:nvPr/>
        </p:nvSpPr>
        <p:spPr bwMode="auto">
          <a:xfrm>
            <a:off x="-76200" y="4267200"/>
            <a:ext cx="597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000">
                <a:solidFill>
                  <a:schemeClr val="tx2"/>
                </a:solidFill>
                <a:latin typeface="LettrGoth12 BT" pitchFamily="49" charset="0"/>
              </a:rPr>
              <a:t>AND eb.CID = c.CID AND el.CID = c.CID;</a:t>
            </a:r>
          </a:p>
        </p:txBody>
      </p:sp>
      <p:sp>
        <p:nvSpPr>
          <p:cNvPr id="1247241" name="Text Box 9"/>
          <p:cNvSpPr txBox="1">
            <a:spLocks noChangeArrowheads="1"/>
          </p:cNvSpPr>
          <p:nvPr/>
        </p:nvSpPr>
        <p:spPr bwMode="auto">
          <a:xfrm>
            <a:off x="-57150" y="2438400"/>
            <a:ext cx="2317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000">
                <a:solidFill>
                  <a:schemeClr val="tx2"/>
                </a:solidFill>
                <a:latin typeface="LettrGoth12 BT" pitchFamily="49" charset="0"/>
              </a:rPr>
              <a:t>SELECT c.title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7236" grpId="0" autoUpdateAnimBg="0"/>
      <p:bldP spid="1247237" grpId="0" autoUpdateAnimBg="0"/>
      <p:bldP spid="1247238" grpId="0" autoUpdateAnimBg="0"/>
      <p:bldP spid="1247239" grpId="0" autoUpdateAnimBg="0"/>
      <p:bldP spid="1247240" grpId="0" autoUpdateAnimBg="0"/>
      <p:bldP spid="124724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C53F8-A54B-47E3-94E0-EB7CED2AE0F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E38220-0615-4D47-9F11-FDC54EF1D02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SFW statements?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 of many possible ways of structuring SQL statements, why did the designers choose </a:t>
            </a:r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FROM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?</a:t>
            </a:r>
          </a:p>
          <a:p>
            <a:pPr lvl="1" eaLnBrk="1" hangingPunct="1"/>
            <a:r>
              <a:rPr lang="en-US" altLang="en-US" smtClean="0"/>
              <a:t>A large number of queries can be written using only selection, projection, and cross product (or join)</a:t>
            </a:r>
          </a:p>
          <a:p>
            <a:pPr lvl="1" eaLnBrk="1" hangingPunct="1"/>
            <a:r>
              <a:rPr lang="en-US" altLang="en-US" smtClean="0"/>
              <a:t>Any query that uses only these operators can be written in a canonical form: 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mtClean="0">
                <a:solidFill>
                  <a:schemeClr val="tx2"/>
                </a:solidFill>
              </a:rPr>
              <a:t> (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mtClean="0">
                <a:solidFill>
                  <a:schemeClr val="tx2"/>
                </a:solidFill>
              </a:rPr>
              <a:t> (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baseline="-25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…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mtClean="0">
                <a:solidFill>
                  <a:schemeClr val="tx2"/>
                </a:solidFill>
              </a:rPr>
              <a:t>))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l-GR" altLang="en-US" smtClean="0">
                <a:cs typeface="Times New Roman" panose="02020603050405020304" pitchFamily="18" charset="0"/>
              </a:rPr>
              <a:t>π 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A</a:t>
            </a:r>
            <a:r>
              <a:rPr lang="en-US" altLang="en-US" baseline="-25000" smtClean="0"/>
              <a:t>, </a:t>
            </a:r>
            <a:r>
              <a:rPr lang="en-US" altLang="en-US" i="1" baseline="-25000" smtClean="0"/>
              <a:t>S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B</a:t>
            </a:r>
            <a:r>
              <a:rPr lang="en-US" altLang="en-US" smtClean="0"/>
              <a:t> (</a:t>
            </a:r>
            <a:r>
              <a:rPr lang="en-US" altLang="en-US" i="1" smtClean="0"/>
              <a:t>R</a:t>
            </a:r>
            <a:r>
              <a:rPr lang="en-US" altLang="en-US" smtClean="0"/>
              <a:t>    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  <a:r>
              <a:rPr lang="en-US" altLang="en-US" i="1" smtClean="0"/>
              <a:t>S</a:t>
            </a:r>
            <a:r>
              <a:rPr lang="en-US" altLang="en-US" smtClean="0"/>
              <a:t>) </a:t>
            </a:r>
            <a:r>
              <a:rPr lang="en-US" altLang="en-US" smtClean="0">
                <a:latin typeface="dbsym"/>
              </a:rPr>
              <a:t>    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2</a:t>
            </a:r>
            <a:r>
              <a:rPr lang="en-US" altLang="en-US" smtClean="0"/>
              <a:t> (</a:t>
            </a: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T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C</a:t>
            </a:r>
            <a:r>
              <a:rPr lang="en-US" altLang="en-US" smtClean="0"/>
              <a:t> </a:t>
            </a:r>
            <a:r>
              <a:rPr lang="el-GR" altLang="en-US" smtClean="0">
                <a:cs typeface="Times New Roman" panose="02020603050405020304" pitchFamily="18" charset="0"/>
              </a:rPr>
              <a:t>σ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3</a:t>
            </a:r>
            <a:r>
              <a:rPr lang="en-US" altLang="en-US" smtClean="0"/>
              <a:t> </a:t>
            </a:r>
            <a:r>
              <a:rPr lang="en-US" altLang="en-US" i="1" smtClean="0"/>
              <a:t>T</a:t>
            </a:r>
            <a:r>
              <a:rPr lang="en-US" altLang="en-US" smtClean="0"/>
              <a:t>) =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cmmi10"/>
              </a:rPr>
              <a:t>	</a:t>
            </a: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A</a:t>
            </a:r>
            <a:r>
              <a:rPr lang="en-US" altLang="en-US" baseline="-25000" smtClean="0"/>
              <a:t>, </a:t>
            </a:r>
            <a:r>
              <a:rPr lang="en-US" altLang="en-US" i="1" baseline="-25000" smtClean="0"/>
              <a:t>S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B</a:t>
            </a:r>
            <a:r>
              <a:rPr lang="en-US" altLang="en-US" baseline="-25000" smtClean="0"/>
              <a:t>, </a:t>
            </a:r>
            <a:r>
              <a:rPr lang="en-US" altLang="en-US" i="1" baseline="-25000" smtClean="0"/>
              <a:t>T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C</a:t>
            </a:r>
            <a:r>
              <a:rPr lang="en-US" altLang="en-US" smtClean="0"/>
              <a:t> </a:t>
            </a:r>
            <a:r>
              <a:rPr lang="el-GR" altLang="en-US" smtClean="0">
                <a:cs typeface="Times New Roman" panose="02020603050405020304" pitchFamily="18" charset="0"/>
              </a:rPr>
              <a:t>σ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1 </a:t>
            </a:r>
            <a:r>
              <a:rPr lang="en-US" altLang="en-US" baseline="-25000" smtClean="0">
                <a:latin typeface="cmsy10"/>
              </a:rPr>
              <a:t>^</a:t>
            </a:r>
            <a:r>
              <a:rPr lang="en-US" altLang="en-US" baseline="-25000" smtClean="0"/>
              <a:t> 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2^</a:t>
            </a:r>
            <a:r>
              <a:rPr lang="en-US" altLang="en-US" i="1" baseline="-25000" smtClean="0"/>
              <a:t>p</a:t>
            </a:r>
            <a:r>
              <a:rPr lang="en-US" altLang="en-US" baseline="-25000" smtClean="0"/>
              <a:t>3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</a:t>
            </a:r>
            <a:r>
              <a:rPr lang="en-US" altLang="en-US" smtClean="0">
                <a:latin typeface="cmsy10"/>
              </a:rPr>
              <a:t>X</a:t>
            </a:r>
            <a:r>
              <a:rPr lang="en-US" altLang="en-US" smtClean="0"/>
              <a:t> </a:t>
            </a:r>
            <a:r>
              <a:rPr lang="en-US" altLang="en-US" i="1" smtClean="0"/>
              <a:t>S</a:t>
            </a:r>
            <a:r>
              <a:rPr lang="en-US" altLang="en-US" smtClean="0"/>
              <a:t> </a:t>
            </a:r>
            <a:r>
              <a:rPr lang="en-US" altLang="en-US" smtClean="0">
                <a:latin typeface="cmsy10"/>
              </a:rPr>
              <a:t>X</a:t>
            </a:r>
            <a:r>
              <a:rPr lang="en-US" altLang="en-US" smtClean="0"/>
              <a:t> </a:t>
            </a:r>
            <a:r>
              <a:rPr lang="en-US" altLang="en-US" i="1" smtClean="0"/>
              <a:t>T</a:t>
            </a:r>
            <a:r>
              <a:rPr lang="en-US" altLang="en-US" smtClean="0"/>
              <a:t> )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FROM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 captures this canonical form</a:t>
            </a:r>
          </a:p>
        </p:txBody>
      </p:sp>
      <p:pic>
        <p:nvPicPr>
          <p:cNvPr id="17415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75" y="42672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03713"/>
            <a:ext cx="32702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9FE782-6EFB-4E5B-B1FC-5655AA975BC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CB26F3-434D-4E64-B8B5-C9137E166BC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 versus bag semantics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</a:t>
            </a:r>
          </a:p>
          <a:p>
            <a:pPr lvl="1" eaLnBrk="1" hangingPunct="1"/>
            <a:r>
              <a:rPr lang="en-US" altLang="en-US" smtClean="0"/>
              <a:t>No duplicates</a:t>
            </a:r>
          </a:p>
          <a:p>
            <a:pPr lvl="1" eaLnBrk="1" hangingPunct="1"/>
            <a:r>
              <a:rPr lang="en-US" altLang="en-US" smtClean="0"/>
              <a:t>Relational model and algebra use set semantics</a:t>
            </a:r>
          </a:p>
          <a:p>
            <a:pPr eaLnBrk="1" hangingPunct="1"/>
            <a:r>
              <a:rPr lang="en-US" altLang="en-US" smtClean="0"/>
              <a:t>Bag</a:t>
            </a:r>
          </a:p>
          <a:p>
            <a:pPr lvl="1" eaLnBrk="1" hangingPunct="1"/>
            <a:r>
              <a:rPr lang="en-US" altLang="en-US" smtClean="0"/>
              <a:t>Duplicates allowed</a:t>
            </a:r>
          </a:p>
          <a:p>
            <a:pPr lvl="1" eaLnBrk="1" hangingPunct="1"/>
            <a:r>
              <a:rPr lang="en-US" altLang="en-US" smtClean="0"/>
              <a:t>Number of duplicates is significant</a:t>
            </a:r>
          </a:p>
          <a:p>
            <a:pPr lvl="1" eaLnBrk="1" hangingPunct="1"/>
            <a:r>
              <a:rPr lang="en-US" altLang="en-US" smtClean="0"/>
              <a:t>SQL uses bag semantics by default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64BF59-68D9-40CC-9EC1-6F5E5B35627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EB4E16-7421-4EEF-B17D-BAC74DEA898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 versus bag example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476750" y="1295400"/>
            <a:ext cx="156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l-GR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1" lang="en-US" altLang="en-US" sz="2400" i="1" baseline="-25000">
                <a:solidFill>
                  <a:schemeClr val="tx1"/>
                </a:solidFill>
                <a:latin typeface="AmeriGarmnd BT"/>
              </a:rPr>
              <a:t>SID</a:t>
            </a:r>
            <a:r>
              <a:rPr kumimoji="1" lang="en-US" altLang="en-US" sz="2400">
                <a:solidFill>
                  <a:schemeClr val="tx1"/>
                </a:solidFill>
                <a:latin typeface="AmeriGarmnd BT"/>
              </a:rPr>
              <a:t> </a:t>
            </a:r>
            <a:r>
              <a:rPr kumimoji="1" lang="en-US" altLang="en-US" sz="2400" i="1">
                <a:solidFill>
                  <a:schemeClr val="tx1"/>
                </a:solidFill>
                <a:latin typeface="AmeriGarmnd BT"/>
              </a:rPr>
              <a:t>Enroll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295400" y="2057400"/>
            <a:ext cx="841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1"/>
                </a:solidFill>
                <a:latin typeface="AmeriGarmnd BT"/>
              </a:rPr>
              <a:t>Enroll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962400" y="3733800"/>
            <a:ext cx="2374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  <a:t>SELECT SID</a:t>
            </a:r>
            <a:b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LettrGoth12 BT" pitchFamily="49" charset="0"/>
              </a:rPr>
              <a:t>FROM Enroll;</a:t>
            </a:r>
          </a:p>
        </p:txBody>
      </p:sp>
      <p:graphicFrame>
        <p:nvGraphicFramePr>
          <p:cNvPr id="1253429" name="Group 53"/>
          <p:cNvGraphicFramePr>
            <a:graphicFrameLocks noGrp="1"/>
          </p:cNvGraphicFramePr>
          <p:nvPr/>
        </p:nvGraphicFramePr>
        <p:xfrm>
          <a:off x="685800" y="2667000"/>
          <a:ext cx="2514600" cy="1828800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3484" name="Group 108"/>
          <p:cNvGraphicFramePr>
            <a:graphicFrameLocks noGrp="1"/>
          </p:cNvGraphicFramePr>
          <p:nvPr/>
        </p:nvGraphicFramePr>
        <p:xfrm>
          <a:off x="5105400" y="1905000"/>
          <a:ext cx="685800" cy="1463676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3466" name="Group 90"/>
          <p:cNvGraphicFramePr>
            <a:graphicFrameLocks noGrp="1"/>
          </p:cNvGraphicFramePr>
          <p:nvPr/>
        </p:nvGraphicFramePr>
        <p:xfrm>
          <a:off x="5181600" y="4572000"/>
          <a:ext cx="685800" cy="1828800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5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643963-C7E0-43E8-BBD0-92E3ACE68870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550F7D-3E37-4CE6-8FAB-AE0844998EE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case for bag semantics</a:t>
            </a:r>
          </a:p>
        </p:txBody>
      </p:sp>
      <p:sp>
        <p:nvSpPr>
          <p:cNvPr id="125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Efficiency</a:t>
            </a:r>
          </a:p>
          <a:p>
            <a:pPr lvl="1" eaLnBrk="1" hangingPunct="1"/>
            <a:r>
              <a:rPr lang="en-US" altLang="en-US" smtClean="0"/>
              <a:t>Saves time of eliminating duplicates</a:t>
            </a:r>
          </a:p>
          <a:p>
            <a:pPr eaLnBrk="1" hangingPunct="1"/>
            <a:r>
              <a:rPr lang="en-US" altLang="en-US" smtClean="0"/>
              <a:t>Which one is more useful?</a:t>
            </a:r>
          </a:p>
          <a:p>
            <a:pPr lvl="1" eaLnBrk="1" hangingPunct="1"/>
            <a:r>
              <a:rPr lang="en-US" altLang="en-US" smtClean="0"/>
              <a:t> </a:t>
            </a: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GPA</a:t>
            </a:r>
            <a:r>
              <a:rPr lang="en-US" altLang="en-US" smtClean="0"/>
              <a:t> </a:t>
            </a:r>
            <a:r>
              <a:rPr lang="en-US" altLang="en-US" i="1" smtClean="0"/>
              <a:t>Student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SELECT GPA FROM Student;</a:t>
            </a:r>
          </a:p>
          <a:p>
            <a:pPr lvl="1" eaLnBrk="1" hangingPunct="1"/>
            <a:r>
              <a:rPr lang="en-US" altLang="en-US" smtClean="0"/>
              <a:t>The first query just returns all possible GPA’s</a:t>
            </a:r>
          </a:p>
          <a:p>
            <a:pPr lvl="1" eaLnBrk="1" hangingPunct="1"/>
            <a:r>
              <a:rPr lang="en-US" altLang="en-US" smtClean="0"/>
              <a:t>The second query returns the actual GPA distribution</a:t>
            </a:r>
          </a:p>
          <a:p>
            <a:pPr eaLnBrk="1" hangingPunct="1"/>
            <a:r>
              <a:rPr lang="en-US" altLang="en-US" smtClean="0"/>
              <a:t>Besides, SQL provides the option of set semantics with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DISTINCT</a:t>
            </a:r>
            <a:r>
              <a:rPr lang="en-US" altLang="en-US" smtClean="0"/>
              <a:t> keyword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27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1D5419-FE5C-4F75-8EE4-2A53924DEED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4393C3-4240-4635-8588-E2687EA3817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Forcing set semantics</a:t>
            </a:r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SID’s of all pairs of classmates</a:t>
            </a:r>
          </a:p>
          <a:p>
            <a:pPr lvl="1" eaLnBrk="1" hangingPunct="1"/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SELECT e1.SID AS SID1, e2.SID AS SID2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FROM Enroll AS e1, Enroll AS e2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WHERE e1.CID = e2.CID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AND e1.SID &gt; e2.SID;</a:t>
            </a:r>
          </a:p>
          <a:p>
            <a:pPr lvl="2" eaLnBrk="1" hangingPunct="1"/>
            <a:r>
              <a:rPr lang="en-US" altLang="en-US" smtClean="0"/>
              <a:t>Say Bart and Lisa both take CPS116 and CPS114</a:t>
            </a:r>
          </a:p>
          <a:p>
            <a:pPr lvl="1" eaLnBrk="1" hangingPunct="1"/>
            <a:r>
              <a:rPr lang="en-US" altLang="en-US" sz="2200" smtClean="0">
                <a:latin typeface="LettrGoth12 BT" pitchFamily="49" charset="0"/>
              </a:rPr>
              <a:t>SELECT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DISTINCT</a:t>
            </a:r>
            <a:r>
              <a:rPr lang="en-US" altLang="en-US" sz="2200" smtClean="0">
                <a:latin typeface="LettrGoth12 BT" pitchFamily="49" charset="0"/>
              </a:rPr>
              <a:t> e1.SID AS SID1, e2.SID AS SID2</a:t>
            </a:r>
            <a:br>
              <a:rPr lang="en-US" altLang="en-US" sz="2200" smtClean="0">
                <a:latin typeface="LettrGoth12 BT" pitchFamily="49" charset="0"/>
              </a:rPr>
            </a:br>
            <a:r>
              <a:rPr lang="en-US" altLang="en-US" sz="2200" smtClean="0">
                <a:latin typeface="LettrGoth12 BT" pitchFamily="49" charset="0"/>
              </a:rPr>
              <a:t>...</a:t>
            </a:r>
          </a:p>
          <a:p>
            <a:pPr lvl="2" eaLnBrk="1" hangingPunct="1"/>
            <a:r>
              <a:rPr lang="en-US" altLang="en-US" smtClean="0"/>
              <a:t>With </a:t>
            </a:r>
            <a:r>
              <a:rPr lang="en-US" altLang="en-US" smtClean="0">
                <a:latin typeface="LettrGoth12 BT" pitchFamily="49" charset="0"/>
              </a:rPr>
              <a:t>DISTINCT</a:t>
            </a:r>
            <a:r>
              <a:rPr lang="en-US" altLang="en-US" smtClean="0"/>
              <a:t>, all duplicate (</a:t>
            </a:r>
            <a:r>
              <a:rPr lang="en-US" altLang="en-US" smtClean="0">
                <a:latin typeface="LettrGoth12 BT" pitchFamily="49" charset="0"/>
              </a:rPr>
              <a:t>SID1</a:t>
            </a:r>
            <a:r>
              <a:rPr lang="en-US" altLang="en-US" smtClean="0"/>
              <a:t>, </a:t>
            </a:r>
            <a:r>
              <a:rPr lang="en-US" altLang="en-US" smtClean="0">
                <a:latin typeface="LettrGoth12 BT" pitchFamily="49" charset="0"/>
              </a:rPr>
              <a:t>SID2</a:t>
            </a:r>
            <a:r>
              <a:rPr lang="en-US" altLang="en-US" smtClean="0"/>
              <a:t>) pairs are removed from the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7475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7192BC-EAC1-40BA-A571-C1FF3ABDF87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2D1636-E5A8-4CB1-847B-6E73CDD4AB3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grpSp>
        <p:nvGrpSpPr>
          <p:cNvPr id="4101" name="Group 2"/>
          <p:cNvGrpSpPr>
            <a:grpSpLocks/>
          </p:cNvGrpSpPr>
          <p:nvPr/>
        </p:nvGrpSpPr>
        <p:grpSpPr bwMode="auto">
          <a:xfrm>
            <a:off x="1143000" y="990600"/>
            <a:ext cx="7010400" cy="5395913"/>
            <a:chOff x="720" y="624"/>
            <a:chExt cx="4416" cy="3399"/>
          </a:xfrm>
        </p:grpSpPr>
        <p:pic>
          <p:nvPicPr>
            <p:cNvPr id="4106" name="Picture 3" descr="fig03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624"/>
              <a:ext cx="4089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4"/>
            <p:cNvSpPr>
              <a:spLocks/>
            </p:cNvSpPr>
            <p:nvPr/>
          </p:nvSpPr>
          <p:spPr bwMode="auto">
            <a:xfrm>
              <a:off x="3984" y="624"/>
              <a:ext cx="1152" cy="1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1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Database Design</a:t>
            </a:r>
          </a:p>
        </p:txBody>
      </p:sp>
      <p:sp>
        <p:nvSpPr>
          <p:cNvPr id="1228806" name="Freeform 6"/>
          <p:cNvSpPr>
            <a:spLocks/>
          </p:cNvSpPr>
          <p:nvPr/>
        </p:nvSpPr>
        <p:spPr bwMode="auto">
          <a:xfrm>
            <a:off x="1066800" y="2057400"/>
            <a:ext cx="3505200" cy="3505200"/>
          </a:xfrm>
          <a:custGeom>
            <a:avLst/>
            <a:gdLst>
              <a:gd name="T0" fmla="*/ 1633 w 1882"/>
              <a:gd name="T1" fmla="*/ 1629 h 1734"/>
              <a:gd name="T2" fmla="*/ 148 w 1882"/>
              <a:gd name="T3" fmla="*/ 1458 h 1734"/>
              <a:gd name="T4" fmla="*/ 67 w 1882"/>
              <a:gd name="T5" fmla="*/ 1242 h 1734"/>
              <a:gd name="T6" fmla="*/ 4 w 1882"/>
              <a:gd name="T7" fmla="*/ 918 h 1734"/>
              <a:gd name="T8" fmla="*/ 58 w 1882"/>
              <a:gd name="T9" fmla="*/ 594 h 1734"/>
              <a:gd name="T10" fmla="*/ 130 w 1882"/>
              <a:gd name="T11" fmla="*/ 504 h 1734"/>
              <a:gd name="T12" fmla="*/ 166 w 1882"/>
              <a:gd name="T13" fmla="*/ 450 h 1734"/>
              <a:gd name="T14" fmla="*/ 229 w 1882"/>
              <a:gd name="T15" fmla="*/ 369 h 1734"/>
              <a:gd name="T16" fmla="*/ 598 w 1882"/>
              <a:gd name="T17" fmla="*/ 99 h 1734"/>
              <a:gd name="T18" fmla="*/ 697 w 1882"/>
              <a:gd name="T19" fmla="*/ 45 h 1734"/>
              <a:gd name="T20" fmla="*/ 940 w 1882"/>
              <a:gd name="T21" fmla="*/ 0 h 1734"/>
              <a:gd name="T22" fmla="*/ 1174 w 1882"/>
              <a:gd name="T23" fmla="*/ 27 h 1734"/>
              <a:gd name="T24" fmla="*/ 1354 w 1882"/>
              <a:gd name="T25" fmla="*/ 108 h 1734"/>
              <a:gd name="T26" fmla="*/ 1507 w 1882"/>
              <a:gd name="T27" fmla="*/ 225 h 1734"/>
              <a:gd name="T28" fmla="*/ 1660 w 1882"/>
              <a:gd name="T29" fmla="*/ 387 h 1734"/>
              <a:gd name="T30" fmla="*/ 1696 w 1882"/>
              <a:gd name="T31" fmla="*/ 441 h 1734"/>
              <a:gd name="T32" fmla="*/ 1714 w 1882"/>
              <a:gd name="T33" fmla="*/ 486 h 1734"/>
              <a:gd name="T34" fmla="*/ 1804 w 1882"/>
              <a:gd name="T35" fmla="*/ 657 h 1734"/>
              <a:gd name="T36" fmla="*/ 1831 w 1882"/>
              <a:gd name="T37" fmla="*/ 783 h 1734"/>
              <a:gd name="T38" fmla="*/ 1831 w 1882"/>
              <a:gd name="T39" fmla="*/ 1161 h 1734"/>
              <a:gd name="T40" fmla="*/ 1687 w 1882"/>
              <a:gd name="T41" fmla="*/ 1521 h 1734"/>
              <a:gd name="T42" fmla="*/ 1678 w 1882"/>
              <a:gd name="T43" fmla="*/ 1548 h 1734"/>
              <a:gd name="T44" fmla="*/ 1660 w 1882"/>
              <a:gd name="T45" fmla="*/ 1575 h 1734"/>
              <a:gd name="T46" fmla="*/ 1633 w 1882"/>
              <a:gd name="T47" fmla="*/ 1629 h 17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82"/>
              <a:gd name="T73" fmla="*/ 0 h 1734"/>
              <a:gd name="T74" fmla="*/ 1882 w 1882"/>
              <a:gd name="T75" fmla="*/ 1734 h 17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82" h="1734">
                <a:moveTo>
                  <a:pt x="1633" y="1629"/>
                </a:moveTo>
                <a:cubicBezTo>
                  <a:pt x="1213" y="1625"/>
                  <a:pt x="562" y="1734"/>
                  <a:pt x="148" y="1458"/>
                </a:cubicBezTo>
                <a:cubicBezTo>
                  <a:pt x="124" y="1386"/>
                  <a:pt x="82" y="1318"/>
                  <a:pt x="67" y="1242"/>
                </a:cubicBezTo>
                <a:cubicBezTo>
                  <a:pt x="45" y="1134"/>
                  <a:pt x="39" y="1023"/>
                  <a:pt x="4" y="918"/>
                </a:cubicBezTo>
                <a:cubicBezTo>
                  <a:pt x="15" y="644"/>
                  <a:pt x="0" y="769"/>
                  <a:pt x="58" y="594"/>
                </a:cubicBezTo>
                <a:cubicBezTo>
                  <a:pt x="70" y="558"/>
                  <a:pt x="130" y="504"/>
                  <a:pt x="130" y="504"/>
                </a:cubicBezTo>
                <a:cubicBezTo>
                  <a:pt x="149" y="429"/>
                  <a:pt x="122" y="500"/>
                  <a:pt x="166" y="450"/>
                </a:cubicBezTo>
                <a:cubicBezTo>
                  <a:pt x="189" y="424"/>
                  <a:pt x="206" y="395"/>
                  <a:pt x="229" y="369"/>
                </a:cubicBezTo>
                <a:cubicBezTo>
                  <a:pt x="342" y="240"/>
                  <a:pt x="443" y="166"/>
                  <a:pt x="598" y="99"/>
                </a:cubicBezTo>
                <a:cubicBezTo>
                  <a:pt x="633" y="84"/>
                  <a:pt x="661" y="58"/>
                  <a:pt x="697" y="45"/>
                </a:cubicBezTo>
                <a:cubicBezTo>
                  <a:pt x="769" y="18"/>
                  <a:pt x="864" y="8"/>
                  <a:pt x="940" y="0"/>
                </a:cubicBezTo>
                <a:cubicBezTo>
                  <a:pt x="1029" y="5"/>
                  <a:pt x="1094" y="3"/>
                  <a:pt x="1174" y="27"/>
                </a:cubicBezTo>
                <a:cubicBezTo>
                  <a:pt x="1238" y="46"/>
                  <a:pt x="1290" y="87"/>
                  <a:pt x="1354" y="108"/>
                </a:cubicBezTo>
                <a:cubicBezTo>
                  <a:pt x="1400" y="154"/>
                  <a:pt x="1459" y="181"/>
                  <a:pt x="1507" y="225"/>
                </a:cubicBezTo>
                <a:cubicBezTo>
                  <a:pt x="1563" y="276"/>
                  <a:pt x="1607" y="334"/>
                  <a:pt x="1660" y="387"/>
                </a:cubicBezTo>
                <a:cubicBezTo>
                  <a:pt x="1684" y="458"/>
                  <a:pt x="1648" y="364"/>
                  <a:pt x="1696" y="441"/>
                </a:cubicBezTo>
                <a:cubicBezTo>
                  <a:pt x="1705" y="455"/>
                  <a:pt x="1707" y="471"/>
                  <a:pt x="1714" y="486"/>
                </a:cubicBezTo>
                <a:cubicBezTo>
                  <a:pt x="1742" y="545"/>
                  <a:pt x="1771" y="601"/>
                  <a:pt x="1804" y="657"/>
                </a:cubicBezTo>
                <a:cubicBezTo>
                  <a:pt x="1812" y="699"/>
                  <a:pt x="1817" y="742"/>
                  <a:pt x="1831" y="783"/>
                </a:cubicBezTo>
                <a:cubicBezTo>
                  <a:pt x="1851" y="961"/>
                  <a:pt x="1841" y="841"/>
                  <a:pt x="1831" y="1161"/>
                </a:cubicBezTo>
                <a:cubicBezTo>
                  <a:pt x="1825" y="1344"/>
                  <a:pt x="1882" y="1489"/>
                  <a:pt x="1687" y="1521"/>
                </a:cubicBezTo>
                <a:cubicBezTo>
                  <a:pt x="1684" y="1530"/>
                  <a:pt x="1682" y="1540"/>
                  <a:pt x="1678" y="1548"/>
                </a:cubicBezTo>
                <a:cubicBezTo>
                  <a:pt x="1673" y="1558"/>
                  <a:pt x="1664" y="1565"/>
                  <a:pt x="1660" y="1575"/>
                </a:cubicBezTo>
                <a:cubicBezTo>
                  <a:pt x="1635" y="1632"/>
                  <a:pt x="1662" y="1629"/>
                  <a:pt x="1633" y="1629"/>
                </a:cubicBezTo>
                <a:close/>
              </a:path>
            </a:pathLst>
          </a:custGeom>
          <a:noFill/>
          <a:ln w="12700">
            <a:solidFill>
              <a:srgbClr val="E81F1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8807" name="AutoShape 7"/>
          <p:cNvSpPr>
            <a:spLocks/>
          </p:cNvSpPr>
          <p:nvPr/>
        </p:nvSpPr>
        <p:spPr bwMode="auto">
          <a:xfrm flipH="1">
            <a:off x="381000" y="4876800"/>
            <a:ext cx="1143000" cy="3810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E81F11"/>
          </a:solidFill>
          <a:ln w="12700">
            <a:solidFill>
              <a:srgbClr val="E81F1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8808" name="AutoShape 8"/>
          <p:cNvSpPr>
            <a:spLocks/>
          </p:cNvSpPr>
          <p:nvPr/>
        </p:nvSpPr>
        <p:spPr bwMode="auto">
          <a:xfrm>
            <a:off x="6781800" y="1143000"/>
            <a:ext cx="381000" cy="3886200"/>
          </a:xfrm>
          <a:prstGeom prst="downArrow">
            <a:avLst>
              <a:gd name="adj1" fmla="val 50000"/>
              <a:gd name="adj2" fmla="val 255000"/>
            </a:avLst>
          </a:prstGeom>
          <a:solidFill>
            <a:srgbClr val="33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22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06" grpId="0" animBg="1"/>
      <p:bldP spid="1228807" grpId="0" animBg="1"/>
      <p:bldP spid="122880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6584C8-EBDA-4C01-BD8E-0AC063E3641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D85071-B958-44ED-8B7B-525073840B1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Operational semantics of SFW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latin typeface="LettrGoth12 BT" pitchFamily="49" charset="0"/>
              </a:rPr>
              <a:t>SELECT </a:t>
            </a:r>
            <a:r>
              <a:rPr lang="en-US" altLang="en-US" sz="2400" smtClean="0"/>
              <a:t>[</a:t>
            </a:r>
            <a:r>
              <a:rPr lang="en-US" altLang="en-US" sz="2400" smtClean="0">
                <a:latin typeface="LettrGoth12 BT" pitchFamily="49" charset="0"/>
              </a:rPr>
              <a:t>DISTINCT</a:t>
            </a:r>
            <a:r>
              <a:rPr lang="en-US" altLang="en-US" sz="2400" smtClean="0"/>
              <a:t>]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smtClean="0"/>
              <a:t>…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>
                <a:latin typeface="LettrGoth12 BT" pitchFamily="49" charset="0"/>
              </a:rPr>
              <a:t>FROM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smtClean="0"/>
              <a:t>…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>
                <a:latin typeface="LettrGoth12 BT" pitchFamily="49" charset="0"/>
              </a:rPr>
              <a:t>WHERE </a:t>
            </a:r>
            <a:r>
              <a:rPr lang="en-US" altLang="en-US" sz="2400" i="1" smtClean="0">
                <a:solidFill>
                  <a:schemeClr val="tx2"/>
                </a:solidFill>
              </a:rPr>
              <a:t>condition</a:t>
            </a:r>
            <a:r>
              <a:rPr lang="en-US" altLang="en-US" sz="2400" smtClean="0"/>
              <a:t>;</a:t>
            </a:r>
          </a:p>
          <a:p>
            <a:pPr eaLnBrk="1" hangingPunct="1"/>
            <a:r>
              <a:rPr lang="en-US" altLang="en-US" sz="2400" smtClean="0"/>
              <a:t>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: … …</a:t>
            </a:r>
            <a:br>
              <a:rPr lang="en-US" altLang="en-US" sz="2400" smtClean="0"/>
            </a:br>
            <a:r>
              <a:rPr lang="en-US" altLang="en-US" sz="2400" smtClean="0"/>
              <a:t>        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        If </a:t>
            </a:r>
            <a:r>
              <a:rPr lang="en-US" altLang="en-US" sz="2400" i="1" smtClean="0">
                <a:solidFill>
                  <a:schemeClr val="tx2"/>
                </a:solidFill>
              </a:rPr>
              <a:t>condition</a:t>
            </a:r>
            <a:r>
              <a:rPr lang="en-US" altLang="en-US" sz="2400" smtClean="0"/>
              <a:t> is true over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            Compute and output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sz="2400" smtClean="0"/>
              <a:t> as a row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/>
            </a:r>
            <a:br>
              <a:rPr lang="en-US" altLang="en-US" sz="2400" i="1" baseline="-25000" smtClean="0">
                <a:solidFill>
                  <a:schemeClr val="tx2"/>
                </a:solidFill>
              </a:rPr>
            </a:br>
            <a:r>
              <a:rPr lang="en-US" altLang="en-US" sz="2400" smtClean="0"/>
              <a:t>If </a:t>
            </a:r>
            <a:r>
              <a:rPr lang="en-US" altLang="en-US" sz="2400" smtClean="0">
                <a:latin typeface="LettrGoth12 BT" pitchFamily="49" charset="0"/>
              </a:rPr>
              <a:t>DISTINCT</a:t>
            </a:r>
            <a:r>
              <a:rPr lang="en-US" altLang="en-US" sz="2400" smtClean="0"/>
              <a:t> is present</a:t>
            </a:r>
            <a:br>
              <a:rPr lang="en-US" altLang="en-US" sz="2400" smtClean="0"/>
            </a:br>
            <a:r>
              <a:rPr lang="en-US" altLang="en-US" sz="2400" smtClean="0"/>
              <a:t>    Eliminate duplicate rows in output</a:t>
            </a:r>
          </a:p>
          <a:p>
            <a:pPr eaLnBrk="1" hangingPunct="1"/>
            <a:r>
              <a:rPr lang="en-US" altLang="en-US" sz="2400" i="1" smtClean="0"/>
              <a:t>t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t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/>
              <a:t>t</a:t>
            </a:r>
            <a:r>
              <a:rPr lang="en-US" altLang="en-US" sz="2400" i="1" baseline="-25000" smtClean="0"/>
              <a:t>m</a:t>
            </a:r>
            <a:r>
              <a:rPr lang="en-US" altLang="en-US" sz="2400" smtClean="0"/>
              <a:t> are often called </a:t>
            </a:r>
            <a:r>
              <a:rPr lang="en-US" altLang="en-US" sz="2400" smtClean="0">
                <a:solidFill>
                  <a:schemeClr val="tx2"/>
                </a:solidFill>
              </a:rPr>
              <a:t>tuple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BDDCC5-9741-48AD-9453-7F637F7D758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5D37D7-13C1-4441-BFC4-54EEDD9961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FROM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 statements (select-project-join queries)</a:t>
            </a:r>
          </a:p>
          <a:p>
            <a:pPr eaLnBrk="1" hangingPunct="1"/>
            <a:r>
              <a:rPr lang="en-US" altLang="en-US" smtClean="0"/>
              <a:t>Set and bag operations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Next: how to nest SQL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EB24EA-A8C7-4B4C-8579-5F48D47C223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8D0666-A43E-4C4A-BF9C-63246373BC4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SQL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SQL: </a:t>
            </a:r>
            <a:r>
              <a:rPr lang="en-US" altLang="en-US" smtClean="0">
                <a:solidFill>
                  <a:schemeClr val="tx2"/>
                </a:solidFill>
              </a:rPr>
              <a:t>Structured Query Language</a:t>
            </a:r>
          </a:p>
          <a:p>
            <a:pPr lvl="1" eaLnBrk="1" hangingPunct="1"/>
            <a:r>
              <a:rPr lang="en-US" altLang="en-US" smtClean="0"/>
              <a:t>Pronounced “S-Q-L” or “sequel”</a:t>
            </a:r>
          </a:p>
          <a:p>
            <a:pPr lvl="1" eaLnBrk="1" hangingPunct="1"/>
            <a:r>
              <a:rPr lang="en-US" altLang="en-US" smtClean="0"/>
              <a:t>The standard query language supported by most commercial DBMS</a:t>
            </a:r>
          </a:p>
          <a:p>
            <a:pPr eaLnBrk="1" hangingPunct="1"/>
            <a:r>
              <a:rPr lang="en-US" altLang="en-US" smtClean="0"/>
              <a:t>A brief history</a:t>
            </a:r>
          </a:p>
          <a:p>
            <a:pPr lvl="1" eaLnBrk="1" hangingPunct="1"/>
            <a:r>
              <a:rPr lang="en-US" altLang="en-US" smtClean="0"/>
              <a:t>IBM System R</a:t>
            </a:r>
          </a:p>
          <a:p>
            <a:pPr lvl="1" eaLnBrk="1" hangingPunct="1"/>
            <a:r>
              <a:rPr lang="en-US" altLang="en-US" smtClean="0"/>
              <a:t>ANSI SQL89</a:t>
            </a:r>
          </a:p>
          <a:p>
            <a:pPr lvl="1" eaLnBrk="1" hangingPunct="1"/>
            <a:r>
              <a:rPr lang="en-US" altLang="en-US" smtClean="0"/>
              <a:t>ANSI SQL92 (SQL2)</a:t>
            </a:r>
          </a:p>
          <a:p>
            <a:pPr lvl="1" eaLnBrk="1" hangingPunct="1"/>
            <a:r>
              <a:rPr lang="en-US" altLang="en-US" smtClean="0"/>
              <a:t>ANSI SQL99 (SQL3)</a:t>
            </a:r>
          </a:p>
          <a:p>
            <a:pPr lvl="1" eaLnBrk="1" hangingPunct="1"/>
            <a:r>
              <a:rPr lang="en-US" altLang="en-US" smtClean="0"/>
              <a:t>ANSI SQL 2003 (+OLAP, XML,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4F1DD5-6F6F-4FD5-98A8-5ED6655BF1C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C5AF06-F62C-497C-BDDE-31519FE13E4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Creating and dropping tables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CREATE TABLE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/>
              <a:t>table_name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(</a:t>
            </a:r>
            <a:r>
              <a:rPr lang="en-US" altLang="en-US" sz="2400" i="1" smtClean="0"/>
              <a:t>…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sz="2400" i="1" smtClean="0"/>
              <a:t>column_name</a:t>
            </a:r>
            <a:r>
              <a:rPr lang="en-US" altLang="en-US" sz="2400" i="1" baseline="-25000" smtClean="0"/>
              <a:t>i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/>
              <a:t>column_type</a:t>
            </a:r>
            <a:r>
              <a:rPr lang="en-US" altLang="en-US" sz="2400" i="1" baseline="-25000" smtClean="0"/>
              <a:t>i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,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/>
              <a:t>…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DROP TABLE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/>
              <a:t>table_name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create table Student (SID integer,</a:t>
            </a:r>
            <a:br>
              <a:rPr lang="en-US" altLang="en-US" sz="1700" smtClean="0">
                <a:latin typeface="LettrGoth12 BT" pitchFamily="49" charset="0"/>
              </a:rPr>
            </a:br>
            <a:r>
              <a:rPr lang="en-US" altLang="en-US" sz="1700" smtClean="0">
                <a:latin typeface="LettrGoth12 BT" pitchFamily="49" charset="0"/>
              </a:rPr>
              <a:t>                    name varchar(30), email varchar(30),</a:t>
            </a:r>
            <a:br>
              <a:rPr lang="en-US" altLang="en-US" sz="1700" smtClean="0">
                <a:latin typeface="LettrGoth12 BT" pitchFamily="49" charset="0"/>
              </a:rPr>
            </a:br>
            <a:r>
              <a:rPr lang="en-US" altLang="en-US" sz="1700" smtClean="0">
                <a:latin typeface="LettrGoth12 BT" pitchFamily="49" charset="0"/>
              </a:rPr>
              <a:t>                    age integer, GPA float);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create table Course (CID char(10), title varchar(100));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create table Enroll (SID integer, CID char(10));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drop table Student;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drop table Course;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LettrGoth12 BT" pitchFamily="49" charset="0"/>
              </a:rPr>
              <a:t>drop table Enroll;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solidFill>
                  <a:srgbClr val="0000FF"/>
                </a:solidFill>
                <a:latin typeface="LettrGoth12 BT" pitchFamily="49" charset="0"/>
              </a:rPr>
              <a:t>-- everything from -- to the end of the line is ignored.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solidFill>
                  <a:srgbClr val="0000FF"/>
                </a:solidFill>
                <a:latin typeface="LettrGoth12 BT" pitchFamily="49" charset="0"/>
              </a:rPr>
              <a:t>-- SQL is insensitive to white space.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solidFill>
                  <a:srgbClr val="0000FF"/>
                </a:solidFill>
                <a:latin typeface="LettrGoth12 BT" pitchFamily="49" charset="0"/>
              </a:rPr>
              <a:t>-- SQL is insensitive to case (e.g., ...Course... is equivalent to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solidFill>
                  <a:srgbClr val="0000FF"/>
                </a:solidFill>
                <a:latin typeface="LettrGoth12 BT" pitchFamily="49" charset="0"/>
              </a:rPr>
              <a:t>-- ...COURSE...)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74733E-1B9A-4564-8AF1-73FA6CD6216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9EB852-EEBB-4C39-9792-2224E6EF392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queries: SFW statement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</a:t>
            </a:r>
            <a:r>
              <a:rPr lang="en-US" altLang="en-US" i="1" smtClean="0"/>
              <a:t>A</a:t>
            </a:r>
            <a:r>
              <a:rPr lang="en-US" altLang="en-US" baseline="-25000" smtClean="0"/>
              <a:t>1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i="1" smtClean="0"/>
              <a:t>A</a:t>
            </a:r>
            <a:r>
              <a:rPr lang="en-US" altLang="en-US" baseline="-25000" smtClean="0"/>
              <a:t>2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smtClean="0"/>
              <a:t>…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i="1" smtClean="0"/>
              <a:t>A</a:t>
            </a:r>
            <a:r>
              <a:rPr lang="en-US" altLang="en-US" i="1" baseline="-25000" smtClean="0"/>
              <a:t>n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FROM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smtClean="0"/>
              <a:t>…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,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m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WHERE </a:t>
            </a:r>
            <a:r>
              <a:rPr lang="en-US" altLang="en-US" i="1" smtClean="0"/>
              <a:t>condition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;</a:t>
            </a:r>
          </a:p>
          <a:p>
            <a:pPr eaLnBrk="1" hangingPunct="1"/>
            <a:r>
              <a:rPr lang="en-US" altLang="en-US" smtClean="0"/>
              <a:t>Also called an SPJ (select-project-join) query</a:t>
            </a:r>
          </a:p>
          <a:p>
            <a:pPr eaLnBrk="1" hangingPunct="1"/>
            <a:r>
              <a:rPr lang="en-US" altLang="en-US" smtClean="0"/>
              <a:t>(</a:t>
            </a:r>
            <a:r>
              <a:rPr lang="en-US" altLang="en-US" smtClean="0">
                <a:solidFill>
                  <a:schemeClr val="tx2"/>
                </a:solidFill>
              </a:rPr>
              <a:t>almost</a:t>
            </a:r>
            <a:r>
              <a:rPr lang="en-US" altLang="en-US" smtClean="0"/>
              <a:t>) Equivalent to relational algebra query</a:t>
            </a:r>
            <a:br>
              <a:rPr lang="en-US" altLang="en-US" smtClean="0"/>
            </a:b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 π </a:t>
            </a:r>
            <a:r>
              <a:rPr lang="en-US" altLang="en-US" i="1" baseline="-25000" smtClean="0"/>
              <a:t>A</a:t>
            </a:r>
            <a:r>
              <a:rPr lang="en-US" altLang="en-US" sz="2400" baseline="-50000" smtClean="0"/>
              <a:t>1</a:t>
            </a:r>
            <a:r>
              <a:rPr lang="en-US" altLang="en-US" baseline="-25000" smtClean="0"/>
              <a:t>, </a:t>
            </a:r>
            <a:r>
              <a:rPr lang="en-US" altLang="en-US" i="1" baseline="-25000" smtClean="0"/>
              <a:t>A</a:t>
            </a:r>
            <a:r>
              <a:rPr lang="en-US" altLang="en-US" sz="2400" baseline="-50000" smtClean="0"/>
              <a:t>2</a:t>
            </a:r>
            <a:r>
              <a:rPr lang="en-US" altLang="en-US" baseline="-25000" smtClean="0"/>
              <a:t>, …, </a:t>
            </a:r>
            <a:r>
              <a:rPr lang="en-US" altLang="en-US" i="1" baseline="-25000" smtClean="0"/>
              <a:t>A</a:t>
            </a:r>
            <a:r>
              <a:rPr lang="en-US" altLang="en-US" sz="2400" i="1" baseline="-50000" smtClean="0"/>
              <a:t>n</a:t>
            </a:r>
            <a:r>
              <a:rPr lang="en-US" altLang="en-US" smtClean="0"/>
              <a:t> (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σ </a:t>
            </a:r>
            <a:r>
              <a:rPr lang="en-US" altLang="en-US" i="1" baseline="-25000" smtClean="0"/>
              <a:t>condition</a:t>
            </a:r>
            <a:r>
              <a:rPr lang="en-US" altLang="en-US" smtClean="0"/>
              <a:t> (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  <a:r>
              <a:rPr lang="en-US" altLang="en-US" smtClean="0">
                <a:latin typeface="cmsy10"/>
              </a:rPr>
              <a:t>X</a:t>
            </a:r>
            <a:r>
              <a:rPr lang="en-US" altLang="en-US" smtClean="0"/>
              <a:t>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X … X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m</a:t>
            </a:r>
            <a:r>
              <a:rPr lang="en-US" altLang="en-US" smtClean="0"/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3291A6-EA1E-4CF2-B68A-AD7FB3BC352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BD4F26-D50D-4138-8844-38212754A3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Semantics of SFW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latin typeface="LettrGoth12 BT" pitchFamily="49" charset="0"/>
              </a:rPr>
              <a:t>SELECT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smtClean="0"/>
              <a:t>…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>
                <a:latin typeface="LettrGoth12 BT" pitchFamily="49" charset="0"/>
              </a:rPr>
              <a:t>FROM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smtClean="0"/>
              <a:t>…</a:t>
            </a:r>
            <a:r>
              <a:rPr lang="en-US" altLang="en-US" sz="2400" smtClean="0">
                <a:latin typeface="LettrGoth12 BT" pitchFamily="49" charset="0"/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>
                <a:latin typeface="LettrGoth12 BT" pitchFamily="49" charset="0"/>
              </a:rPr>
              <a:t>WHERE </a:t>
            </a:r>
            <a:r>
              <a:rPr lang="en-US" altLang="en-US" sz="2400" i="1" smtClean="0">
                <a:solidFill>
                  <a:schemeClr val="tx2"/>
                </a:solidFill>
              </a:rPr>
              <a:t>condition</a:t>
            </a:r>
            <a:r>
              <a:rPr lang="en-US" altLang="en-US" sz="2400" smtClean="0"/>
              <a:t>;</a:t>
            </a:r>
          </a:p>
          <a:p>
            <a:pPr eaLnBrk="1" hangingPunct="1"/>
            <a:r>
              <a:rPr lang="en-US" altLang="en-US" sz="2400" smtClean="0"/>
              <a:t>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: … …</a:t>
            </a:r>
            <a:br>
              <a:rPr lang="en-US" altLang="en-US" sz="2400" smtClean="0"/>
            </a:br>
            <a:r>
              <a:rPr lang="en-US" altLang="en-US" sz="2400" smtClean="0"/>
              <a:t>        For each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 in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        If </a:t>
            </a:r>
            <a:r>
              <a:rPr lang="en-US" altLang="en-US" sz="2400" i="1" smtClean="0">
                <a:solidFill>
                  <a:schemeClr val="tx2"/>
                </a:solidFill>
              </a:rPr>
              <a:t>condition</a:t>
            </a:r>
            <a:r>
              <a:rPr lang="en-US" altLang="en-US" sz="2400" smtClean="0"/>
              <a:t> is true over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>
                <a:solidFill>
                  <a:schemeClr val="tx2"/>
                </a:solidFill>
              </a:rPr>
              <a:t>t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m</a:t>
            </a:r>
            <a:r>
              <a:rPr lang="en-US" altLang="en-US" sz="2400" smtClean="0"/>
              <a:t>:</a:t>
            </a:r>
            <a:br>
              <a:rPr lang="en-US" altLang="en-US" sz="2400" smtClean="0"/>
            </a:br>
            <a:r>
              <a:rPr lang="en-US" altLang="en-US" sz="2400" smtClean="0"/>
              <a:t>                Compute and output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baseline="-25000" smtClean="0">
                <a:solidFill>
                  <a:schemeClr val="tx2"/>
                </a:solidFill>
              </a:rPr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>
                <a:solidFill>
                  <a:schemeClr val="tx2"/>
                </a:solidFill>
              </a:rPr>
              <a:t>E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n</a:t>
            </a:r>
            <a:r>
              <a:rPr lang="en-US" altLang="en-US" sz="2400" smtClean="0"/>
              <a:t> as a row</a:t>
            </a:r>
          </a:p>
          <a:p>
            <a:pPr eaLnBrk="1" hangingPunct="1"/>
            <a:r>
              <a:rPr lang="en-US" altLang="en-US" sz="2400" i="1" smtClean="0"/>
              <a:t>t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t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, …, </a:t>
            </a:r>
            <a:r>
              <a:rPr lang="en-US" altLang="en-US" sz="2400" i="1" smtClean="0"/>
              <a:t>t</a:t>
            </a:r>
            <a:r>
              <a:rPr lang="en-US" altLang="en-US" sz="2400" i="1" baseline="-25000" smtClean="0"/>
              <a:t>m</a:t>
            </a:r>
            <a:r>
              <a:rPr lang="en-US" altLang="en-US" sz="2400" smtClean="0"/>
              <a:t> are often called </a:t>
            </a:r>
            <a:r>
              <a:rPr lang="en-US" altLang="en-US" sz="2400" smtClean="0">
                <a:solidFill>
                  <a:schemeClr val="tx2"/>
                </a:solidFill>
              </a:rPr>
              <a:t>tuple variables</a:t>
            </a:r>
          </a:p>
          <a:p>
            <a:pPr eaLnBrk="1" hangingPunct="1"/>
            <a:r>
              <a:rPr lang="en-US" altLang="en-US" sz="2400" smtClean="0"/>
              <a:t>Not 100% correct, we will see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50D27A-F087-46B2-8325-0FD237EEB6F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5C89DB-2168-45F6-A452-5CB1424005A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selection and projection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 of students under 18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name FROM Student WHERE age &lt; 20;</a:t>
            </a:r>
          </a:p>
          <a:p>
            <a:pPr lvl="1" eaLnBrk="1" hangingPunct="1"/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π </a:t>
            </a:r>
            <a:r>
              <a:rPr lang="en-US" altLang="en-US" i="1" baseline="-25000" smtClean="0"/>
              <a:t>name</a:t>
            </a:r>
            <a:r>
              <a:rPr lang="en-US" altLang="en-US" smtClean="0"/>
              <a:t> (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σ </a:t>
            </a:r>
            <a:r>
              <a:rPr lang="en-US" altLang="en-US" i="1" baseline="-25000" smtClean="0"/>
              <a:t>age &lt;20</a:t>
            </a:r>
            <a:r>
              <a:rPr lang="en-US" altLang="en-US" smtClean="0"/>
              <a:t> (</a:t>
            </a:r>
            <a:r>
              <a:rPr lang="en-US" altLang="en-US" i="1" smtClean="0"/>
              <a:t>Student</a:t>
            </a:r>
            <a:r>
              <a:rPr lang="en-US" altLang="en-US" smtClean="0"/>
              <a:t>))</a:t>
            </a:r>
          </a:p>
          <a:p>
            <a:pPr lvl="1" eaLnBrk="1" hangingPunct="1"/>
            <a:endParaRPr lang="en-US" altLang="en-US" smtClean="0">
              <a:solidFill>
                <a:schemeClr val="tx2"/>
              </a:solidFill>
              <a:latin typeface="LettrGoth12 BT" pitchFamily="49" charset="0"/>
            </a:endParaRPr>
          </a:p>
        </p:txBody>
      </p:sp>
      <p:graphicFrame>
        <p:nvGraphicFramePr>
          <p:cNvPr id="1241092" name="Group 4"/>
          <p:cNvGraphicFramePr>
            <a:graphicFrameLocks noGrp="1"/>
          </p:cNvGraphicFramePr>
          <p:nvPr/>
        </p:nvGraphicFramePr>
        <p:xfrm>
          <a:off x="1066800" y="321945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1129" name="Group 41"/>
          <p:cNvGraphicFramePr>
            <a:graphicFrameLocks noGrp="1"/>
          </p:cNvGraphicFramePr>
          <p:nvPr/>
        </p:nvGraphicFramePr>
        <p:xfrm>
          <a:off x="5029200" y="321945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1167" name="Rectangle 79"/>
          <p:cNvSpPr>
            <a:spLocks/>
          </p:cNvSpPr>
          <p:nvPr/>
        </p:nvSpPr>
        <p:spPr bwMode="auto">
          <a:xfrm>
            <a:off x="5029200" y="3600450"/>
            <a:ext cx="3429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41168" name="Rectangle 80"/>
          <p:cNvSpPr>
            <a:spLocks/>
          </p:cNvSpPr>
          <p:nvPr/>
        </p:nvSpPr>
        <p:spPr bwMode="auto">
          <a:xfrm>
            <a:off x="5105400" y="4343400"/>
            <a:ext cx="33528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41169" name="Rectangle 81"/>
          <p:cNvSpPr>
            <a:spLocks/>
          </p:cNvSpPr>
          <p:nvPr/>
        </p:nvSpPr>
        <p:spPr bwMode="auto">
          <a:xfrm>
            <a:off x="5105400" y="3048000"/>
            <a:ext cx="457200" cy="2514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41170" name="Rectangle 82"/>
          <p:cNvSpPr>
            <a:spLocks/>
          </p:cNvSpPr>
          <p:nvPr/>
        </p:nvSpPr>
        <p:spPr bwMode="auto">
          <a:xfrm>
            <a:off x="7391400" y="3048000"/>
            <a:ext cx="1066800" cy="2514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4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1167" grpId="0" animBg="1"/>
      <p:bldP spid="1241168" grpId="0" animBg="1"/>
      <p:bldP spid="1241169" grpId="0" animBg="1"/>
      <p:bldP spid="12411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D0ACD4-806B-4F01-AD9B-D421BCFD194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3C8DAB-3D43-47A2-BC72-DA34813774F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Operations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was Lisa born?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2006 – age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FROM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WHERE name = ’Lisa’;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 list can contain expressions</a:t>
            </a:r>
          </a:p>
          <a:p>
            <a:pPr lvl="2" eaLnBrk="1" hangingPunct="1"/>
            <a:r>
              <a:rPr lang="en-US" altLang="en-US" smtClean="0"/>
              <a:t>Can also use built-in functions such as </a:t>
            </a:r>
            <a:r>
              <a:rPr lang="en-US" altLang="en-US" smtClean="0">
                <a:latin typeface="LettrGoth12 BT" pitchFamily="49" charset="0"/>
              </a:rPr>
              <a:t>SUBSTR</a:t>
            </a:r>
            <a:r>
              <a:rPr lang="en-US" altLang="en-US" smtClean="0"/>
              <a:t>, </a:t>
            </a:r>
            <a:r>
              <a:rPr lang="en-US" altLang="en-US" smtClean="0">
                <a:latin typeface="LettrGoth12 BT" pitchFamily="49" charset="0"/>
              </a:rPr>
              <a:t>ABS</a:t>
            </a:r>
            <a:r>
              <a:rPr lang="en-US" altLang="en-US" smtClean="0"/>
              <a:t>, etc.</a:t>
            </a:r>
          </a:p>
          <a:p>
            <a:pPr lvl="1" eaLnBrk="1" hangingPunct="1"/>
            <a:r>
              <a:rPr lang="en-US" altLang="en-US" smtClean="0"/>
              <a:t>String literals (case sensitive) are enclosed in </a:t>
            </a:r>
            <a:r>
              <a:rPr lang="en-US" altLang="en-US" smtClean="0">
                <a:solidFill>
                  <a:schemeClr val="tx2"/>
                </a:solidFill>
              </a:rPr>
              <a:t>single</a:t>
            </a:r>
            <a:r>
              <a:rPr lang="en-US" altLang="en-US" smtClean="0"/>
              <a:t> quotes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6E2D07-F70A-4578-8E87-3B4ABBA4818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9/29/2017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Luke Huan Univ. of Kansas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E964D2-5A0E-4436-BC3C-D13BBC38047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reading a table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* FROM Student;</a:t>
            </a:r>
          </a:p>
          <a:p>
            <a:pPr lvl="1" eaLnBrk="1" hangingPunct="1"/>
            <a:r>
              <a:rPr lang="en-US" altLang="en-US" smtClean="0"/>
              <a:t>Single-table query, so no cross product here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 clause is optional</a:t>
            </a:r>
          </a:p>
          <a:p>
            <a:pPr lvl="1" eaLnBrk="1" hangingPunct="1"/>
            <a:r>
              <a:rPr lang="en-US" altLang="en-US" smtClean="0">
                <a:latin typeface="LettrGoth12 BT" pitchFamily="49" charset="0"/>
              </a:rPr>
              <a:t>*</a:t>
            </a:r>
            <a:r>
              <a:rPr lang="en-US" altLang="en-US" smtClean="0"/>
              <a:t> is a short hand for “all columns”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Pages>0</Pages>
  <Words>797</Words>
  <Characters>0</Characters>
  <Application>Microsoft Office PowerPoint</Application>
  <PresentationFormat>On-screen Show (4:3)</PresentationFormat>
  <Lines>0</Lines>
  <Paragraphs>280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Times New Roman</vt:lpstr>
      <vt:lpstr>Wingdings</vt:lpstr>
      <vt:lpstr>LettrGoth12 BT</vt:lpstr>
      <vt:lpstr>cmsy10</vt:lpstr>
      <vt:lpstr>cmmi10</vt:lpstr>
      <vt:lpstr>AmeriGarmnd BT</vt:lpstr>
      <vt:lpstr>dbsym</vt:lpstr>
      <vt:lpstr>Network</vt:lpstr>
      <vt:lpstr>CS 405G: Introduction to Database Systems</vt:lpstr>
      <vt:lpstr>Database Design</vt:lpstr>
      <vt:lpstr>SQL</vt:lpstr>
      <vt:lpstr>Creating and dropping tables</vt:lpstr>
      <vt:lpstr>Basic queries: SFW statement</vt:lpstr>
      <vt:lpstr>Semantics of SFW</vt:lpstr>
      <vt:lpstr>Example: selection and projection</vt:lpstr>
      <vt:lpstr>Example: Operations</vt:lpstr>
      <vt:lpstr>Example: reading a table</vt:lpstr>
      <vt:lpstr>Example: join</vt:lpstr>
      <vt:lpstr>ORDER BY</vt:lpstr>
      <vt:lpstr>ORDER BY example</vt:lpstr>
      <vt:lpstr>Example: rename</vt:lpstr>
      <vt:lpstr>A more complicated example</vt:lpstr>
      <vt:lpstr>Why SFW statements?</vt:lpstr>
      <vt:lpstr>Set versus bag semantics</vt:lpstr>
      <vt:lpstr>Set versus bag example</vt:lpstr>
      <vt:lpstr>A case for bag semantics</vt:lpstr>
      <vt:lpstr>Forcing set semantics</vt:lpstr>
      <vt:lpstr>Operational semantics of SFW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970</cp:revision>
  <dcterms:modified xsi:type="dcterms:W3CDTF">2017-09-29T12:30:22Z</dcterms:modified>
</cp:coreProperties>
</file>