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" strictFirstAndLastChars="0" saveSubsetFonts="1">
  <p:sldMasterIdLst>
    <p:sldMasterId id="2147483656" r:id="rId1"/>
  </p:sldMasterIdLst>
  <p:notesMasterIdLst>
    <p:notesMasterId r:id="rId23"/>
  </p:notesMasterIdLst>
  <p:handoutMasterIdLst>
    <p:handoutMasterId r:id="rId24"/>
  </p:handoutMasterIdLst>
  <p:sldIdLst>
    <p:sldId id="430" r:id="rId2"/>
    <p:sldId id="404" r:id="rId3"/>
    <p:sldId id="405" r:id="rId4"/>
    <p:sldId id="406" r:id="rId5"/>
    <p:sldId id="407" r:id="rId6"/>
    <p:sldId id="408" r:id="rId7"/>
    <p:sldId id="410" r:id="rId8"/>
    <p:sldId id="426" r:id="rId9"/>
    <p:sldId id="409" r:id="rId10"/>
    <p:sldId id="411" r:id="rId11"/>
    <p:sldId id="428" r:id="rId12"/>
    <p:sldId id="429" r:id="rId13"/>
    <p:sldId id="412" r:id="rId14"/>
    <p:sldId id="413" r:id="rId15"/>
    <p:sldId id="414" r:id="rId16"/>
    <p:sldId id="415" r:id="rId17"/>
    <p:sldId id="416" r:id="rId18"/>
    <p:sldId id="417" r:id="rId19"/>
    <p:sldId id="418" r:id="rId20"/>
    <p:sldId id="422" r:id="rId21"/>
    <p:sldId id="423" r:id="rId22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6FF33"/>
    <a:srgbClr val="EDEFD5"/>
    <a:srgbClr val="D4D2B0"/>
    <a:srgbClr val="7F966A"/>
    <a:srgbClr val="738D74"/>
    <a:srgbClr val="70966A"/>
    <a:srgbClr val="FF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68404" autoAdjust="0"/>
  </p:normalViewPr>
  <p:slideViewPr>
    <p:cSldViewPr>
      <p:cViewPr varScale="1">
        <p:scale>
          <a:sx n="118" d="100"/>
          <a:sy n="118" d="100"/>
        </p:scale>
        <p:origin x="138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026"/>
    </p:cViewPr>
  </p:sorterViewPr>
  <p:notesViewPr>
    <p:cSldViewPr>
      <p:cViewPr varScale="1">
        <p:scale>
          <a:sx n="83" d="100"/>
          <a:sy n="83" d="100"/>
        </p:scale>
        <p:origin x="-1374" y="-84"/>
      </p:cViewPr>
      <p:guideLst>
        <p:guide orient="horz" pos="3224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4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4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4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fld id="{044CFBD4-A074-43E7-87A7-84B35CA662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08941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9" name="Rectangle 5"/>
          <p:cNvSpPr>
            <a:spLocks noGrp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30" name="Rectangle 6"/>
          <p:cNvSpPr>
            <a:spLocks noGrp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Rectangle 7"/>
          <p:cNvSpPr>
            <a:spLocks noGrp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fld id="{CFD4CAF8-2CAA-4F79-A22F-D37F5B1E53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6164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9013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89013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89013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89013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89013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E19535B-CE0A-45B2-99C8-E17DC1C64436}" type="slidenum">
              <a:rPr lang="en-US" altLang="en-US" sz="1300"/>
              <a:pPr eaLnBrk="1" hangingPunct="1"/>
              <a:t>1</a:t>
            </a:fld>
            <a:endParaRPr lang="en-US" altLang="en-US" sz="130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5604" name="Rectangle 3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46790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90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90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90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90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66009C3-E243-45DA-AF2C-457EF0D01D07}" type="slidenum">
              <a:rPr lang="en-US" altLang="en-US" sz="1300"/>
              <a:pPr eaLnBrk="1" hangingPunct="1"/>
              <a:t>10</a:t>
            </a:fld>
            <a:endParaRPr lang="en-US" altLang="en-US" sz="1300"/>
          </a:p>
        </p:txBody>
      </p:sp>
      <p:sp>
        <p:nvSpPr>
          <p:cNvPr id="3481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90600" y="766763"/>
            <a:ext cx="5118100" cy="3838575"/>
          </a:xfrm>
          <a:ln/>
        </p:spPr>
      </p:sp>
      <p:sp>
        <p:nvSpPr>
          <p:cNvPr id="34820" name="Rectangle 3"/>
          <p:cNvSpPr>
            <a:spLocks noGrp="1"/>
          </p:cNvSpPr>
          <p:nvPr>
            <p:ph type="body" idx="1"/>
          </p:nvPr>
        </p:nvSpPr>
        <p:spPr>
          <a:xfrm>
            <a:off x="946150" y="4862513"/>
            <a:ext cx="5207000" cy="4605337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63268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90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90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90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90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E0982CE-C661-48E6-AAD4-940409D45BF1}" type="slidenum">
              <a:rPr lang="en-US" altLang="en-US" sz="1300"/>
              <a:pPr eaLnBrk="1" hangingPunct="1"/>
              <a:t>11</a:t>
            </a:fld>
            <a:endParaRPr lang="en-US" altLang="en-US" sz="1300"/>
          </a:p>
        </p:txBody>
      </p:sp>
      <p:sp>
        <p:nvSpPr>
          <p:cNvPr id="3584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90600" y="766763"/>
            <a:ext cx="5118100" cy="3838575"/>
          </a:xfrm>
          <a:ln/>
        </p:spPr>
      </p:sp>
      <p:sp>
        <p:nvSpPr>
          <p:cNvPr id="35844" name="Rectangle 3"/>
          <p:cNvSpPr>
            <a:spLocks noGrp="1"/>
          </p:cNvSpPr>
          <p:nvPr>
            <p:ph type="body" idx="1"/>
          </p:nvPr>
        </p:nvSpPr>
        <p:spPr>
          <a:xfrm>
            <a:off x="946150" y="4862513"/>
            <a:ext cx="5207000" cy="4605337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71438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90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90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90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90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BE377B1-CC8A-44AD-A1CC-23F535B4C5F8}" type="slidenum">
              <a:rPr lang="en-US" altLang="en-US" sz="1300"/>
              <a:pPr eaLnBrk="1" hangingPunct="1"/>
              <a:t>12</a:t>
            </a:fld>
            <a:endParaRPr lang="en-US" altLang="en-US" sz="1300"/>
          </a:p>
        </p:txBody>
      </p:sp>
      <p:sp>
        <p:nvSpPr>
          <p:cNvPr id="3686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90600" y="766763"/>
            <a:ext cx="5118100" cy="3838575"/>
          </a:xfrm>
          <a:ln/>
        </p:spPr>
      </p:sp>
      <p:sp>
        <p:nvSpPr>
          <p:cNvPr id="36868" name="Rectangle 3"/>
          <p:cNvSpPr>
            <a:spLocks noGrp="1"/>
          </p:cNvSpPr>
          <p:nvPr>
            <p:ph type="body" idx="1"/>
          </p:nvPr>
        </p:nvSpPr>
        <p:spPr>
          <a:xfrm>
            <a:off x="946150" y="4862513"/>
            <a:ext cx="5207000" cy="4605337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23893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90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90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90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90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ED6E67A-566F-45B1-B4AE-2924185613D0}" type="slidenum">
              <a:rPr lang="en-US" altLang="en-US" sz="1300"/>
              <a:pPr eaLnBrk="1" hangingPunct="1"/>
              <a:t>13</a:t>
            </a:fld>
            <a:endParaRPr lang="en-US" altLang="en-US" sz="1300"/>
          </a:p>
        </p:txBody>
      </p:sp>
      <p:sp>
        <p:nvSpPr>
          <p:cNvPr id="3789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90600" y="766763"/>
            <a:ext cx="5118100" cy="3838575"/>
          </a:xfrm>
          <a:ln/>
        </p:spPr>
      </p:sp>
      <p:sp>
        <p:nvSpPr>
          <p:cNvPr id="37892" name="Rectangle 3"/>
          <p:cNvSpPr>
            <a:spLocks noGrp="1"/>
          </p:cNvSpPr>
          <p:nvPr>
            <p:ph type="body" idx="1"/>
          </p:nvPr>
        </p:nvSpPr>
        <p:spPr>
          <a:xfrm>
            <a:off x="946150" y="4862513"/>
            <a:ext cx="5207000" cy="4605337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10638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90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90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90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90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C3F59A2-FC80-4102-8447-12FA7BA0B93A}" type="slidenum">
              <a:rPr lang="en-US" altLang="en-US" sz="1300"/>
              <a:pPr eaLnBrk="1" hangingPunct="1"/>
              <a:t>14</a:t>
            </a:fld>
            <a:endParaRPr lang="en-US" altLang="en-US" sz="1300"/>
          </a:p>
        </p:txBody>
      </p:sp>
      <p:sp>
        <p:nvSpPr>
          <p:cNvPr id="3891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90600" y="766763"/>
            <a:ext cx="5118100" cy="3838575"/>
          </a:xfrm>
          <a:ln/>
        </p:spPr>
      </p:sp>
      <p:sp>
        <p:nvSpPr>
          <p:cNvPr id="38916" name="Rectangle 3"/>
          <p:cNvSpPr>
            <a:spLocks noGrp="1"/>
          </p:cNvSpPr>
          <p:nvPr>
            <p:ph type="body" idx="1"/>
          </p:nvPr>
        </p:nvSpPr>
        <p:spPr>
          <a:xfrm>
            <a:off x="946150" y="4862513"/>
            <a:ext cx="5207000" cy="4605337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45221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90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90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90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90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4995D2F-4871-4DE8-B5F1-3ECAF402B1CF}" type="slidenum">
              <a:rPr lang="en-US" altLang="en-US" sz="1300"/>
              <a:pPr eaLnBrk="1" hangingPunct="1"/>
              <a:t>15</a:t>
            </a:fld>
            <a:endParaRPr lang="en-US" altLang="en-US" sz="1300"/>
          </a:p>
        </p:txBody>
      </p:sp>
      <p:sp>
        <p:nvSpPr>
          <p:cNvPr id="3993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90600" y="766763"/>
            <a:ext cx="5118100" cy="3838575"/>
          </a:xfrm>
          <a:ln/>
        </p:spPr>
      </p:sp>
      <p:sp>
        <p:nvSpPr>
          <p:cNvPr id="39940" name="Rectangle 3"/>
          <p:cNvSpPr>
            <a:spLocks noGrp="1"/>
          </p:cNvSpPr>
          <p:nvPr>
            <p:ph type="body" idx="1"/>
          </p:nvPr>
        </p:nvSpPr>
        <p:spPr>
          <a:xfrm>
            <a:off x="946150" y="4862513"/>
            <a:ext cx="5207000" cy="4605337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7276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90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90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90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90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EF1491A-216E-4C98-A50B-E3426A553055}" type="slidenum">
              <a:rPr lang="en-US" altLang="en-US" sz="1300"/>
              <a:pPr eaLnBrk="1" hangingPunct="1"/>
              <a:t>16</a:t>
            </a:fld>
            <a:endParaRPr lang="en-US" altLang="en-US" sz="1300"/>
          </a:p>
        </p:txBody>
      </p:sp>
      <p:sp>
        <p:nvSpPr>
          <p:cNvPr id="4096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90600" y="766763"/>
            <a:ext cx="5118100" cy="3838575"/>
          </a:xfrm>
          <a:ln/>
        </p:spPr>
      </p:sp>
      <p:sp>
        <p:nvSpPr>
          <p:cNvPr id="40964" name="Rectangle 3"/>
          <p:cNvSpPr>
            <a:spLocks noGrp="1"/>
          </p:cNvSpPr>
          <p:nvPr>
            <p:ph type="body" idx="1"/>
          </p:nvPr>
        </p:nvSpPr>
        <p:spPr>
          <a:xfrm>
            <a:off x="946150" y="4862513"/>
            <a:ext cx="5207000" cy="4605337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0399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90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90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90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90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36AD3F4-C6CA-4C92-B996-1E56573033F3}" type="slidenum">
              <a:rPr lang="en-US" altLang="en-US" sz="1300"/>
              <a:pPr eaLnBrk="1" hangingPunct="1"/>
              <a:t>17</a:t>
            </a:fld>
            <a:endParaRPr lang="en-US" altLang="en-US" sz="1300"/>
          </a:p>
        </p:txBody>
      </p:sp>
      <p:sp>
        <p:nvSpPr>
          <p:cNvPr id="4198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90600" y="766763"/>
            <a:ext cx="5118100" cy="3838575"/>
          </a:xfrm>
          <a:ln/>
        </p:spPr>
      </p:sp>
      <p:sp>
        <p:nvSpPr>
          <p:cNvPr id="41988" name="Rectangle 3"/>
          <p:cNvSpPr>
            <a:spLocks noGrp="1"/>
          </p:cNvSpPr>
          <p:nvPr>
            <p:ph type="body" idx="1"/>
          </p:nvPr>
        </p:nvSpPr>
        <p:spPr>
          <a:xfrm>
            <a:off x="946150" y="4862513"/>
            <a:ext cx="5207000" cy="4605337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995052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90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90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90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90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D353FE1-601E-4313-A21A-80E209D22C66}" type="slidenum">
              <a:rPr lang="en-US" altLang="en-US" sz="1300"/>
              <a:pPr eaLnBrk="1" hangingPunct="1"/>
              <a:t>18</a:t>
            </a:fld>
            <a:endParaRPr lang="en-US" altLang="en-US" sz="1300"/>
          </a:p>
        </p:txBody>
      </p:sp>
      <p:sp>
        <p:nvSpPr>
          <p:cNvPr id="4301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90600" y="766763"/>
            <a:ext cx="5118100" cy="3838575"/>
          </a:xfrm>
          <a:ln/>
        </p:spPr>
      </p:sp>
      <p:sp>
        <p:nvSpPr>
          <p:cNvPr id="43012" name="Rectangle 3"/>
          <p:cNvSpPr>
            <a:spLocks noGrp="1"/>
          </p:cNvSpPr>
          <p:nvPr>
            <p:ph type="body" idx="1"/>
          </p:nvPr>
        </p:nvSpPr>
        <p:spPr>
          <a:xfrm>
            <a:off x="946150" y="4862513"/>
            <a:ext cx="5207000" cy="4605337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768191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90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90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90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90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70AEE3B-A1E9-4E55-A02A-34AF8F7C628D}" type="slidenum">
              <a:rPr lang="en-US" altLang="en-US" sz="1300"/>
              <a:pPr eaLnBrk="1" hangingPunct="1"/>
              <a:t>19</a:t>
            </a:fld>
            <a:endParaRPr lang="en-US" altLang="en-US" sz="1300"/>
          </a:p>
        </p:txBody>
      </p:sp>
      <p:sp>
        <p:nvSpPr>
          <p:cNvPr id="4403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90600" y="766763"/>
            <a:ext cx="5118100" cy="3838575"/>
          </a:xfrm>
          <a:ln/>
        </p:spPr>
      </p:sp>
      <p:sp>
        <p:nvSpPr>
          <p:cNvPr id="44036" name="Rectangle 3"/>
          <p:cNvSpPr>
            <a:spLocks noGrp="1"/>
          </p:cNvSpPr>
          <p:nvPr>
            <p:ph type="body" idx="1"/>
          </p:nvPr>
        </p:nvSpPr>
        <p:spPr>
          <a:xfrm>
            <a:off x="946150" y="4862513"/>
            <a:ext cx="5207000" cy="4605337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11824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90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90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90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90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B175421-9132-427A-950C-C1070ED4B11F}" type="slidenum">
              <a:rPr lang="en-US" altLang="en-US" sz="1300"/>
              <a:pPr eaLnBrk="1" hangingPunct="1"/>
              <a:t>2</a:t>
            </a:fld>
            <a:endParaRPr lang="en-US" altLang="en-US" sz="1300"/>
          </a:p>
        </p:txBody>
      </p:sp>
      <p:sp>
        <p:nvSpPr>
          <p:cNvPr id="2662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6628" name="Rectangle 3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205464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90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90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90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90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BBB766F-22B4-4941-B5CE-A5DB8CCF20A4}" type="slidenum">
              <a:rPr lang="en-US" altLang="en-US" sz="1300"/>
              <a:pPr eaLnBrk="1" hangingPunct="1"/>
              <a:t>20</a:t>
            </a:fld>
            <a:endParaRPr lang="en-US" altLang="en-US" sz="1300"/>
          </a:p>
        </p:txBody>
      </p:sp>
      <p:sp>
        <p:nvSpPr>
          <p:cNvPr id="4505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90600" y="766763"/>
            <a:ext cx="5118100" cy="3838575"/>
          </a:xfrm>
          <a:ln/>
        </p:spPr>
      </p:sp>
      <p:sp>
        <p:nvSpPr>
          <p:cNvPr id="45060" name="Rectangle 3"/>
          <p:cNvSpPr>
            <a:spLocks noGrp="1"/>
          </p:cNvSpPr>
          <p:nvPr>
            <p:ph type="body" idx="1"/>
          </p:nvPr>
        </p:nvSpPr>
        <p:spPr>
          <a:xfrm>
            <a:off x="946150" y="4862513"/>
            <a:ext cx="5207000" cy="4605337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97206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90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90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90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90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D8533F4-FB3E-4EDC-BDB7-7C340CA488C6}" type="slidenum">
              <a:rPr lang="en-US" altLang="en-US" sz="1300"/>
              <a:pPr eaLnBrk="1" hangingPunct="1"/>
              <a:t>21</a:t>
            </a:fld>
            <a:endParaRPr lang="en-US" altLang="en-US" sz="1300"/>
          </a:p>
        </p:txBody>
      </p:sp>
      <p:sp>
        <p:nvSpPr>
          <p:cNvPr id="4608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90600" y="766763"/>
            <a:ext cx="5118100" cy="3838575"/>
          </a:xfrm>
          <a:ln/>
        </p:spPr>
      </p:sp>
      <p:sp>
        <p:nvSpPr>
          <p:cNvPr id="46084" name="Rectangle 3"/>
          <p:cNvSpPr>
            <a:spLocks noGrp="1"/>
          </p:cNvSpPr>
          <p:nvPr>
            <p:ph type="body" idx="1"/>
          </p:nvPr>
        </p:nvSpPr>
        <p:spPr>
          <a:xfrm>
            <a:off x="946150" y="4862513"/>
            <a:ext cx="5207000" cy="4605337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81896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90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90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90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90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40BF0A5-CA56-4850-BDDB-97E452FE8258}" type="slidenum">
              <a:rPr lang="en-US" altLang="en-US" sz="1300"/>
              <a:pPr eaLnBrk="1" hangingPunct="1"/>
              <a:t>3</a:t>
            </a:fld>
            <a:endParaRPr lang="en-US" altLang="en-US" sz="1300"/>
          </a:p>
        </p:txBody>
      </p:sp>
      <p:sp>
        <p:nvSpPr>
          <p:cNvPr id="2765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90600" y="766763"/>
            <a:ext cx="5118100" cy="3838575"/>
          </a:xfrm>
          <a:ln/>
        </p:spPr>
      </p:sp>
      <p:sp>
        <p:nvSpPr>
          <p:cNvPr id="27652" name="Rectangle 3"/>
          <p:cNvSpPr>
            <a:spLocks noGrp="1"/>
          </p:cNvSpPr>
          <p:nvPr>
            <p:ph type="body" idx="1"/>
          </p:nvPr>
        </p:nvSpPr>
        <p:spPr>
          <a:xfrm>
            <a:off x="946150" y="4862513"/>
            <a:ext cx="5207000" cy="4605337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00616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90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90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90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90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54B48E2-896C-4DC6-BC9B-ACFF8043F726}" type="slidenum">
              <a:rPr lang="en-US" altLang="en-US" sz="1300"/>
              <a:pPr eaLnBrk="1" hangingPunct="1"/>
              <a:t>4</a:t>
            </a:fld>
            <a:endParaRPr lang="en-US" altLang="en-US" sz="1300"/>
          </a:p>
        </p:txBody>
      </p:sp>
      <p:sp>
        <p:nvSpPr>
          <p:cNvPr id="2867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90600" y="766763"/>
            <a:ext cx="5118100" cy="3838575"/>
          </a:xfrm>
          <a:ln/>
        </p:spPr>
      </p:sp>
      <p:sp>
        <p:nvSpPr>
          <p:cNvPr id="28676" name="Rectangle 3"/>
          <p:cNvSpPr>
            <a:spLocks noGrp="1"/>
          </p:cNvSpPr>
          <p:nvPr>
            <p:ph type="body" idx="1"/>
          </p:nvPr>
        </p:nvSpPr>
        <p:spPr>
          <a:xfrm>
            <a:off x="946150" y="4862513"/>
            <a:ext cx="5207000" cy="4605337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61554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90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90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90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90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E4643D8-3DCF-4DAB-8F98-3D59EF6C8E7E}" type="slidenum">
              <a:rPr lang="en-US" altLang="en-US" sz="1300"/>
              <a:pPr eaLnBrk="1" hangingPunct="1"/>
              <a:t>5</a:t>
            </a:fld>
            <a:endParaRPr lang="en-US" altLang="en-US" sz="1300"/>
          </a:p>
        </p:txBody>
      </p:sp>
      <p:sp>
        <p:nvSpPr>
          <p:cNvPr id="2969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90600" y="766763"/>
            <a:ext cx="5118100" cy="3838575"/>
          </a:xfrm>
          <a:ln/>
        </p:spPr>
      </p:sp>
      <p:sp>
        <p:nvSpPr>
          <p:cNvPr id="29700" name="Rectangle 3"/>
          <p:cNvSpPr>
            <a:spLocks noGrp="1"/>
          </p:cNvSpPr>
          <p:nvPr>
            <p:ph type="body" idx="1"/>
          </p:nvPr>
        </p:nvSpPr>
        <p:spPr>
          <a:xfrm>
            <a:off x="946150" y="4862513"/>
            <a:ext cx="5207000" cy="4605337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64264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90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90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90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90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7E2429A-9983-4C8E-8834-52FC127456FC}" type="slidenum">
              <a:rPr lang="en-US" altLang="en-US" sz="1300"/>
              <a:pPr eaLnBrk="1" hangingPunct="1"/>
              <a:t>6</a:t>
            </a:fld>
            <a:endParaRPr lang="en-US" altLang="en-US" sz="1300"/>
          </a:p>
        </p:txBody>
      </p:sp>
      <p:sp>
        <p:nvSpPr>
          <p:cNvPr id="3072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90600" y="766763"/>
            <a:ext cx="5118100" cy="3838575"/>
          </a:xfrm>
          <a:ln/>
        </p:spPr>
      </p:sp>
      <p:sp>
        <p:nvSpPr>
          <p:cNvPr id="30724" name="Rectangle 3"/>
          <p:cNvSpPr>
            <a:spLocks noGrp="1"/>
          </p:cNvSpPr>
          <p:nvPr>
            <p:ph type="body" idx="1"/>
          </p:nvPr>
        </p:nvSpPr>
        <p:spPr>
          <a:xfrm>
            <a:off x="946150" y="4862513"/>
            <a:ext cx="5207000" cy="4605337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1556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90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90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90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90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2ACA03C-590F-4C46-BDAD-BB35AE2BDEF5}" type="slidenum">
              <a:rPr lang="en-US" altLang="en-US" sz="1300"/>
              <a:pPr eaLnBrk="1" hangingPunct="1"/>
              <a:t>7</a:t>
            </a:fld>
            <a:endParaRPr lang="en-US" altLang="en-US" sz="1300"/>
          </a:p>
        </p:txBody>
      </p:sp>
      <p:sp>
        <p:nvSpPr>
          <p:cNvPr id="3174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90600" y="766763"/>
            <a:ext cx="5118100" cy="3838575"/>
          </a:xfrm>
          <a:ln/>
        </p:spPr>
      </p:sp>
      <p:sp>
        <p:nvSpPr>
          <p:cNvPr id="31748" name="Rectangle 3"/>
          <p:cNvSpPr>
            <a:spLocks noGrp="1"/>
          </p:cNvSpPr>
          <p:nvPr>
            <p:ph type="body" idx="1"/>
          </p:nvPr>
        </p:nvSpPr>
        <p:spPr>
          <a:xfrm>
            <a:off x="946150" y="4862513"/>
            <a:ext cx="5207000" cy="4605337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309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90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90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90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90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D601357-8B42-454A-B3F8-019B32073979}" type="slidenum">
              <a:rPr lang="en-US" altLang="en-US" sz="1300"/>
              <a:pPr eaLnBrk="1" hangingPunct="1"/>
              <a:t>8</a:t>
            </a:fld>
            <a:endParaRPr lang="en-US" altLang="en-US" sz="1300"/>
          </a:p>
        </p:txBody>
      </p:sp>
      <p:sp>
        <p:nvSpPr>
          <p:cNvPr id="3277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2772" name="Rectangle 3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94476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defTabSz="990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defTabSz="990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defTabSz="990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defTabSz="990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0ED678F-D94B-4219-AE11-E2508EAF640A}" type="slidenum">
              <a:rPr lang="en-US" altLang="en-US" sz="1300"/>
              <a:pPr eaLnBrk="1" hangingPunct="1"/>
              <a:t>9</a:t>
            </a:fld>
            <a:endParaRPr lang="en-US" altLang="en-US" sz="1300"/>
          </a:p>
        </p:txBody>
      </p:sp>
      <p:sp>
        <p:nvSpPr>
          <p:cNvPr id="3379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90600" y="766763"/>
            <a:ext cx="5118100" cy="3838575"/>
          </a:xfrm>
          <a:ln/>
        </p:spPr>
      </p:sp>
      <p:sp>
        <p:nvSpPr>
          <p:cNvPr id="33796" name="Rectangle 3"/>
          <p:cNvSpPr>
            <a:spLocks noGrp="1"/>
          </p:cNvSpPr>
          <p:nvPr>
            <p:ph type="body" idx="1"/>
          </p:nvPr>
        </p:nvSpPr>
        <p:spPr>
          <a:xfrm>
            <a:off x="946150" y="4862513"/>
            <a:ext cx="5207000" cy="4605337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8577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1"/>
          <p:cNvGrpSpPr>
            <a:grpSpLocks/>
          </p:cNvGrpSpPr>
          <p:nvPr userDrawn="1"/>
        </p:nvGrpSpPr>
        <p:grpSpPr bwMode="auto">
          <a:xfrm>
            <a:off x="5791200" y="3962400"/>
            <a:ext cx="3121025" cy="2708275"/>
            <a:chOff x="3794" y="2614"/>
            <a:chExt cx="1966" cy="1706"/>
          </a:xfrm>
        </p:grpSpPr>
        <p:sp>
          <p:nvSpPr>
            <p:cNvPr id="5" name="Oval 42"/>
            <p:cNvSpPr>
              <a:spLocks noChangeArrowheads="1"/>
            </p:cNvSpPr>
            <p:nvPr/>
          </p:nvSpPr>
          <p:spPr bwMode="auto">
            <a:xfrm>
              <a:off x="3794" y="3840"/>
              <a:ext cx="1966" cy="480"/>
            </a:xfrm>
            <a:prstGeom prst="ellipse">
              <a:avLst/>
            </a:prstGeom>
            <a:gradFill rotWithShape="0">
              <a:gsLst>
                <a:gs pos="0">
                  <a:srgbClr val="666633">
                    <a:gamma/>
                    <a:shade val="46275"/>
                    <a:invGamma/>
                  </a:srgbClr>
                </a:gs>
                <a:gs pos="50000">
                  <a:srgbClr val="666633"/>
                </a:gs>
                <a:gs pos="100000">
                  <a:srgbClr val="666633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" name="Rectangle 43"/>
            <p:cNvSpPr>
              <a:spLocks noChangeArrowheads="1"/>
            </p:cNvSpPr>
            <p:nvPr/>
          </p:nvSpPr>
          <p:spPr bwMode="auto">
            <a:xfrm>
              <a:off x="3794" y="2879"/>
              <a:ext cx="1966" cy="1200"/>
            </a:xfrm>
            <a:prstGeom prst="rect">
              <a:avLst/>
            </a:prstGeom>
            <a:gradFill rotWithShape="0">
              <a:gsLst>
                <a:gs pos="0">
                  <a:srgbClr val="666633">
                    <a:gamma/>
                    <a:shade val="46275"/>
                    <a:invGamma/>
                  </a:srgbClr>
                </a:gs>
                <a:gs pos="50000">
                  <a:srgbClr val="666633"/>
                </a:gs>
                <a:gs pos="100000">
                  <a:srgbClr val="666633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pic>
          <p:nvPicPr>
            <p:cNvPr id="7" name="Picture 4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4" y="2614"/>
              <a:ext cx="1966" cy="4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945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8218487" cy="2133600"/>
          </a:xfrm>
        </p:spPr>
        <p:txBody>
          <a:bodyPr/>
          <a:lstStyle>
            <a:lvl1pPr>
              <a:defRPr sz="4100">
                <a:solidFill>
                  <a:srgbClr val="0000FF"/>
                </a:solidFill>
              </a:defRPr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945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7456487" cy="2362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en-US" alt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62130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1F46BB-D63D-492D-A608-C9781B007AE8}" type="datetime1">
              <a:rPr lang="en-US"/>
              <a:pPr>
                <a:defRPr/>
              </a:pPr>
              <a:t>9/29/2017</a:t>
            </a:fld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Luke Huan Univ. of Kansas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48B05D-A2C9-4F09-B6E4-1958259877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0435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228600"/>
            <a:ext cx="215265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28600"/>
            <a:ext cx="630555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7625DA-D06E-4112-924B-A3FF94EDE730}" type="datetime1">
              <a:rPr lang="en-US"/>
              <a:pPr>
                <a:defRPr/>
              </a:pPr>
              <a:t>9/29/2017</a:t>
            </a:fld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Luke Huan Univ. of Kansas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4536C9-008B-4DA5-BC27-5FB9E74D3E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2276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1958C-D746-4E91-9975-C62BA3F48FFF}" type="datetime1">
              <a:rPr lang="en-US"/>
              <a:pPr>
                <a:defRPr/>
              </a:pPr>
              <a:t>9/29/2017</a:t>
            </a:fld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Luke Huan Univ. of Kansas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BFF15B-1599-4FF0-9F42-30991A6978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3937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4D12B9-A50D-40D5-BEAC-FDC5361FCAAC}" type="datetime1">
              <a:rPr lang="en-US"/>
              <a:pPr>
                <a:defRPr/>
              </a:pPr>
              <a:t>9/29/2017</a:t>
            </a:fld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Luke Huan Univ. of Kansas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CC32FC-F6AF-42B6-AAF4-EE3CD5664B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5762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066800"/>
            <a:ext cx="42291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066800"/>
            <a:ext cx="42291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89F63D-4F29-4F08-8828-3C871250FF96}" type="datetime1">
              <a:rPr lang="en-US"/>
              <a:pPr>
                <a:defRPr/>
              </a:pPr>
              <a:t>9/29/2017</a:t>
            </a:fld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Luke Huan Univ. of Kansas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7ADFCF-C93D-4D78-83C2-470336AE1A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2469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55C360-5A45-46CE-A8F4-D1E0103E800A}" type="datetime1">
              <a:rPr lang="en-US"/>
              <a:pPr>
                <a:defRPr/>
              </a:pPr>
              <a:t>9/29/2017</a:t>
            </a:fld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Luke Huan Univ. of Kansas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C4B8D0-0819-461A-AA39-4C2E860D0A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6781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5BAE61-1AF7-4760-96F8-D0C9635CB646}" type="datetime1">
              <a:rPr lang="en-US"/>
              <a:pPr>
                <a:defRPr/>
              </a:pPr>
              <a:t>9/29/2017</a:t>
            </a:fld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Luke Huan Univ. of Kansas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0874A8-4A9A-4243-BAB1-9E563F1132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9386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04D43D-4DD8-4286-8659-2C296E261F6E}" type="datetime1">
              <a:rPr lang="en-US"/>
              <a:pPr>
                <a:defRPr/>
              </a:pPr>
              <a:t>9/29/2017</a:t>
            </a:fld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Luke Huan Univ. of Kansas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ED1A5F-C4CA-48C3-A13F-E6B636111E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6697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E0FFB8-BE33-4075-A83B-BB4A4FF4194F}" type="datetime1">
              <a:rPr lang="en-US"/>
              <a:pPr>
                <a:defRPr/>
              </a:pPr>
              <a:t>9/29/2017</a:t>
            </a:fld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Luke Huan Univ. of Kansas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98D1CD-562D-467A-B232-1DFEF33F94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472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119554-2BB7-4997-9346-2D64B27CCB6F}" type="datetime1">
              <a:rPr lang="en-US"/>
              <a:pPr>
                <a:defRPr/>
              </a:pPr>
              <a:t>9/29/2017</a:t>
            </a:fld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Luke Huan Univ. of Kansas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50917F-CA29-4EDA-BE98-FDE129EFB9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9287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28600"/>
            <a:ext cx="75438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066800"/>
            <a:ext cx="86106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9354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7700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560618C1-9879-46F2-B9A5-6FCC5C5B1BB1}" type="datetime1">
              <a:rPr lang="en-US"/>
              <a:pPr>
                <a:defRPr/>
              </a:pPr>
              <a:t>9/29/2017</a:t>
            </a:fld>
            <a:endParaRPr lang="en-US" altLang="en-US"/>
          </a:p>
        </p:txBody>
      </p:sp>
      <p:sp>
        <p:nvSpPr>
          <p:cNvPr id="19354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770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 altLang="en-US"/>
              <a:t>Luke Huan Univ. of Kansas</a:t>
            </a:r>
          </a:p>
        </p:txBody>
      </p:sp>
      <p:sp>
        <p:nvSpPr>
          <p:cNvPr id="19354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174CBEAF-773D-4F1F-B408-2DCA78033EF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93576" name="Freeform 40"/>
          <p:cNvSpPr>
            <a:spLocks noChangeArrowheads="1"/>
          </p:cNvSpPr>
          <p:nvPr userDrawn="1"/>
        </p:nvSpPr>
        <p:spPr bwMode="auto">
          <a:xfrm flipV="1">
            <a:off x="0" y="838200"/>
            <a:ext cx="9017000" cy="777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344" y="0"/>
              </a:cxn>
            </a:cxnLst>
            <a:rect l="0" t="0" r="r" b="b"/>
            <a:pathLst>
              <a:path w="6344" h="1">
                <a:moveTo>
                  <a:pt x="0" y="0"/>
                </a:moveTo>
                <a:lnTo>
                  <a:pt x="6344" y="0"/>
                </a:lnTo>
              </a:path>
            </a:pathLst>
          </a:custGeom>
          <a:solidFill>
            <a:srgbClr val="AF8A01"/>
          </a:solidFill>
          <a:ln w="38100" cmpd="sng">
            <a:solidFill>
              <a:srgbClr val="EF91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4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ctrTitle"/>
          </p:nvPr>
        </p:nvSpPr>
        <p:spPr>
          <a:xfrm>
            <a:off x="838200" y="1752600"/>
            <a:ext cx="8001000" cy="1143000"/>
          </a:xfrm>
        </p:spPr>
        <p:txBody>
          <a:bodyPr/>
          <a:lstStyle/>
          <a:p>
            <a:pPr eaLnBrk="1" hangingPunct="1">
              <a:spcAft>
                <a:spcPts val="13"/>
              </a:spcAft>
            </a:pPr>
            <a:r>
              <a:rPr lang="en-US" altLang="en-US" smtClean="0"/>
              <a:t>CS 405G: Introduction to Database Systems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581400"/>
            <a:ext cx="7332663" cy="2362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600" dirty="0" smtClean="0"/>
              <a:t>Instructor: </a:t>
            </a:r>
            <a:r>
              <a:rPr lang="en-US" altLang="en-US" sz="2600" dirty="0" err="1" smtClean="0"/>
              <a:t>Jinze</a:t>
            </a:r>
            <a:r>
              <a:rPr lang="en-US" altLang="en-US" sz="2600" dirty="0" smtClean="0"/>
              <a:t> Liu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smtClean="0"/>
              <a:t>SQL </a:t>
            </a:r>
            <a:endParaRPr lang="en-US" altLang="en-US" sz="2600" dirty="0" smtClean="0"/>
          </a:p>
          <a:p>
            <a:pPr eaLnBrk="1" hangingPunct="1">
              <a:lnSpc>
                <a:spcPct val="90000"/>
              </a:lnSpc>
              <a:spcAft>
                <a:spcPts val="13"/>
              </a:spcAft>
            </a:pPr>
            <a:r>
              <a:rPr lang="en-US" altLang="en-US" sz="2600" dirty="0" smtClean="0"/>
              <a:t>Fall </a:t>
            </a:r>
            <a:r>
              <a:rPr lang="en-US" altLang="en-US" sz="2600" dirty="0" smtClean="0"/>
              <a:t>2017</a:t>
            </a:r>
            <a:endParaRPr lang="en-US" altLang="en-US" sz="26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71F5FB0-E524-47AE-9C05-643CC40B22F6}" type="datetime1">
              <a:rPr lang="en-US" altLang="en-US" sz="1000">
                <a:solidFill>
                  <a:schemeClr val="tx1"/>
                </a:solidFill>
              </a:rPr>
              <a:pPr eaLnBrk="1" hangingPunct="1"/>
              <a:t>9/29/2017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1229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>
                <a:solidFill>
                  <a:schemeClr val="tx1"/>
                </a:solidFill>
              </a:rPr>
              <a:t>Luke Huan Univ. of Kansas</a:t>
            </a:r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735F5A7-37E2-45A7-96D3-B866CCAE2C23}" type="slidenum">
              <a:rPr lang="en-US" altLang="en-US" sz="1000">
                <a:solidFill>
                  <a:schemeClr val="tx1"/>
                </a:solidFill>
              </a:rPr>
              <a:pPr eaLnBrk="1" hangingPunct="1"/>
              <a:t>10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Example: join</a:t>
            </a:r>
          </a:p>
        </p:txBody>
      </p:sp>
      <p:sp>
        <p:nvSpPr>
          <p:cNvPr id="122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/>
              <a:t>SID’s and names of students taking the “Database” courses</a:t>
            </a:r>
          </a:p>
          <a:p>
            <a:pPr lvl="1" eaLnBrk="1" hangingPunct="1"/>
            <a:r>
              <a:rPr lang="en-US" altLang="en-US" sz="2200" smtClean="0">
                <a:solidFill>
                  <a:schemeClr val="tx2"/>
                </a:solidFill>
                <a:latin typeface="LettrGoth12 BT" pitchFamily="49" charset="0"/>
              </a:rPr>
              <a:t>SELECT Student.SID, Student.name</a:t>
            </a:r>
            <a:br>
              <a:rPr lang="en-US" altLang="en-US" sz="2200" smtClean="0">
                <a:solidFill>
                  <a:schemeClr val="tx2"/>
                </a:solidFill>
                <a:latin typeface="LettrGoth12 BT" pitchFamily="49" charset="0"/>
              </a:rPr>
            </a:br>
            <a:r>
              <a:rPr lang="en-US" altLang="en-US" sz="2200" smtClean="0">
                <a:solidFill>
                  <a:schemeClr val="tx2"/>
                </a:solidFill>
                <a:latin typeface="LettrGoth12 BT" pitchFamily="49" charset="0"/>
              </a:rPr>
              <a:t>FROM Student, Enroll, Course</a:t>
            </a:r>
            <a:br>
              <a:rPr lang="en-US" altLang="en-US" sz="2200" smtClean="0">
                <a:solidFill>
                  <a:schemeClr val="tx2"/>
                </a:solidFill>
                <a:latin typeface="LettrGoth12 BT" pitchFamily="49" charset="0"/>
              </a:rPr>
            </a:br>
            <a:r>
              <a:rPr lang="en-US" altLang="en-US" sz="2200" smtClean="0">
                <a:solidFill>
                  <a:schemeClr val="tx2"/>
                </a:solidFill>
                <a:latin typeface="LettrGoth12 BT" pitchFamily="49" charset="0"/>
              </a:rPr>
              <a:t>WHERE Student.SID = Enroll.SID</a:t>
            </a:r>
            <a:br>
              <a:rPr lang="en-US" altLang="en-US" sz="2200" smtClean="0">
                <a:solidFill>
                  <a:schemeClr val="tx2"/>
                </a:solidFill>
                <a:latin typeface="LettrGoth12 BT" pitchFamily="49" charset="0"/>
              </a:rPr>
            </a:br>
            <a:r>
              <a:rPr lang="en-US" altLang="en-US" sz="2200" smtClean="0">
                <a:solidFill>
                  <a:schemeClr val="tx2"/>
                </a:solidFill>
                <a:latin typeface="LettrGoth12 BT" pitchFamily="49" charset="0"/>
              </a:rPr>
              <a:t>AND Enroll.CID = Course.CID</a:t>
            </a:r>
            <a:br>
              <a:rPr lang="en-US" altLang="en-US" sz="2200" smtClean="0">
                <a:solidFill>
                  <a:schemeClr val="tx2"/>
                </a:solidFill>
                <a:latin typeface="LettrGoth12 BT" pitchFamily="49" charset="0"/>
              </a:rPr>
            </a:br>
            <a:r>
              <a:rPr lang="en-US" altLang="en-US" sz="2200" smtClean="0">
                <a:solidFill>
                  <a:schemeClr val="tx2"/>
                </a:solidFill>
                <a:latin typeface="LettrGoth12 BT" pitchFamily="49" charset="0"/>
              </a:rPr>
              <a:t>AND title = ’Database’;</a:t>
            </a:r>
            <a:endParaRPr lang="en-US" altLang="en-US" sz="2200" smtClean="0"/>
          </a:p>
          <a:p>
            <a:pPr lvl="1" eaLnBrk="1" hangingPunct="1"/>
            <a:r>
              <a:rPr lang="en-US" altLang="en-US" sz="2200" smtClean="0"/>
              <a:t>Okay to omit </a:t>
            </a:r>
            <a:r>
              <a:rPr lang="en-US" altLang="en-US" sz="2200" i="1" smtClean="0"/>
              <a:t>table_name</a:t>
            </a:r>
            <a:r>
              <a:rPr lang="en-US" altLang="en-US" sz="2200" smtClean="0"/>
              <a:t> in </a:t>
            </a:r>
            <a:r>
              <a:rPr lang="en-US" altLang="en-US" sz="2200" i="1" smtClean="0"/>
              <a:t>table_name</a:t>
            </a:r>
            <a:r>
              <a:rPr lang="en-US" altLang="en-US" sz="2200" smtClean="0">
                <a:latin typeface="LettrGoth12 BT" pitchFamily="49" charset="0"/>
              </a:rPr>
              <a:t>.</a:t>
            </a:r>
            <a:r>
              <a:rPr lang="en-US" altLang="en-US" sz="2200" i="1" smtClean="0"/>
              <a:t>column_name</a:t>
            </a:r>
            <a:r>
              <a:rPr lang="en-US" altLang="en-US" sz="2200" smtClean="0"/>
              <a:t> if </a:t>
            </a:r>
            <a:r>
              <a:rPr lang="en-US" altLang="en-US" sz="2200" i="1" smtClean="0"/>
              <a:t>column_name</a:t>
            </a:r>
            <a:r>
              <a:rPr lang="en-US" altLang="en-US" sz="2200" smtClean="0"/>
              <a:t> is unique</a:t>
            </a:r>
          </a:p>
          <a:p>
            <a:pPr lvl="1" eaLnBrk="1" hangingPunct="1"/>
            <a:r>
              <a:rPr lang="en-US" altLang="en-US" sz="2200" smtClean="0"/>
              <a:t>A better way to deal with string is to use “LIKE” and % , which matches with any string with length 0 or more</a:t>
            </a:r>
          </a:p>
          <a:p>
            <a:pPr lvl="2" eaLnBrk="1" hangingPunct="1"/>
            <a:r>
              <a:rPr lang="en-US" altLang="en-US" sz="2000" smtClean="0">
                <a:solidFill>
                  <a:schemeClr val="tx2"/>
                </a:solidFill>
                <a:latin typeface="LettrGoth12 BT" pitchFamily="49" charset="0"/>
              </a:rPr>
              <a:t>AND title LIKE ’%Database%’;</a:t>
            </a:r>
          </a:p>
          <a:p>
            <a:pPr lvl="2" eaLnBrk="1" hangingPunct="1"/>
            <a:r>
              <a:rPr lang="en-US" altLang="en-US" sz="2000" smtClean="0">
                <a:solidFill>
                  <a:schemeClr val="tx2"/>
                </a:solidFill>
                <a:latin typeface="LettrGoth12 BT" pitchFamily="49" charset="0"/>
              </a:rPr>
              <a:t>\ is the escape operator </a:t>
            </a:r>
          </a:p>
          <a:p>
            <a:pPr lvl="2" eaLnBrk="1" hangingPunct="1"/>
            <a:r>
              <a:rPr lang="en-US" altLang="en-US" sz="2000" smtClean="0">
                <a:solidFill>
                  <a:schemeClr val="tx2"/>
                </a:solidFill>
                <a:latin typeface="LettrGoth12 BT" pitchFamily="49" charset="0"/>
              </a:rPr>
              <a:t>‘_’ is used for representing any a single character</a:t>
            </a:r>
            <a:r>
              <a:rPr lang="en-US" altLang="en-US" sz="2000" smtClean="0"/>
              <a:t> </a:t>
            </a:r>
          </a:p>
          <a:p>
            <a:pPr lvl="1" eaLnBrk="1" hangingPunct="1"/>
            <a:endParaRPr lang="en-US" altLang="en-US" sz="2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ECDA9CF-65D4-43D4-84C3-2CEEC93905FD}" type="datetime1">
              <a:rPr lang="en-US" altLang="en-US" sz="1000">
                <a:solidFill>
                  <a:schemeClr val="tx1"/>
                </a:solidFill>
              </a:rPr>
              <a:pPr eaLnBrk="1" hangingPunct="1"/>
              <a:t>9/29/2017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>
                <a:solidFill>
                  <a:schemeClr val="tx1"/>
                </a:solidFill>
              </a:rPr>
              <a:t>Luke Huan Univ. of Kansas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1CE46F6-2F16-4BB5-8CED-5B01B8DD1C09}" type="slidenum">
              <a:rPr lang="en-US" altLang="en-US" sz="1000">
                <a:solidFill>
                  <a:schemeClr val="tx1"/>
                </a:solidFill>
              </a:rPr>
              <a:pPr eaLnBrk="1" hangingPunct="1"/>
              <a:t>11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LettrGoth12 BT" pitchFamily="49" charset="0"/>
              </a:rPr>
              <a:t>ORDER</a:t>
            </a:r>
            <a:r>
              <a:rPr lang="en-US" altLang="en-US" smtClean="0"/>
              <a:t> </a:t>
            </a:r>
            <a:r>
              <a:rPr lang="en-US" altLang="en-US" smtClean="0">
                <a:latin typeface="LettrGoth12 BT" pitchFamily="49" charset="0"/>
              </a:rPr>
              <a:t>BY</a:t>
            </a:r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LettrGoth12 BT" pitchFamily="49" charset="0"/>
              </a:rPr>
              <a:t>SELECT  </a:t>
            </a:r>
            <a:r>
              <a:rPr lang="en-US" altLang="en-US" smtClean="0"/>
              <a:t>...</a:t>
            </a:r>
            <a:br>
              <a:rPr lang="en-US" altLang="en-US" smtClean="0"/>
            </a:br>
            <a:r>
              <a:rPr lang="en-US" altLang="en-US" smtClean="0">
                <a:latin typeface="LettrGoth12 BT" pitchFamily="49" charset="0"/>
              </a:rPr>
              <a:t>FROM </a:t>
            </a:r>
            <a:r>
              <a:rPr lang="en-US" altLang="en-US" smtClean="0"/>
              <a:t>…</a:t>
            </a:r>
            <a:r>
              <a:rPr lang="en-US" altLang="en-US" smtClean="0">
                <a:latin typeface="LettrGoth12 BT" pitchFamily="49" charset="0"/>
              </a:rPr>
              <a:t> WHERE </a:t>
            </a:r>
            <a:r>
              <a:rPr lang="en-US" altLang="en-US" smtClean="0">
                <a:solidFill>
                  <a:schemeClr val="tx2"/>
                </a:solidFill>
                <a:latin typeface="LettrGoth12 BT" pitchFamily="49" charset="0"/>
              </a:rPr>
              <a:t>ORDER BY </a:t>
            </a:r>
            <a:r>
              <a:rPr lang="en-US" altLang="en-US" i="1" smtClean="0">
                <a:solidFill>
                  <a:schemeClr val="tx2"/>
                </a:solidFill>
              </a:rPr>
              <a:t>output_column</a:t>
            </a:r>
            <a:r>
              <a:rPr lang="en-US" altLang="en-US" smtClean="0">
                <a:solidFill>
                  <a:schemeClr val="tx2"/>
                </a:solidFill>
                <a:latin typeface="LettrGoth12 BT" pitchFamily="49" charset="0"/>
              </a:rPr>
              <a:t> </a:t>
            </a:r>
            <a:r>
              <a:rPr lang="en-US" altLang="en-US" smtClean="0">
                <a:solidFill>
                  <a:schemeClr val="tx2"/>
                </a:solidFill>
              </a:rPr>
              <a:t>[</a:t>
            </a:r>
            <a:r>
              <a:rPr lang="en-US" altLang="en-US" smtClean="0">
                <a:solidFill>
                  <a:schemeClr val="tx2"/>
                </a:solidFill>
                <a:latin typeface="LettrGoth12 BT" pitchFamily="49" charset="0"/>
              </a:rPr>
              <a:t>ASC</a:t>
            </a:r>
            <a:r>
              <a:rPr lang="en-US" altLang="en-US" smtClean="0">
                <a:solidFill>
                  <a:schemeClr val="tx2"/>
                </a:solidFill>
              </a:rPr>
              <a:t> | </a:t>
            </a:r>
            <a:r>
              <a:rPr lang="en-US" altLang="en-US" smtClean="0">
                <a:solidFill>
                  <a:schemeClr val="tx2"/>
                </a:solidFill>
                <a:latin typeface="LettrGoth12 BT" pitchFamily="49" charset="0"/>
              </a:rPr>
              <a:t>DESC</a:t>
            </a:r>
            <a:r>
              <a:rPr lang="en-US" altLang="en-US" smtClean="0">
                <a:solidFill>
                  <a:schemeClr val="tx2"/>
                </a:solidFill>
              </a:rPr>
              <a:t>]</a:t>
            </a:r>
            <a:r>
              <a:rPr lang="en-US" altLang="en-US" smtClean="0">
                <a:solidFill>
                  <a:schemeClr val="tx2"/>
                </a:solidFill>
                <a:latin typeface="LettrGoth12 BT" pitchFamily="49" charset="0"/>
              </a:rPr>
              <a:t>, </a:t>
            </a:r>
            <a:r>
              <a:rPr lang="en-US" altLang="en-US" smtClean="0">
                <a:solidFill>
                  <a:schemeClr val="tx2"/>
                </a:solidFill>
              </a:rPr>
              <a:t>…</a:t>
            </a:r>
            <a:r>
              <a:rPr lang="en-US" altLang="en-US" smtClean="0">
                <a:latin typeface="LettrGoth12 BT" pitchFamily="49" charset="0"/>
              </a:rPr>
              <a:t>;</a:t>
            </a:r>
          </a:p>
          <a:p>
            <a:pPr eaLnBrk="1" hangingPunct="1"/>
            <a:r>
              <a:rPr lang="en-US" altLang="en-US" smtClean="0">
                <a:latin typeface="LettrGoth12 BT" pitchFamily="49" charset="0"/>
              </a:rPr>
              <a:t>ASC</a:t>
            </a:r>
            <a:r>
              <a:rPr lang="en-US" altLang="en-US" smtClean="0"/>
              <a:t> = ascending, </a:t>
            </a:r>
            <a:r>
              <a:rPr lang="en-US" altLang="en-US" smtClean="0">
                <a:latin typeface="LettrGoth12 BT" pitchFamily="49" charset="0"/>
              </a:rPr>
              <a:t>DESC</a:t>
            </a:r>
            <a:r>
              <a:rPr lang="en-US" altLang="en-US" smtClean="0"/>
              <a:t> = descending</a:t>
            </a:r>
          </a:p>
          <a:p>
            <a:pPr eaLnBrk="1" hangingPunct="1"/>
            <a:r>
              <a:rPr lang="en-US" altLang="en-US" smtClean="0"/>
              <a:t>Operational semantics</a:t>
            </a:r>
          </a:p>
          <a:p>
            <a:pPr lvl="1" eaLnBrk="1" hangingPunct="1"/>
            <a:r>
              <a:rPr lang="en-US" altLang="en-US" smtClean="0"/>
              <a:t>After </a:t>
            </a:r>
            <a:r>
              <a:rPr lang="en-US" altLang="en-US" smtClean="0">
                <a:latin typeface="LettrGoth12 BT" pitchFamily="49" charset="0"/>
              </a:rPr>
              <a:t>SELECT</a:t>
            </a:r>
            <a:r>
              <a:rPr lang="en-US" altLang="en-US" smtClean="0"/>
              <a:t> list has been computed, sort the output according to </a:t>
            </a:r>
            <a:r>
              <a:rPr lang="en-US" altLang="en-US" smtClean="0">
                <a:latin typeface="LettrGoth12 BT" pitchFamily="49" charset="0"/>
              </a:rPr>
              <a:t>ORDER</a:t>
            </a:r>
            <a:r>
              <a:rPr lang="en-US" altLang="en-US" smtClean="0"/>
              <a:t> </a:t>
            </a:r>
            <a:r>
              <a:rPr lang="en-US" altLang="en-US" smtClean="0">
                <a:latin typeface="LettrGoth12 BT" pitchFamily="49" charset="0"/>
              </a:rPr>
              <a:t>BY</a:t>
            </a:r>
            <a:r>
              <a:rPr lang="en-US" altLang="en-US" smtClean="0"/>
              <a:t> specification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4AC59C6-5939-4FFB-AB08-5D13F74A4D03}" type="datetime1">
              <a:rPr lang="en-US" altLang="en-US" sz="1000">
                <a:solidFill>
                  <a:schemeClr val="tx1"/>
                </a:solidFill>
              </a:rPr>
              <a:pPr eaLnBrk="1" hangingPunct="1"/>
              <a:t>9/29/2017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>
                <a:solidFill>
                  <a:schemeClr val="tx1"/>
                </a:solidFill>
              </a:rPr>
              <a:t>Luke Huan Univ. of Kansas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374AC46-0B7E-4709-905F-95963F71F0FC}" type="slidenum">
              <a:rPr lang="en-US" altLang="en-US" sz="1000">
                <a:solidFill>
                  <a:schemeClr val="tx1"/>
                </a:solidFill>
              </a:rPr>
              <a:pPr eaLnBrk="1" hangingPunct="1"/>
              <a:t>12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LettrGoth12 BT" pitchFamily="49" charset="0"/>
              </a:rPr>
              <a:t>ORDER</a:t>
            </a:r>
            <a:r>
              <a:rPr lang="en-US" altLang="en-US" smtClean="0"/>
              <a:t> </a:t>
            </a:r>
            <a:r>
              <a:rPr lang="en-US" altLang="en-US" smtClean="0">
                <a:latin typeface="LettrGoth12 BT" pitchFamily="49" charset="0"/>
              </a:rPr>
              <a:t>BY</a:t>
            </a:r>
            <a:r>
              <a:rPr lang="en-US" altLang="en-US" smtClean="0"/>
              <a:t> example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List all students, sort them by GPA (descending) and name (ascending)</a:t>
            </a:r>
          </a:p>
          <a:p>
            <a:pPr lvl="1" eaLnBrk="1" hangingPunct="1"/>
            <a:r>
              <a:rPr lang="en-US" altLang="en-US" smtClean="0">
                <a:solidFill>
                  <a:schemeClr val="tx2"/>
                </a:solidFill>
                <a:latin typeface="LettrGoth12 BT" pitchFamily="49" charset="0"/>
              </a:rPr>
              <a:t>SELECT SID, name, age, GPA</a:t>
            </a:r>
            <a:br>
              <a:rPr lang="en-US" altLang="en-US" smtClean="0">
                <a:solidFill>
                  <a:schemeClr val="tx2"/>
                </a:solidFill>
                <a:latin typeface="LettrGoth12 BT" pitchFamily="49" charset="0"/>
              </a:rPr>
            </a:br>
            <a:r>
              <a:rPr lang="en-US" altLang="en-US" smtClean="0">
                <a:solidFill>
                  <a:schemeClr val="tx2"/>
                </a:solidFill>
                <a:latin typeface="LettrGoth12 BT" pitchFamily="49" charset="0"/>
              </a:rPr>
              <a:t>FROM Student</a:t>
            </a:r>
            <a:br>
              <a:rPr lang="en-US" altLang="en-US" smtClean="0">
                <a:solidFill>
                  <a:schemeClr val="tx2"/>
                </a:solidFill>
                <a:latin typeface="LettrGoth12 BT" pitchFamily="49" charset="0"/>
              </a:rPr>
            </a:br>
            <a:r>
              <a:rPr lang="en-US" altLang="en-US" smtClean="0">
                <a:solidFill>
                  <a:schemeClr val="tx2"/>
                </a:solidFill>
                <a:latin typeface="LettrGoth12 BT" pitchFamily="49" charset="0"/>
              </a:rPr>
              <a:t>ORDER BY GPA DESC, name;</a:t>
            </a:r>
          </a:p>
          <a:p>
            <a:pPr lvl="1" eaLnBrk="1" hangingPunct="1"/>
            <a:r>
              <a:rPr lang="en-US" altLang="en-US" smtClean="0">
                <a:latin typeface="LettrGoth12 BT" pitchFamily="49" charset="0"/>
              </a:rPr>
              <a:t>ASC</a:t>
            </a:r>
            <a:r>
              <a:rPr lang="en-US" altLang="en-US" smtClean="0"/>
              <a:t> is the default option</a:t>
            </a:r>
          </a:p>
          <a:p>
            <a:pPr lvl="1" eaLnBrk="1" hangingPunct="1"/>
            <a:r>
              <a:rPr lang="en-US" altLang="en-US" smtClean="0"/>
              <a:t>Strictly speaking, only output columns can appear in </a:t>
            </a:r>
            <a:r>
              <a:rPr lang="en-US" altLang="en-US" smtClean="0">
                <a:latin typeface="LettrGoth12 BT" pitchFamily="49" charset="0"/>
              </a:rPr>
              <a:t>ORDER</a:t>
            </a:r>
            <a:r>
              <a:rPr lang="en-US" altLang="en-US" smtClean="0"/>
              <a:t> </a:t>
            </a:r>
            <a:r>
              <a:rPr lang="en-US" altLang="en-US" smtClean="0">
                <a:latin typeface="LettrGoth12 BT" pitchFamily="49" charset="0"/>
              </a:rPr>
              <a:t>BY</a:t>
            </a:r>
            <a:r>
              <a:rPr lang="en-US" altLang="en-US" smtClean="0"/>
              <a:t> clause (although some DBMS support more)</a:t>
            </a:r>
          </a:p>
          <a:p>
            <a:pPr lvl="1" eaLnBrk="1" hangingPunct="1"/>
            <a:r>
              <a:rPr lang="en-US" altLang="en-US" smtClean="0"/>
              <a:t>Can use sequence numbers instead of names to refer to</a:t>
            </a:r>
            <a:br>
              <a:rPr lang="en-US" altLang="en-US" smtClean="0"/>
            </a:br>
            <a:r>
              <a:rPr lang="en-US" altLang="en-US" smtClean="0"/>
              <a:t>output columns: </a:t>
            </a:r>
            <a:r>
              <a:rPr lang="en-US" altLang="en-US" smtClean="0">
                <a:solidFill>
                  <a:schemeClr val="tx2"/>
                </a:solidFill>
                <a:latin typeface="LettrGoth12 BT" pitchFamily="49" charset="0"/>
              </a:rPr>
              <a:t>ORDER BY 4 DESC, 2;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ABD5758-3086-4868-9329-D6D0C64E3FAA}" type="datetime1">
              <a:rPr lang="en-US" altLang="en-US" sz="1000">
                <a:solidFill>
                  <a:schemeClr val="tx1"/>
                </a:solidFill>
              </a:rPr>
              <a:pPr eaLnBrk="1" hangingPunct="1"/>
              <a:t>9/29/2017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>
                <a:solidFill>
                  <a:schemeClr val="tx1"/>
                </a:solidFill>
              </a:rPr>
              <a:t>Luke Huan Univ. of Kansas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04717F7-A573-4E3E-84D7-13338D71F3B7}" type="slidenum">
              <a:rPr lang="en-US" altLang="en-US" sz="1000">
                <a:solidFill>
                  <a:schemeClr val="tx1"/>
                </a:solidFill>
              </a:rPr>
              <a:pPr eaLnBrk="1" hangingPunct="1"/>
              <a:t>13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Example: rename</a:t>
            </a:r>
          </a:p>
        </p:txBody>
      </p:sp>
      <p:sp>
        <p:nvSpPr>
          <p:cNvPr id="1245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SID’s of all pairs of classmates</a:t>
            </a:r>
          </a:p>
          <a:p>
            <a:pPr lvl="1" eaLnBrk="1" hangingPunct="1"/>
            <a:r>
              <a:rPr lang="en-US" altLang="en-US" smtClean="0"/>
              <a:t>Relational algebra query:</a:t>
            </a:r>
            <a:br>
              <a:rPr lang="en-US" altLang="en-US" smtClean="0"/>
            </a:br>
            <a:r>
              <a:rPr lang="el-GR" altLang="en-US" smtClean="0">
                <a:solidFill>
                  <a:schemeClr val="tx2"/>
                </a:solidFill>
                <a:latin typeface="cmmi10"/>
              </a:rPr>
              <a:t>π</a:t>
            </a:r>
            <a:r>
              <a:rPr lang="en-US" altLang="en-US" i="1" baseline="-25000" smtClean="0">
                <a:solidFill>
                  <a:schemeClr val="tx2"/>
                </a:solidFill>
              </a:rPr>
              <a:t>e</a:t>
            </a:r>
            <a:r>
              <a:rPr lang="en-US" altLang="en-US" baseline="-25000" smtClean="0">
                <a:solidFill>
                  <a:schemeClr val="tx2"/>
                </a:solidFill>
              </a:rPr>
              <a:t>1.</a:t>
            </a:r>
            <a:r>
              <a:rPr lang="en-US" altLang="en-US" i="1" baseline="-25000" smtClean="0">
                <a:solidFill>
                  <a:schemeClr val="tx2"/>
                </a:solidFill>
              </a:rPr>
              <a:t>SID</a:t>
            </a:r>
            <a:r>
              <a:rPr lang="en-US" altLang="en-US" baseline="-25000" smtClean="0">
                <a:solidFill>
                  <a:schemeClr val="tx2"/>
                </a:solidFill>
              </a:rPr>
              <a:t>, </a:t>
            </a:r>
            <a:r>
              <a:rPr lang="en-US" altLang="en-US" i="1" baseline="-25000" smtClean="0">
                <a:solidFill>
                  <a:schemeClr val="tx2"/>
                </a:solidFill>
              </a:rPr>
              <a:t>e</a:t>
            </a:r>
            <a:r>
              <a:rPr lang="en-US" altLang="en-US" baseline="-25000" smtClean="0">
                <a:solidFill>
                  <a:schemeClr val="tx2"/>
                </a:solidFill>
              </a:rPr>
              <a:t>2.</a:t>
            </a:r>
            <a:r>
              <a:rPr lang="en-US" altLang="en-US" i="1" baseline="-25000" smtClean="0">
                <a:solidFill>
                  <a:schemeClr val="tx2"/>
                </a:solidFill>
              </a:rPr>
              <a:t>SID</a:t>
            </a:r>
            <a:r>
              <a:rPr lang="en-US" altLang="en-US" smtClean="0">
                <a:solidFill>
                  <a:schemeClr val="tx2"/>
                </a:solidFill>
              </a:rPr>
              <a:t> </a:t>
            </a:r>
            <a:br>
              <a:rPr lang="en-US" altLang="en-US" smtClean="0">
                <a:solidFill>
                  <a:schemeClr val="tx2"/>
                </a:solidFill>
              </a:rPr>
            </a:br>
            <a:r>
              <a:rPr lang="en-US" altLang="en-US" smtClean="0">
                <a:solidFill>
                  <a:schemeClr val="tx2"/>
                </a:solidFill>
              </a:rPr>
              <a:t>( </a:t>
            </a:r>
            <a:r>
              <a:rPr lang="en-US" altLang="en-US" smtClean="0">
                <a:solidFill>
                  <a:schemeClr val="tx2"/>
                </a:solidFill>
                <a:latin typeface="cmmi10"/>
              </a:rPr>
              <a:t>…</a:t>
            </a:r>
            <a:r>
              <a:rPr lang="el-GR" altLang="en-US" smtClean="0">
                <a:solidFill>
                  <a:schemeClr val="tx2"/>
                </a:solidFill>
                <a:latin typeface="cmmi10"/>
              </a:rPr>
              <a:t>ρ</a:t>
            </a:r>
            <a:r>
              <a:rPr lang="en-US" altLang="en-US" i="1" baseline="-25000" smtClean="0">
                <a:solidFill>
                  <a:schemeClr val="tx2"/>
                </a:solidFill>
              </a:rPr>
              <a:t>e</a:t>
            </a:r>
            <a:r>
              <a:rPr lang="en-US" altLang="en-US" baseline="-25000" smtClean="0">
                <a:solidFill>
                  <a:schemeClr val="tx2"/>
                </a:solidFill>
              </a:rPr>
              <a:t>1</a:t>
            </a:r>
            <a:r>
              <a:rPr lang="en-US" altLang="en-US" smtClean="0">
                <a:solidFill>
                  <a:schemeClr val="tx2"/>
                </a:solidFill>
              </a:rPr>
              <a:t> </a:t>
            </a:r>
            <a:r>
              <a:rPr lang="en-US" altLang="en-US" i="1" smtClean="0">
                <a:solidFill>
                  <a:schemeClr val="tx2"/>
                </a:solidFill>
              </a:rPr>
              <a:t>Enroll</a:t>
            </a:r>
            <a:r>
              <a:rPr lang="en-US" altLang="en-US" smtClean="0">
                <a:solidFill>
                  <a:schemeClr val="tx2"/>
                </a:solidFill>
              </a:rPr>
              <a:t>     </a:t>
            </a:r>
            <a:r>
              <a:rPr lang="en-US" altLang="en-US" i="1" baseline="-25000" smtClean="0">
                <a:solidFill>
                  <a:schemeClr val="tx2"/>
                </a:solidFill>
              </a:rPr>
              <a:t>e</a:t>
            </a:r>
            <a:r>
              <a:rPr lang="en-US" altLang="en-US" baseline="-25000" smtClean="0">
                <a:solidFill>
                  <a:schemeClr val="tx2"/>
                </a:solidFill>
              </a:rPr>
              <a:t>1.</a:t>
            </a:r>
            <a:r>
              <a:rPr lang="en-US" altLang="en-US" i="1" baseline="-25000" smtClean="0">
                <a:solidFill>
                  <a:schemeClr val="tx2"/>
                </a:solidFill>
              </a:rPr>
              <a:t>CID</a:t>
            </a:r>
            <a:r>
              <a:rPr lang="en-US" altLang="en-US" baseline="-25000" smtClean="0">
                <a:solidFill>
                  <a:schemeClr val="tx2"/>
                </a:solidFill>
              </a:rPr>
              <a:t> = </a:t>
            </a:r>
            <a:r>
              <a:rPr lang="en-US" altLang="en-US" i="1" baseline="-25000" smtClean="0">
                <a:solidFill>
                  <a:schemeClr val="tx2"/>
                </a:solidFill>
              </a:rPr>
              <a:t>e</a:t>
            </a:r>
            <a:r>
              <a:rPr lang="en-US" altLang="en-US" baseline="-25000" smtClean="0">
                <a:solidFill>
                  <a:schemeClr val="tx2"/>
                </a:solidFill>
              </a:rPr>
              <a:t>2.</a:t>
            </a:r>
            <a:r>
              <a:rPr lang="en-US" altLang="en-US" i="1" baseline="-25000" smtClean="0">
                <a:solidFill>
                  <a:schemeClr val="tx2"/>
                </a:solidFill>
              </a:rPr>
              <a:t>CID</a:t>
            </a:r>
            <a:r>
              <a:rPr lang="en-US" altLang="en-US" baseline="-25000" smtClean="0">
                <a:solidFill>
                  <a:schemeClr val="tx2"/>
                </a:solidFill>
                <a:latin typeface="cmsy10"/>
              </a:rPr>
              <a:t>^</a:t>
            </a:r>
            <a:r>
              <a:rPr lang="en-US" altLang="en-US" baseline="-25000" smtClean="0">
                <a:solidFill>
                  <a:schemeClr val="tx2"/>
                </a:solidFill>
              </a:rPr>
              <a:t> </a:t>
            </a:r>
            <a:r>
              <a:rPr lang="en-US" altLang="en-US" i="1" baseline="-25000" smtClean="0">
                <a:solidFill>
                  <a:schemeClr val="tx2"/>
                </a:solidFill>
              </a:rPr>
              <a:t>e</a:t>
            </a:r>
            <a:r>
              <a:rPr lang="en-US" altLang="en-US" baseline="-25000" smtClean="0">
                <a:solidFill>
                  <a:schemeClr val="tx2"/>
                </a:solidFill>
              </a:rPr>
              <a:t>1.</a:t>
            </a:r>
            <a:r>
              <a:rPr lang="en-US" altLang="en-US" i="1" baseline="-25000" smtClean="0">
                <a:solidFill>
                  <a:schemeClr val="tx2"/>
                </a:solidFill>
              </a:rPr>
              <a:t>SID</a:t>
            </a:r>
            <a:r>
              <a:rPr lang="en-US" altLang="en-US" baseline="-25000" smtClean="0">
                <a:solidFill>
                  <a:schemeClr val="tx2"/>
                </a:solidFill>
              </a:rPr>
              <a:t> &gt; </a:t>
            </a:r>
            <a:r>
              <a:rPr lang="en-US" altLang="en-US" i="1" baseline="-25000" smtClean="0">
                <a:solidFill>
                  <a:schemeClr val="tx2"/>
                </a:solidFill>
              </a:rPr>
              <a:t>e</a:t>
            </a:r>
            <a:r>
              <a:rPr lang="en-US" altLang="en-US" baseline="-25000" smtClean="0">
                <a:solidFill>
                  <a:schemeClr val="tx2"/>
                </a:solidFill>
              </a:rPr>
              <a:t>2.</a:t>
            </a:r>
            <a:r>
              <a:rPr lang="en-US" altLang="en-US" i="1" baseline="-25000" smtClean="0">
                <a:solidFill>
                  <a:schemeClr val="tx2"/>
                </a:solidFill>
              </a:rPr>
              <a:t>SID</a:t>
            </a:r>
            <a:r>
              <a:rPr lang="en-US" altLang="en-US" smtClean="0">
                <a:solidFill>
                  <a:schemeClr val="tx2"/>
                </a:solidFill>
              </a:rPr>
              <a:t> </a:t>
            </a:r>
            <a:r>
              <a:rPr lang="el-GR" altLang="en-US" smtClean="0">
                <a:solidFill>
                  <a:schemeClr val="tx2"/>
                </a:solidFill>
                <a:latin typeface="cmmi10"/>
              </a:rPr>
              <a:t>ρ </a:t>
            </a:r>
            <a:r>
              <a:rPr lang="en-US" altLang="en-US" i="1" baseline="-25000" smtClean="0">
                <a:solidFill>
                  <a:schemeClr val="tx2"/>
                </a:solidFill>
              </a:rPr>
              <a:t>e</a:t>
            </a:r>
            <a:r>
              <a:rPr lang="en-US" altLang="en-US" baseline="-25000" smtClean="0">
                <a:solidFill>
                  <a:schemeClr val="tx2"/>
                </a:solidFill>
              </a:rPr>
              <a:t>2</a:t>
            </a:r>
            <a:r>
              <a:rPr lang="en-US" altLang="en-US" smtClean="0">
                <a:solidFill>
                  <a:schemeClr val="tx2"/>
                </a:solidFill>
              </a:rPr>
              <a:t> </a:t>
            </a:r>
            <a:r>
              <a:rPr lang="en-US" altLang="en-US" i="1" smtClean="0">
                <a:solidFill>
                  <a:schemeClr val="tx2"/>
                </a:solidFill>
              </a:rPr>
              <a:t>Enroll</a:t>
            </a:r>
            <a:r>
              <a:rPr lang="en-US" altLang="en-US" smtClean="0">
                <a:solidFill>
                  <a:schemeClr val="tx2"/>
                </a:solidFill>
              </a:rPr>
              <a:t> )</a:t>
            </a:r>
          </a:p>
          <a:p>
            <a:pPr lvl="1" eaLnBrk="1" hangingPunct="1"/>
            <a:r>
              <a:rPr lang="en-US" altLang="en-US" smtClean="0"/>
              <a:t>SQL:</a:t>
            </a:r>
            <a:br>
              <a:rPr lang="en-US" altLang="en-US" smtClean="0"/>
            </a:br>
            <a:r>
              <a:rPr lang="en-US" altLang="en-US" smtClean="0">
                <a:solidFill>
                  <a:schemeClr val="tx2"/>
                </a:solidFill>
                <a:latin typeface="LettrGoth12 BT" pitchFamily="49" charset="0"/>
              </a:rPr>
              <a:t>SELECT e1.SID </a:t>
            </a:r>
            <a:r>
              <a:rPr lang="en-US" altLang="en-US" b="1" smtClean="0">
                <a:solidFill>
                  <a:srgbClr val="70966A"/>
                </a:solidFill>
                <a:latin typeface="LettrGoth12 BT" pitchFamily="49" charset="0"/>
              </a:rPr>
              <a:t>AS</a:t>
            </a:r>
            <a:r>
              <a:rPr lang="en-US" altLang="en-US" smtClean="0">
                <a:solidFill>
                  <a:schemeClr val="tx2"/>
                </a:solidFill>
                <a:latin typeface="LettrGoth12 BT" pitchFamily="49" charset="0"/>
              </a:rPr>
              <a:t> SID1, e2.SID </a:t>
            </a:r>
            <a:r>
              <a:rPr lang="en-US" altLang="en-US" b="1" smtClean="0">
                <a:solidFill>
                  <a:srgbClr val="70966A"/>
                </a:solidFill>
                <a:latin typeface="LettrGoth12 BT" pitchFamily="49" charset="0"/>
              </a:rPr>
              <a:t>AS</a:t>
            </a:r>
            <a:r>
              <a:rPr lang="en-US" altLang="en-US" smtClean="0">
                <a:solidFill>
                  <a:schemeClr val="tx2"/>
                </a:solidFill>
                <a:latin typeface="LettrGoth12 BT" pitchFamily="49" charset="0"/>
              </a:rPr>
              <a:t> SID2</a:t>
            </a:r>
            <a:br>
              <a:rPr lang="en-US" altLang="en-US" smtClean="0">
                <a:solidFill>
                  <a:schemeClr val="tx2"/>
                </a:solidFill>
                <a:latin typeface="LettrGoth12 BT" pitchFamily="49" charset="0"/>
              </a:rPr>
            </a:br>
            <a:r>
              <a:rPr lang="en-US" altLang="en-US" smtClean="0">
                <a:solidFill>
                  <a:schemeClr val="tx2"/>
                </a:solidFill>
                <a:latin typeface="LettrGoth12 BT" pitchFamily="49" charset="0"/>
              </a:rPr>
              <a:t>FROM Enroll </a:t>
            </a:r>
            <a:r>
              <a:rPr lang="en-US" altLang="en-US" b="1" smtClean="0">
                <a:solidFill>
                  <a:srgbClr val="70966A"/>
                </a:solidFill>
                <a:latin typeface="LettrGoth12 BT" pitchFamily="49" charset="0"/>
              </a:rPr>
              <a:t>AS</a:t>
            </a:r>
            <a:r>
              <a:rPr lang="en-US" altLang="en-US" smtClean="0">
                <a:solidFill>
                  <a:schemeClr val="tx2"/>
                </a:solidFill>
                <a:latin typeface="LettrGoth12 BT" pitchFamily="49" charset="0"/>
              </a:rPr>
              <a:t> e1, Enroll </a:t>
            </a:r>
            <a:r>
              <a:rPr lang="en-US" altLang="en-US" b="1" smtClean="0">
                <a:solidFill>
                  <a:srgbClr val="70966A"/>
                </a:solidFill>
                <a:latin typeface="LettrGoth12 BT" pitchFamily="49" charset="0"/>
              </a:rPr>
              <a:t>AS</a:t>
            </a:r>
            <a:r>
              <a:rPr lang="en-US" altLang="en-US" smtClean="0">
                <a:solidFill>
                  <a:schemeClr val="tx2"/>
                </a:solidFill>
                <a:latin typeface="LettrGoth12 BT" pitchFamily="49" charset="0"/>
              </a:rPr>
              <a:t> e2</a:t>
            </a:r>
            <a:br>
              <a:rPr lang="en-US" altLang="en-US" smtClean="0">
                <a:solidFill>
                  <a:schemeClr val="tx2"/>
                </a:solidFill>
                <a:latin typeface="LettrGoth12 BT" pitchFamily="49" charset="0"/>
              </a:rPr>
            </a:br>
            <a:r>
              <a:rPr lang="en-US" altLang="en-US" smtClean="0">
                <a:solidFill>
                  <a:schemeClr val="tx2"/>
                </a:solidFill>
                <a:latin typeface="LettrGoth12 BT" pitchFamily="49" charset="0"/>
              </a:rPr>
              <a:t>WHERE e1.CID = e2.CID</a:t>
            </a:r>
            <a:br>
              <a:rPr lang="en-US" altLang="en-US" smtClean="0">
                <a:solidFill>
                  <a:schemeClr val="tx2"/>
                </a:solidFill>
                <a:latin typeface="LettrGoth12 BT" pitchFamily="49" charset="0"/>
              </a:rPr>
            </a:br>
            <a:r>
              <a:rPr lang="en-US" altLang="en-US" smtClean="0">
                <a:solidFill>
                  <a:schemeClr val="tx2"/>
                </a:solidFill>
                <a:latin typeface="LettrGoth12 BT" pitchFamily="49" charset="0"/>
              </a:rPr>
              <a:t>AND e1.SID &gt; e2.SID;</a:t>
            </a:r>
          </a:p>
          <a:p>
            <a:pPr lvl="1" eaLnBrk="1" hangingPunct="1"/>
            <a:r>
              <a:rPr lang="en-US" altLang="en-US" b="1" smtClean="0">
                <a:solidFill>
                  <a:srgbClr val="70966A"/>
                </a:solidFill>
                <a:latin typeface="LettrGoth12 BT" pitchFamily="49" charset="0"/>
              </a:rPr>
              <a:t>AS</a:t>
            </a:r>
            <a:r>
              <a:rPr lang="en-US" altLang="en-US" smtClean="0"/>
              <a:t> keyword is optional</a:t>
            </a:r>
          </a:p>
        </p:txBody>
      </p:sp>
      <p:pic>
        <p:nvPicPr>
          <p:cNvPr id="15367" name="Picture 16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9575" y="2514600"/>
            <a:ext cx="327025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5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5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5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5187" grpId="0" build="p" bldLvl="2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DFF5248-04F7-4EBB-A248-01EF71DF0F31}" type="datetime1">
              <a:rPr lang="en-US" altLang="en-US" sz="1000">
                <a:solidFill>
                  <a:schemeClr val="tx1"/>
                </a:solidFill>
              </a:rPr>
              <a:pPr eaLnBrk="1" hangingPunct="1"/>
              <a:t>9/29/2017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>
                <a:solidFill>
                  <a:schemeClr val="tx1"/>
                </a:solidFill>
              </a:rPr>
              <a:t>Luke Huan Univ. of Kansas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E27839E-AA89-463A-95C8-D9CEE2258645}" type="slidenum">
              <a:rPr lang="en-US" altLang="en-US" sz="1000">
                <a:solidFill>
                  <a:schemeClr val="tx1"/>
                </a:solidFill>
              </a:rPr>
              <a:pPr eaLnBrk="1" hangingPunct="1"/>
              <a:t>14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more complicated example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Titles of all courses that Bart and Lisa are taking together</a:t>
            </a:r>
          </a:p>
        </p:txBody>
      </p:sp>
      <p:sp>
        <p:nvSpPr>
          <p:cNvPr id="1247236" name="Text Box 4"/>
          <p:cNvSpPr txBox="1">
            <a:spLocks noChangeArrowheads="1"/>
          </p:cNvSpPr>
          <p:nvPr/>
        </p:nvSpPr>
        <p:spPr bwMode="auto">
          <a:xfrm>
            <a:off x="552450" y="4876800"/>
            <a:ext cx="75644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kumimoji="1" lang="en-US" altLang="en-US" sz="2400">
                <a:solidFill>
                  <a:schemeClr val="tx1"/>
                </a:solidFill>
                <a:latin typeface="AmeriGarmnd BT"/>
              </a:rPr>
              <a:t>Tip: Write the </a:t>
            </a:r>
            <a:r>
              <a:rPr kumimoji="1" lang="en-US" altLang="en-US" sz="2400">
                <a:solidFill>
                  <a:schemeClr val="tx1"/>
                </a:solidFill>
                <a:latin typeface="LettrGoth12 BT" pitchFamily="49" charset="0"/>
              </a:rPr>
              <a:t>FROM</a:t>
            </a:r>
            <a:r>
              <a:rPr kumimoji="1" lang="en-US" altLang="en-US" sz="2400">
                <a:solidFill>
                  <a:schemeClr val="tx1"/>
                </a:solidFill>
                <a:latin typeface="AmeriGarmnd BT"/>
              </a:rPr>
              <a:t> clause first, then </a:t>
            </a:r>
            <a:r>
              <a:rPr kumimoji="1" lang="en-US" altLang="en-US" sz="2400">
                <a:solidFill>
                  <a:schemeClr val="tx1"/>
                </a:solidFill>
                <a:latin typeface="LettrGoth12 BT" pitchFamily="49" charset="0"/>
              </a:rPr>
              <a:t>WHERE</a:t>
            </a:r>
            <a:r>
              <a:rPr kumimoji="1" lang="en-US" altLang="en-US" sz="2400">
                <a:solidFill>
                  <a:schemeClr val="tx1"/>
                </a:solidFill>
                <a:latin typeface="AmeriGarmnd BT"/>
              </a:rPr>
              <a:t>, and then </a:t>
            </a:r>
            <a:r>
              <a:rPr kumimoji="1" lang="en-US" altLang="en-US" sz="2400">
                <a:solidFill>
                  <a:schemeClr val="tx1"/>
                </a:solidFill>
                <a:latin typeface="LettrGoth12 BT" pitchFamily="49" charset="0"/>
              </a:rPr>
              <a:t>SELECT</a:t>
            </a:r>
          </a:p>
        </p:txBody>
      </p:sp>
      <p:sp>
        <p:nvSpPr>
          <p:cNvPr id="1247237" name="Text Box 5"/>
          <p:cNvSpPr txBox="1">
            <a:spLocks noChangeArrowheads="1"/>
          </p:cNvSpPr>
          <p:nvPr/>
        </p:nvSpPr>
        <p:spPr bwMode="auto">
          <a:xfrm>
            <a:off x="-57150" y="2895600"/>
            <a:ext cx="91757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kumimoji="1" lang="en-US" altLang="en-US" sz="2000">
                <a:solidFill>
                  <a:schemeClr val="tx2"/>
                </a:solidFill>
                <a:latin typeface="LettrGoth12 BT" pitchFamily="49" charset="0"/>
              </a:rPr>
              <a:t>FROM Student sb, Student sl, Enroll eb, Enroll el, Course c</a:t>
            </a:r>
          </a:p>
        </p:txBody>
      </p:sp>
      <p:sp>
        <p:nvSpPr>
          <p:cNvPr id="1247238" name="Text Box 6"/>
          <p:cNvSpPr txBox="1">
            <a:spLocks noChangeArrowheads="1"/>
          </p:cNvSpPr>
          <p:nvPr/>
        </p:nvSpPr>
        <p:spPr bwMode="auto">
          <a:xfrm>
            <a:off x="-57150" y="3352800"/>
            <a:ext cx="6737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kumimoji="1" lang="en-US" altLang="en-US" sz="2000">
                <a:solidFill>
                  <a:schemeClr val="tx2"/>
                </a:solidFill>
                <a:latin typeface="LettrGoth12 BT" pitchFamily="49" charset="0"/>
              </a:rPr>
              <a:t>WHERE sb.name = ’Bart’ AND sl.name = ’Lisa’</a:t>
            </a:r>
          </a:p>
        </p:txBody>
      </p:sp>
      <p:sp>
        <p:nvSpPr>
          <p:cNvPr id="1247239" name="Text Box 7"/>
          <p:cNvSpPr txBox="1">
            <a:spLocks noChangeArrowheads="1"/>
          </p:cNvSpPr>
          <p:nvPr/>
        </p:nvSpPr>
        <p:spPr bwMode="auto">
          <a:xfrm>
            <a:off x="-76200" y="3810000"/>
            <a:ext cx="61277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kumimoji="1" lang="en-US" altLang="en-US" sz="2000">
                <a:solidFill>
                  <a:schemeClr val="tx2"/>
                </a:solidFill>
                <a:latin typeface="LettrGoth12 BT" pitchFamily="49" charset="0"/>
              </a:rPr>
              <a:t>AND eb.SID = sb.SID AND el.SID = sl.SID</a:t>
            </a:r>
          </a:p>
        </p:txBody>
      </p:sp>
      <p:sp>
        <p:nvSpPr>
          <p:cNvPr id="1247240" name="Text Box 8"/>
          <p:cNvSpPr txBox="1">
            <a:spLocks noChangeArrowheads="1"/>
          </p:cNvSpPr>
          <p:nvPr/>
        </p:nvSpPr>
        <p:spPr bwMode="auto">
          <a:xfrm>
            <a:off x="-76200" y="4267200"/>
            <a:ext cx="5975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kumimoji="1" lang="en-US" altLang="en-US" sz="2000">
                <a:solidFill>
                  <a:schemeClr val="tx2"/>
                </a:solidFill>
                <a:latin typeface="LettrGoth12 BT" pitchFamily="49" charset="0"/>
              </a:rPr>
              <a:t>AND eb.CID = c.CID AND el.CID = c.CID;</a:t>
            </a:r>
          </a:p>
        </p:txBody>
      </p:sp>
      <p:sp>
        <p:nvSpPr>
          <p:cNvPr id="1247241" name="Text Box 9"/>
          <p:cNvSpPr txBox="1">
            <a:spLocks noChangeArrowheads="1"/>
          </p:cNvSpPr>
          <p:nvPr/>
        </p:nvSpPr>
        <p:spPr bwMode="auto">
          <a:xfrm>
            <a:off x="-57150" y="2438400"/>
            <a:ext cx="23177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kumimoji="1" lang="en-US" altLang="en-US" sz="2000">
                <a:solidFill>
                  <a:schemeClr val="tx2"/>
                </a:solidFill>
                <a:latin typeface="LettrGoth12 BT" pitchFamily="49" charset="0"/>
              </a:rPr>
              <a:t>SELECT c.title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7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7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7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7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7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7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7236" grpId="0" autoUpdateAnimBg="0"/>
      <p:bldP spid="1247237" grpId="0" autoUpdateAnimBg="0"/>
      <p:bldP spid="1247238" grpId="0" autoUpdateAnimBg="0"/>
      <p:bldP spid="1247239" grpId="0" autoUpdateAnimBg="0"/>
      <p:bldP spid="1247240" grpId="0" autoUpdateAnimBg="0"/>
      <p:bldP spid="1247241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07C53F8-A54B-47E3-94E0-EB7CED2AE0FD}" type="datetime1">
              <a:rPr lang="en-US" altLang="en-US" sz="1000">
                <a:solidFill>
                  <a:schemeClr val="tx1"/>
                </a:solidFill>
              </a:rPr>
              <a:pPr eaLnBrk="1" hangingPunct="1"/>
              <a:t>9/29/2017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>
                <a:solidFill>
                  <a:schemeClr val="tx1"/>
                </a:solidFill>
              </a:rPr>
              <a:t>Luke Huan Univ. of Kansas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BE38220-0615-4D47-9F11-FDC54EF1D02D}" type="slidenum">
              <a:rPr lang="en-US" altLang="en-US" sz="1000">
                <a:solidFill>
                  <a:schemeClr val="tx1"/>
                </a:solidFill>
              </a:rPr>
              <a:pPr eaLnBrk="1" hangingPunct="1"/>
              <a:t>15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Why SFW statements?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Out of many possible ways of structuring SQL statements, why did the designers choose </a:t>
            </a:r>
            <a:r>
              <a:rPr lang="en-US" altLang="en-US" smtClean="0">
                <a:latin typeface="LettrGoth12 BT" pitchFamily="49" charset="0"/>
              </a:rPr>
              <a:t>SELECT</a:t>
            </a:r>
            <a:r>
              <a:rPr lang="en-US" altLang="en-US" smtClean="0"/>
              <a:t>-</a:t>
            </a:r>
            <a:r>
              <a:rPr lang="en-US" altLang="en-US" smtClean="0">
                <a:latin typeface="LettrGoth12 BT" pitchFamily="49" charset="0"/>
              </a:rPr>
              <a:t>FROM</a:t>
            </a:r>
            <a:r>
              <a:rPr lang="en-US" altLang="en-US" smtClean="0"/>
              <a:t>-</a:t>
            </a:r>
            <a:r>
              <a:rPr lang="en-US" altLang="en-US" smtClean="0">
                <a:latin typeface="LettrGoth12 BT" pitchFamily="49" charset="0"/>
              </a:rPr>
              <a:t>WHERE</a:t>
            </a:r>
            <a:r>
              <a:rPr lang="en-US" altLang="en-US" smtClean="0"/>
              <a:t>?</a:t>
            </a:r>
          </a:p>
          <a:p>
            <a:pPr lvl="1" eaLnBrk="1" hangingPunct="1"/>
            <a:r>
              <a:rPr lang="en-US" altLang="en-US" smtClean="0"/>
              <a:t>A large number of queries can be written using only selection, projection, and cross product (or join)</a:t>
            </a:r>
          </a:p>
          <a:p>
            <a:pPr lvl="1" eaLnBrk="1" hangingPunct="1"/>
            <a:r>
              <a:rPr lang="en-US" altLang="en-US" smtClean="0"/>
              <a:t>Any query that uses only these operators can be written in a canonical form: </a:t>
            </a:r>
            <a:r>
              <a:rPr lang="el-GR" altLang="en-US" smtClean="0">
                <a:solidFill>
                  <a:schemeClr val="tx2"/>
                </a:solidFill>
                <a:cs typeface="Times New Roman" panose="02020603050405020304" pitchFamily="18" charset="0"/>
              </a:rPr>
              <a:t>π</a:t>
            </a:r>
            <a:r>
              <a:rPr lang="en-US" altLang="en-US" i="1" baseline="-25000" smtClean="0">
                <a:solidFill>
                  <a:schemeClr val="tx2"/>
                </a:solidFill>
              </a:rPr>
              <a:t>L</a:t>
            </a:r>
            <a:r>
              <a:rPr lang="en-US" altLang="en-US" smtClean="0">
                <a:solidFill>
                  <a:schemeClr val="tx2"/>
                </a:solidFill>
              </a:rPr>
              <a:t> (</a:t>
            </a:r>
            <a:r>
              <a:rPr lang="el-GR" altLang="en-US" smtClean="0">
                <a:solidFill>
                  <a:schemeClr val="tx2"/>
                </a:solidFill>
                <a:cs typeface="Times New Roman" panose="02020603050405020304" pitchFamily="18" charset="0"/>
              </a:rPr>
              <a:t>σ</a:t>
            </a:r>
            <a:r>
              <a:rPr lang="en-US" altLang="en-US" i="1" baseline="-25000" smtClean="0">
                <a:solidFill>
                  <a:schemeClr val="tx2"/>
                </a:solidFill>
              </a:rPr>
              <a:t>p</a:t>
            </a:r>
            <a:r>
              <a:rPr lang="en-US" altLang="en-US" smtClean="0">
                <a:solidFill>
                  <a:schemeClr val="tx2"/>
                </a:solidFill>
              </a:rPr>
              <a:t> (</a:t>
            </a:r>
            <a:r>
              <a:rPr lang="en-US" altLang="en-US" i="1" smtClean="0">
                <a:solidFill>
                  <a:schemeClr val="tx2"/>
                </a:solidFill>
              </a:rPr>
              <a:t>R</a:t>
            </a:r>
            <a:r>
              <a:rPr lang="en-US" altLang="en-US" baseline="-25000" smtClean="0">
                <a:solidFill>
                  <a:schemeClr val="tx2"/>
                </a:solidFill>
              </a:rPr>
              <a:t>1</a:t>
            </a:r>
            <a:r>
              <a:rPr lang="en-US" altLang="en-US" smtClean="0">
                <a:solidFill>
                  <a:schemeClr val="tx2"/>
                </a:solidFill>
              </a:rPr>
              <a:t> </a:t>
            </a:r>
            <a:r>
              <a:rPr lang="en-US" altLang="en-US" smtClean="0">
                <a:solidFill>
                  <a:schemeClr val="tx2"/>
                </a:solidFill>
                <a:latin typeface="cmsy10"/>
              </a:rPr>
              <a:t>X</a:t>
            </a:r>
            <a:r>
              <a:rPr lang="en-US" altLang="en-US" smtClean="0">
                <a:solidFill>
                  <a:schemeClr val="tx2"/>
                </a:solidFill>
              </a:rPr>
              <a:t> … </a:t>
            </a:r>
            <a:r>
              <a:rPr lang="en-US" altLang="en-US" smtClean="0">
                <a:solidFill>
                  <a:schemeClr val="tx2"/>
                </a:solidFill>
                <a:latin typeface="cmsy10"/>
              </a:rPr>
              <a:t>X</a:t>
            </a:r>
            <a:r>
              <a:rPr lang="en-US" altLang="en-US" smtClean="0">
                <a:solidFill>
                  <a:schemeClr val="tx2"/>
                </a:solidFill>
              </a:rPr>
              <a:t> </a:t>
            </a:r>
            <a:r>
              <a:rPr lang="en-US" altLang="en-US" i="1" smtClean="0">
                <a:solidFill>
                  <a:schemeClr val="tx2"/>
                </a:solidFill>
              </a:rPr>
              <a:t>R</a:t>
            </a:r>
            <a:r>
              <a:rPr lang="en-US" altLang="en-US" i="1" baseline="-25000" smtClean="0">
                <a:solidFill>
                  <a:schemeClr val="tx2"/>
                </a:solidFill>
              </a:rPr>
              <a:t>m</a:t>
            </a:r>
            <a:r>
              <a:rPr lang="en-US" altLang="en-US" smtClean="0">
                <a:solidFill>
                  <a:schemeClr val="tx2"/>
                </a:solidFill>
              </a:rPr>
              <a:t>))</a:t>
            </a:r>
          </a:p>
          <a:p>
            <a:pPr lvl="2" eaLnBrk="1" hangingPunct="1"/>
            <a:r>
              <a:rPr lang="en-US" altLang="en-US" smtClean="0"/>
              <a:t>Example: </a:t>
            </a:r>
            <a:r>
              <a:rPr lang="el-GR" altLang="en-US" smtClean="0">
                <a:cs typeface="Times New Roman" panose="02020603050405020304" pitchFamily="18" charset="0"/>
              </a:rPr>
              <a:t>π </a:t>
            </a:r>
            <a:r>
              <a:rPr lang="en-US" altLang="en-US" i="1" baseline="-25000" smtClean="0"/>
              <a:t>R</a:t>
            </a:r>
            <a:r>
              <a:rPr lang="en-US" altLang="en-US" baseline="-25000" smtClean="0"/>
              <a:t>.</a:t>
            </a:r>
            <a:r>
              <a:rPr lang="en-US" altLang="en-US" i="1" baseline="-25000" smtClean="0"/>
              <a:t>A</a:t>
            </a:r>
            <a:r>
              <a:rPr lang="en-US" altLang="en-US" baseline="-25000" smtClean="0"/>
              <a:t>, </a:t>
            </a:r>
            <a:r>
              <a:rPr lang="en-US" altLang="en-US" i="1" baseline="-25000" smtClean="0"/>
              <a:t>S</a:t>
            </a:r>
            <a:r>
              <a:rPr lang="en-US" altLang="en-US" baseline="-25000" smtClean="0"/>
              <a:t>.</a:t>
            </a:r>
            <a:r>
              <a:rPr lang="en-US" altLang="en-US" i="1" baseline="-25000" smtClean="0"/>
              <a:t>B</a:t>
            </a:r>
            <a:r>
              <a:rPr lang="en-US" altLang="en-US" smtClean="0"/>
              <a:t> (</a:t>
            </a:r>
            <a:r>
              <a:rPr lang="en-US" altLang="en-US" i="1" smtClean="0"/>
              <a:t>R</a:t>
            </a:r>
            <a:r>
              <a:rPr lang="en-US" altLang="en-US" smtClean="0"/>
              <a:t>    </a:t>
            </a:r>
            <a:r>
              <a:rPr lang="en-US" altLang="en-US" i="1" baseline="-25000" smtClean="0"/>
              <a:t>p</a:t>
            </a:r>
            <a:r>
              <a:rPr lang="en-US" altLang="en-US" baseline="-25000" smtClean="0"/>
              <a:t>1</a:t>
            </a:r>
            <a:r>
              <a:rPr lang="en-US" altLang="en-US" smtClean="0"/>
              <a:t> </a:t>
            </a:r>
            <a:r>
              <a:rPr lang="en-US" altLang="en-US" i="1" smtClean="0"/>
              <a:t>S</a:t>
            </a:r>
            <a:r>
              <a:rPr lang="en-US" altLang="en-US" smtClean="0"/>
              <a:t>) </a:t>
            </a:r>
            <a:r>
              <a:rPr lang="en-US" altLang="en-US" smtClean="0">
                <a:latin typeface="dbsym"/>
              </a:rPr>
              <a:t>    </a:t>
            </a:r>
            <a:r>
              <a:rPr lang="en-US" altLang="en-US" i="1" baseline="-25000" smtClean="0"/>
              <a:t>p</a:t>
            </a:r>
            <a:r>
              <a:rPr lang="en-US" altLang="en-US" baseline="-25000" smtClean="0"/>
              <a:t>2</a:t>
            </a:r>
            <a:r>
              <a:rPr lang="en-US" altLang="en-US" smtClean="0"/>
              <a:t> (</a:t>
            </a:r>
            <a:r>
              <a:rPr lang="el-GR" altLang="en-US" smtClean="0">
                <a:cs typeface="Times New Roman" panose="02020603050405020304" pitchFamily="18" charset="0"/>
              </a:rPr>
              <a:t>π</a:t>
            </a:r>
            <a:r>
              <a:rPr lang="en-US" altLang="en-US" i="1" baseline="-25000" smtClean="0"/>
              <a:t>T</a:t>
            </a:r>
            <a:r>
              <a:rPr lang="en-US" altLang="en-US" baseline="-25000" smtClean="0"/>
              <a:t>.</a:t>
            </a:r>
            <a:r>
              <a:rPr lang="en-US" altLang="en-US" i="1" baseline="-25000" smtClean="0"/>
              <a:t>C</a:t>
            </a:r>
            <a:r>
              <a:rPr lang="en-US" altLang="en-US" smtClean="0"/>
              <a:t> </a:t>
            </a:r>
            <a:r>
              <a:rPr lang="el-GR" altLang="en-US" smtClean="0">
                <a:cs typeface="Times New Roman" panose="02020603050405020304" pitchFamily="18" charset="0"/>
              </a:rPr>
              <a:t>σ</a:t>
            </a:r>
            <a:r>
              <a:rPr lang="en-US" altLang="en-US" i="1" baseline="-25000" smtClean="0"/>
              <a:t>p</a:t>
            </a:r>
            <a:r>
              <a:rPr lang="en-US" altLang="en-US" baseline="-25000" smtClean="0"/>
              <a:t>3</a:t>
            </a:r>
            <a:r>
              <a:rPr lang="en-US" altLang="en-US" smtClean="0"/>
              <a:t> </a:t>
            </a:r>
            <a:r>
              <a:rPr lang="en-US" altLang="en-US" i="1" smtClean="0"/>
              <a:t>T</a:t>
            </a:r>
            <a:r>
              <a:rPr lang="en-US" altLang="en-US" smtClean="0"/>
              <a:t>) =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r>
              <a:rPr lang="en-US" altLang="en-US" smtClean="0">
                <a:latin typeface="cmmi10"/>
              </a:rPr>
              <a:t>	</a:t>
            </a:r>
            <a:r>
              <a:rPr lang="el-GR" altLang="en-US" smtClean="0">
                <a:cs typeface="Times New Roman" panose="02020603050405020304" pitchFamily="18" charset="0"/>
              </a:rPr>
              <a:t>π</a:t>
            </a:r>
            <a:r>
              <a:rPr lang="en-US" altLang="en-US" i="1" baseline="-25000" smtClean="0"/>
              <a:t>R</a:t>
            </a:r>
            <a:r>
              <a:rPr lang="en-US" altLang="en-US" baseline="-25000" smtClean="0"/>
              <a:t>.</a:t>
            </a:r>
            <a:r>
              <a:rPr lang="en-US" altLang="en-US" i="1" baseline="-25000" smtClean="0"/>
              <a:t>A</a:t>
            </a:r>
            <a:r>
              <a:rPr lang="en-US" altLang="en-US" baseline="-25000" smtClean="0"/>
              <a:t>, </a:t>
            </a:r>
            <a:r>
              <a:rPr lang="en-US" altLang="en-US" i="1" baseline="-25000" smtClean="0"/>
              <a:t>S</a:t>
            </a:r>
            <a:r>
              <a:rPr lang="en-US" altLang="en-US" baseline="-25000" smtClean="0"/>
              <a:t>.</a:t>
            </a:r>
            <a:r>
              <a:rPr lang="en-US" altLang="en-US" i="1" baseline="-25000" smtClean="0"/>
              <a:t>B</a:t>
            </a:r>
            <a:r>
              <a:rPr lang="en-US" altLang="en-US" baseline="-25000" smtClean="0"/>
              <a:t>, </a:t>
            </a:r>
            <a:r>
              <a:rPr lang="en-US" altLang="en-US" i="1" baseline="-25000" smtClean="0"/>
              <a:t>T</a:t>
            </a:r>
            <a:r>
              <a:rPr lang="en-US" altLang="en-US" baseline="-25000" smtClean="0"/>
              <a:t>.</a:t>
            </a:r>
            <a:r>
              <a:rPr lang="en-US" altLang="en-US" i="1" baseline="-25000" smtClean="0"/>
              <a:t>C</a:t>
            </a:r>
            <a:r>
              <a:rPr lang="en-US" altLang="en-US" smtClean="0"/>
              <a:t> </a:t>
            </a:r>
            <a:r>
              <a:rPr lang="el-GR" altLang="en-US" smtClean="0">
                <a:cs typeface="Times New Roman" panose="02020603050405020304" pitchFamily="18" charset="0"/>
              </a:rPr>
              <a:t>σ</a:t>
            </a:r>
            <a:r>
              <a:rPr lang="en-US" altLang="en-US" i="1" baseline="-25000" smtClean="0"/>
              <a:t>p</a:t>
            </a:r>
            <a:r>
              <a:rPr lang="en-US" altLang="en-US" baseline="-25000" smtClean="0"/>
              <a:t>1 </a:t>
            </a:r>
            <a:r>
              <a:rPr lang="en-US" altLang="en-US" baseline="-25000" smtClean="0">
                <a:latin typeface="cmsy10"/>
              </a:rPr>
              <a:t>^</a:t>
            </a:r>
            <a:r>
              <a:rPr lang="en-US" altLang="en-US" baseline="-25000" smtClean="0"/>
              <a:t> </a:t>
            </a:r>
            <a:r>
              <a:rPr lang="en-US" altLang="en-US" i="1" baseline="-25000" smtClean="0"/>
              <a:t>p</a:t>
            </a:r>
            <a:r>
              <a:rPr lang="en-US" altLang="en-US" baseline="-25000" smtClean="0"/>
              <a:t>2^</a:t>
            </a:r>
            <a:r>
              <a:rPr lang="en-US" altLang="en-US" i="1" baseline="-25000" smtClean="0"/>
              <a:t>p</a:t>
            </a:r>
            <a:r>
              <a:rPr lang="en-US" altLang="en-US" baseline="-25000" smtClean="0"/>
              <a:t>3</a:t>
            </a:r>
            <a:r>
              <a:rPr lang="en-US" altLang="en-US" smtClean="0"/>
              <a:t> ( </a:t>
            </a:r>
            <a:r>
              <a:rPr lang="en-US" altLang="en-US" i="1" smtClean="0"/>
              <a:t>R</a:t>
            </a:r>
            <a:r>
              <a:rPr lang="en-US" altLang="en-US" smtClean="0"/>
              <a:t> </a:t>
            </a:r>
            <a:r>
              <a:rPr lang="en-US" altLang="en-US" smtClean="0">
                <a:latin typeface="cmsy10"/>
              </a:rPr>
              <a:t>X</a:t>
            </a:r>
            <a:r>
              <a:rPr lang="en-US" altLang="en-US" smtClean="0"/>
              <a:t> </a:t>
            </a:r>
            <a:r>
              <a:rPr lang="en-US" altLang="en-US" i="1" smtClean="0"/>
              <a:t>S</a:t>
            </a:r>
            <a:r>
              <a:rPr lang="en-US" altLang="en-US" smtClean="0"/>
              <a:t> </a:t>
            </a:r>
            <a:r>
              <a:rPr lang="en-US" altLang="en-US" smtClean="0">
                <a:latin typeface="cmsy10"/>
              </a:rPr>
              <a:t>X</a:t>
            </a:r>
            <a:r>
              <a:rPr lang="en-US" altLang="en-US" smtClean="0"/>
              <a:t> </a:t>
            </a:r>
            <a:r>
              <a:rPr lang="en-US" altLang="en-US" i="1" smtClean="0"/>
              <a:t>T</a:t>
            </a:r>
            <a:r>
              <a:rPr lang="en-US" altLang="en-US" smtClean="0"/>
              <a:t> )</a:t>
            </a:r>
          </a:p>
          <a:p>
            <a:pPr lvl="1" eaLnBrk="1" hangingPunct="1"/>
            <a:r>
              <a:rPr lang="en-US" altLang="en-US" smtClean="0">
                <a:latin typeface="LettrGoth12 BT" pitchFamily="49" charset="0"/>
              </a:rPr>
              <a:t>SELECT</a:t>
            </a:r>
            <a:r>
              <a:rPr lang="en-US" altLang="en-US" smtClean="0"/>
              <a:t>-</a:t>
            </a:r>
            <a:r>
              <a:rPr lang="en-US" altLang="en-US" smtClean="0">
                <a:latin typeface="LettrGoth12 BT" pitchFamily="49" charset="0"/>
              </a:rPr>
              <a:t>FROM</a:t>
            </a:r>
            <a:r>
              <a:rPr lang="en-US" altLang="en-US" smtClean="0"/>
              <a:t>-</a:t>
            </a:r>
            <a:r>
              <a:rPr lang="en-US" altLang="en-US" smtClean="0">
                <a:latin typeface="LettrGoth12 BT" pitchFamily="49" charset="0"/>
              </a:rPr>
              <a:t>WHERE</a:t>
            </a:r>
            <a:r>
              <a:rPr lang="en-US" altLang="en-US" smtClean="0"/>
              <a:t> captures this canonical form</a:t>
            </a:r>
          </a:p>
        </p:txBody>
      </p:sp>
      <p:pic>
        <p:nvPicPr>
          <p:cNvPr id="17415" name="Picture 16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7775" y="4267200"/>
            <a:ext cx="327025" cy="1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6" name="Picture 16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4303713"/>
            <a:ext cx="327025" cy="19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99FE782-6EFB-4E5B-B1FC-5655AA975BC7}" type="datetime1">
              <a:rPr lang="en-US" altLang="en-US" sz="1000">
                <a:solidFill>
                  <a:schemeClr val="tx1"/>
                </a:solidFill>
              </a:rPr>
              <a:pPr eaLnBrk="1" hangingPunct="1"/>
              <a:t>9/29/2017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>
                <a:solidFill>
                  <a:schemeClr val="tx1"/>
                </a:solidFill>
              </a:rPr>
              <a:t>Luke Huan Univ. of Kansas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FCB26F3-434D-4E64-B8B5-C9137E166BCA}" type="slidenum">
              <a:rPr lang="en-US" altLang="en-US" sz="1000">
                <a:solidFill>
                  <a:schemeClr val="tx1"/>
                </a:solidFill>
              </a:rPr>
              <a:pPr eaLnBrk="1" hangingPunct="1"/>
              <a:t>16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Set versus bag semantics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Set</a:t>
            </a:r>
          </a:p>
          <a:p>
            <a:pPr lvl="1" eaLnBrk="1" hangingPunct="1"/>
            <a:r>
              <a:rPr lang="en-US" altLang="en-US" smtClean="0"/>
              <a:t>No duplicates</a:t>
            </a:r>
          </a:p>
          <a:p>
            <a:pPr lvl="1" eaLnBrk="1" hangingPunct="1"/>
            <a:r>
              <a:rPr lang="en-US" altLang="en-US" smtClean="0"/>
              <a:t>Relational model and algebra use set semantics</a:t>
            </a:r>
          </a:p>
          <a:p>
            <a:pPr eaLnBrk="1" hangingPunct="1"/>
            <a:r>
              <a:rPr lang="en-US" altLang="en-US" smtClean="0"/>
              <a:t>Bag</a:t>
            </a:r>
          </a:p>
          <a:p>
            <a:pPr lvl="1" eaLnBrk="1" hangingPunct="1"/>
            <a:r>
              <a:rPr lang="en-US" altLang="en-US" smtClean="0"/>
              <a:t>Duplicates allowed</a:t>
            </a:r>
          </a:p>
          <a:p>
            <a:pPr lvl="1" eaLnBrk="1" hangingPunct="1"/>
            <a:r>
              <a:rPr lang="en-US" altLang="en-US" smtClean="0"/>
              <a:t>Number of duplicates is significant</a:t>
            </a:r>
          </a:p>
          <a:p>
            <a:pPr lvl="1" eaLnBrk="1" hangingPunct="1"/>
            <a:r>
              <a:rPr lang="en-US" altLang="en-US" smtClean="0"/>
              <a:t>SQL uses bag semantics by default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664BF59-68D9-40CC-9EC1-6F5E5B356276}" type="datetime1">
              <a:rPr lang="en-US" altLang="en-US" sz="1000">
                <a:solidFill>
                  <a:schemeClr val="tx1"/>
                </a:solidFill>
              </a:rPr>
              <a:pPr eaLnBrk="1" hangingPunct="1"/>
              <a:t>9/29/2017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>
                <a:solidFill>
                  <a:schemeClr val="tx1"/>
                </a:solidFill>
              </a:rPr>
              <a:t>Luke Huan Univ. of Kansas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0EB4E16-7421-4EEF-B17D-BAC74DEA8983}" type="slidenum">
              <a:rPr lang="en-US" altLang="en-US" sz="1000">
                <a:solidFill>
                  <a:schemeClr val="tx1"/>
                </a:solidFill>
              </a:rPr>
              <a:pPr eaLnBrk="1" hangingPunct="1"/>
              <a:t>17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Set versus bag example</a:t>
            </a:r>
          </a:p>
        </p:txBody>
      </p:sp>
      <p:sp>
        <p:nvSpPr>
          <p:cNvPr id="19462" name="Text Box 5"/>
          <p:cNvSpPr txBox="1">
            <a:spLocks noChangeArrowheads="1"/>
          </p:cNvSpPr>
          <p:nvPr/>
        </p:nvSpPr>
        <p:spPr bwMode="auto">
          <a:xfrm>
            <a:off x="4476750" y="1295400"/>
            <a:ext cx="15668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kumimoji="1" lang="el-GR" altLang="en-US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kumimoji="1" lang="en-US" altLang="en-US" sz="2400" i="1" baseline="-25000">
                <a:solidFill>
                  <a:schemeClr val="tx1"/>
                </a:solidFill>
                <a:latin typeface="AmeriGarmnd BT"/>
              </a:rPr>
              <a:t>SID</a:t>
            </a:r>
            <a:r>
              <a:rPr kumimoji="1" lang="en-US" altLang="en-US" sz="2400">
                <a:solidFill>
                  <a:schemeClr val="tx1"/>
                </a:solidFill>
                <a:latin typeface="AmeriGarmnd BT"/>
              </a:rPr>
              <a:t> </a:t>
            </a:r>
            <a:r>
              <a:rPr kumimoji="1" lang="en-US" altLang="en-US" sz="2400" i="1">
                <a:solidFill>
                  <a:schemeClr val="tx1"/>
                </a:solidFill>
                <a:latin typeface="AmeriGarmnd BT"/>
              </a:rPr>
              <a:t>Enroll</a:t>
            </a:r>
          </a:p>
        </p:txBody>
      </p:sp>
      <p:sp>
        <p:nvSpPr>
          <p:cNvPr id="19463" name="Rectangle 6"/>
          <p:cNvSpPr>
            <a:spLocks noChangeArrowheads="1"/>
          </p:cNvSpPr>
          <p:nvPr/>
        </p:nvSpPr>
        <p:spPr bwMode="auto">
          <a:xfrm>
            <a:off x="1295400" y="2057400"/>
            <a:ext cx="8413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kumimoji="1" lang="en-US" altLang="en-US" sz="2400" i="1">
                <a:solidFill>
                  <a:schemeClr val="tx1"/>
                </a:solidFill>
                <a:latin typeface="AmeriGarmnd BT"/>
              </a:rPr>
              <a:t>Enroll</a:t>
            </a:r>
          </a:p>
        </p:txBody>
      </p:sp>
      <p:sp>
        <p:nvSpPr>
          <p:cNvPr id="19464" name="Text Box 7"/>
          <p:cNvSpPr txBox="1">
            <a:spLocks noChangeArrowheads="1"/>
          </p:cNvSpPr>
          <p:nvPr/>
        </p:nvSpPr>
        <p:spPr bwMode="auto">
          <a:xfrm>
            <a:off x="3962400" y="3733800"/>
            <a:ext cx="23749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kumimoji="1" lang="en-US" altLang="en-US" sz="2400">
                <a:solidFill>
                  <a:schemeClr val="tx1"/>
                </a:solidFill>
                <a:latin typeface="LettrGoth12 BT" pitchFamily="49" charset="0"/>
              </a:rPr>
              <a:t>SELECT SID</a:t>
            </a:r>
            <a:br>
              <a:rPr kumimoji="1" lang="en-US" altLang="en-US" sz="2400">
                <a:solidFill>
                  <a:schemeClr val="tx1"/>
                </a:solidFill>
                <a:latin typeface="LettrGoth12 BT" pitchFamily="49" charset="0"/>
              </a:rPr>
            </a:br>
            <a:r>
              <a:rPr kumimoji="1" lang="en-US" altLang="en-US" sz="2400">
                <a:solidFill>
                  <a:schemeClr val="tx1"/>
                </a:solidFill>
                <a:latin typeface="LettrGoth12 BT" pitchFamily="49" charset="0"/>
              </a:rPr>
              <a:t>FROM Enroll;</a:t>
            </a:r>
          </a:p>
        </p:txBody>
      </p:sp>
      <p:graphicFrame>
        <p:nvGraphicFramePr>
          <p:cNvPr id="1253429" name="Group 53"/>
          <p:cNvGraphicFramePr>
            <a:graphicFrameLocks noGrp="1"/>
          </p:cNvGraphicFramePr>
          <p:nvPr/>
        </p:nvGraphicFramePr>
        <p:xfrm>
          <a:off x="685800" y="2667000"/>
          <a:ext cx="2514600" cy="1828800"/>
        </p:xfrm>
        <a:graphic>
          <a:graphicData uri="http://schemas.openxmlformats.org/drawingml/2006/table">
            <a:tbl>
              <a:tblPr/>
              <a:tblGrid>
                <a:gridCol w="685800"/>
                <a:gridCol w="914400"/>
                <a:gridCol w="914400"/>
              </a:tblGrid>
              <a:tr h="298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sid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grade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647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108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53484" name="Group 108"/>
          <p:cNvGraphicFramePr>
            <a:graphicFrameLocks noGrp="1"/>
          </p:cNvGraphicFramePr>
          <p:nvPr/>
        </p:nvGraphicFramePr>
        <p:xfrm>
          <a:off x="5105400" y="1905000"/>
          <a:ext cx="685800" cy="1463676"/>
        </p:xfrm>
        <a:graphic>
          <a:graphicData uri="http://schemas.openxmlformats.org/drawingml/2006/table">
            <a:tbl>
              <a:tblPr/>
              <a:tblGrid>
                <a:gridCol w="685800"/>
              </a:tblGrid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sid 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</a:tr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1234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1124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1123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53466" name="Group 90"/>
          <p:cNvGraphicFramePr>
            <a:graphicFrameLocks noGrp="1"/>
          </p:cNvGraphicFramePr>
          <p:nvPr/>
        </p:nvGraphicFramePr>
        <p:xfrm>
          <a:off x="5181600" y="4572000"/>
          <a:ext cx="685800" cy="1828800"/>
        </p:xfrm>
        <a:graphic>
          <a:graphicData uri="http://schemas.openxmlformats.org/drawingml/2006/table">
            <a:tbl>
              <a:tblPr/>
              <a:tblGrid>
                <a:gridCol w="685800"/>
              </a:tblGrid>
              <a:tr h="298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sid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3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53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3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253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D643963-C7E0-43E8-BBD0-92E3ACE68870}" type="datetime1">
              <a:rPr lang="en-US" altLang="en-US" sz="1000">
                <a:solidFill>
                  <a:schemeClr val="tx1"/>
                </a:solidFill>
              </a:rPr>
              <a:pPr eaLnBrk="1" hangingPunct="1"/>
              <a:t>9/29/2017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>
                <a:solidFill>
                  <a:schemeClr val="tx1"/>
                </a:solidFill>
              </a:rPr>
              <a:t>Luke Huan Univ. of Kansas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2550F7D-3E37-4CE6-8FAB-AE0844998EEE}" type="slidenum">
              <a:rPr lang="en-US" altLang="en-US" sz="1000">
                <a:solidFill>
                  <a:schemeClr val="tx1"/>
                </a:solidFill>
              </a:rPr>
              <a:pPr eaLnBrk="1" hangingPunct="1"/>
              <a:t>18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case for bag semantics</a:t>
            </a:r>
          </a:p>
        </p:txBody>
      </p:sp>
      <p:sp>
        <p:nvSpPr>
          <p:cNvPr id="1255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Efficiency</a:t>
            </a:r>
          </a:p>
          <a:p>
            <a:pPr lvl="1" eaLnBrk="1" hangingPunct="1"/>
            <a:r>
              <a:rPr lang="en-US" altLang="en-US" smtClean="0"/>
              <a:t>Saves time of eliminating duplicates</a:t>
            </a:r>
          </a:p>
          <a:p>
            <a:pPr eaLnBrk="1" hangingPunct="1"/>
            <a:r>
              <a:rPr lang="en-US" altLang="en-US" smtClean="0"/>
              <a:t>Which one is more useful?</a:t>
            </a:r>
          </a:p>
          <a:p>
            <a:pPr lvl="1" eaLnBrk="1" hangingPunct="1"/>
            <a:r>
              <a:rPr lang="en-US" altLang="en-US" smtClean="0"/>
              <a:t> </a:t>
            </a:r>
            <a:r>
              <a:rPr lang="el-GR" altLang="en-US" smtClean="0">
                <a:cs typeface="Times New Roman" panose="02020603050405020304" pitchFamily="18" charset="0"/>
              </a:rPr>
              <a:t>π</a:t>
            </a:r>
            <a:r>
              <a:rPr lang="en-US" altLang="en-US" i="1" baseline="-25000" smtClean="0"/>
              <a:t>GPA</a:t>
            </a:r>
            <a:r>
              <a:rPr lang="en-US" altLang="en-US" smtClean="0"/>
              <a:t> </a:t>
            </a:r>
            <a:r>
              <a:rPr lang="en-US" altLang="en-US" i="1" smtClean="0"/>
              <a:t>Student</a:t>
            </a:r>
          </a:p>
          <a:p>
            <a:pPr lvl="1" eaLnBrk="1" hangingPunct="1"/>
            <a:r>
              <a:rPr lang="en-US" altLang="en-US" smtClean="0">
                <a:latin typeface="LettrGoth12 BT" pitchFamily="49" charset="0"/>
              </a:rPr>
              <a:t>SELECT GPA FROM Student;</a:t>
            </a:r>
          </a:p>
          <a:p>
            <a:pPr lvl="1" eaLnBrk="1" hangingPunct="1"/>
            <a:r>
              <a:rPr lang="en-US" altLang="en-US" smtClean="0"/>
              <a:t>The first query just returns all possible GPA’s</a:t>
            </a:r>
          </a:p>
          <a:p>
            <a:pPr lvl="1" eaLnBrk="1" hangingPunct="1"/>
            <a:r>
              <a:rPr lang="en-US" altLang="en-US" smtClean="0"/>
              <a:t>The second query returns the actual GPA distribution</a:t>
            </a:r>
          </a:p>
          <a:p>
            <a:pPr eaLnBrk="1" hangingPunct="1"/>
            <a:r>
              <a:rPr lang="en-US" altLang="en-US" smtClean="0"/>
              <a:t>Besides, SQL provides the option of set semantics with </a:t>
            </a:r>
            <a:r>
              <a:rPr lang="en-US" altLang="en-US" smtClean="0">
                <a:solidFill>
                  <a:schemeClr val="tx2"/>
                </a:solidFill>
                <a:latin typeface="LettrGoth12 BT" pitchFamily="49" charset="0"/>
              </a:rPr>
              <a:t>DISTINCT</a:t>
            </a:r>
            <a:r>
              <a:rPr lang="en-US" altLang="en-US" smtClean="0"/>
              <a:t> keyword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5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5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5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5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5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5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5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5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5427" grpId="0" build="p" bldLvl="2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C1D5419-FE5C-4F75-8EE4-2A53924DEEDC}" type="datetime1">
              <a:rPr lang="en-US" altLang="en-US" sz="1000">
                <a:solidFill>
                  <a:schemeClr val="tx1"/>
                </a:solidFill>
              </a:rPr>
              <a:pPr eaLnBrk="1" hangingPunct="1"/>
              <a:t>9/29/2017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>
                <a:solidFill>
                  <a:schemeClr val="tx1"/>
                </a:solidFill>
              </a:rPr>
              <a:t>Luke Huan Univ. of Kansas</a:t>
            </a: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14393C3-4240-4635-8588-E2687EA3817B}" type="slidenum">
              <a:rPr lang="en-US" altLang="en-US" sz="1000">
                <a:solidFill>
                  <a:schemeClr val="tx1"/>
                </a:solidFill>
              </a:rPr>
              <a:pPr eaLnBrk="1" hangingPunct="1"/>
              <a:t>19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Forcing set semantics</a:t>
            </a:r>
          </a:p>
        </p:txBody>
      </p:sp>
      <p:sp>
        <p:nvSpPr>
          <p:cNvPr id="1257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SID’s of all pairs of classmates</a:t>
            </a:r>
          </a:p>
          <a:p>
            <a:pPr lvl="1" eaLnBrk="1" hangingPunct="1"/>
            <a:r>
              <a:rPr lang="en-US" altLang="en-US" sz="2200" smtClean="0">
                <a:solidFill>
                  <a:schemeClr val="tx2"/>
                </a:solidFill>
                <a:latin typeface="LettrGoth12 BT" pitchFamily="49" charset="0"/>
              </a:rPr>
              <a:t>SELECT e1.SID AS SID1, e2.SID AS SID2</a:t>
            </a:r>
            <a:br>
              <a:rPr lang="en-US" altLang="en-US" sz="2200" smtClean="0">
                <a:solidFill>
                  <a:schemeClr val="tx2"/>
                </a:solidFill>
                <a:latin typeface="LettrGoth12 BT" pitchFamily="49" charset="0"/>
              </a:rPr>
            </a:br>
            <a:r>
              <a:rPr lang="en-US" altLang="en-US" sz="2200" smtClean="0">
                <a:solidFill>
                  <a:schemeClr val="tx2"/>
                </a:solidFill>
                <a:latin typeface="LettrGoth12 BT" pitchFamily="49" charset="0"/>
              </a:rPr>
              <a:t>FROM Enroll AS e1, Enroll AS e2</a:t>
            </a:r>
            <a:br>
              <a:rPr lang="en-US" altLang="en-US" sz="2200" smtClean="0">
                <a:solidFill>
                  <a:schemeClr val="tx2"/>
                </a:solidFill>
                <a:latin typeface="LettrGoth12 BT" pitchFamily="49" charset="0"/>
              </a:rPr>
            </a:br>
            <a:r>
              <a:rPr lang="en-US" altLang="en-US" sz="2200" smtClean="0">
                <a:solidFill>
                  <a:schemeClr val="tx2"/>
                </a:solidFill>
                <a:latin typeface="LettrGoth12 BT" pitchFamily="49" charset="0"/>
              </a:rPr>
              <a:t>WHERE e1.CID = e2.CID</a:t>
            </a:r>
            <a:br>
              <a:rPr lang="en-US" altLang="en-US" sz="2200" smtClean="0">
                <a:solidFill>
                  <a:schemeClr val="tx2"/>
                </a:solidFill>
                <a:latin typeface="LettrGoth12 BT" pitchFamily="49" charset="0"/>
              </a:rPr>
            </a:br>
            <a:r>
              <a:rPr lang="en-US" altLang="en-US" sz="2200" smtClean="0">
                <a:solidFill>
                  <a:schemeClr val="tx2"/>
                </a:solidFill>
                <a:latin typeface="LettrGoth12 BT" pitchFamily="49" charset="0"/>
              </a:rPr>
              <a:t>AND e1.SID &gt; e2.SID;</a:t>
            </a:r>
          </a:p>
          <a:p>
            <a:pPr lvl="2" eaLnBrk="1" hangingPunct="1"/>
            <a:r>
              <a:rPr lang="en-US" altLang="en-US" smtClean="0"/>
              <a:t>Say Bart and Lisa both take CPS116 and CPS114</a:t>
            </a:r>
          </a:p>
          <a:p>
            <a:pPr lvl="1" eaLnBrk="1" hangingPunct="1"/>
            <a:r>
              <a:rPr lang="en-US" altLang="en-US" sz="2200" smtClean="0">
                <a:latin typeface="LettrGoth12 BT" pitchFamily="49" charset="0"/>
              </a:rPr>
              <a:t>SELECT </a:t>
            </a:r>
            <a:r>
              <a:rPr lang="en-US" altLang="en-US" sz="2200" smtClean="0">
                <a:solidFill>
                  <a:schemeClr val="tx2"/>
                </a:solidFill>
                <a:latin typeface="LettrGoth12 BT" pitchFamily="49" charset="0"/>
              </a:rPr>
              <a:t>DISTINCT</a:t>
            </a:r>
            <a:r>
              <a:rPr lang="en-US" altLang="en-US" sz="2200" smtClean="0">
                <a:latin typeface="LettrGoth12 BT" pitchFamily="49" charset="0"/>
              </a:rPr>
              <a:t> e1.SID AS SID1, e2.SID AS SID2</a:t>
            </a:r>
            <a:br>
              <a:rPr lang="en-US" altLang="en-US" sz="2200" smtClean="0">
                <a:latin typeface="LettrGoth12 BT" pitchFamily="49" charset="0"/>
              </a:rPr>
            </a:br>
            <a:r>
              <a:rPr lang="en-US" altLang="en-US" sz="2200" smtClean="0">
                <a:latin typeface="LettrGoth12 BT" pitchFamily="49" charset="0"/>
              </a:rPr>
              <a:t>...</a:t>
            </a:r>
          </a:p>
          <a:p>
            <a:pPr lvl="2" eaLnBrk="1" hangingPunct="1"/>
            <a:r>
              <a:rPr lang="en-US" altLang="en-US" smtClean="0"/>
              <a:t>With </a:t>
            </a:r>
            <a:r>
              <a:rPr lang="en-US" altLang="en-US" smtClean="0">
                <a:latin typeface="LettrGoth12 BT" pitchFamily="49" charset="0"/>
              </a:rPr>
              <a:t>DISTINCT</a:t>
            </a:r>
            <a:r>
              <a:rPr lang="en-US" altLang="en-US" smtClean="0"/>
              <a:t>, all duplicate (</a:t>
            </a:r>
            <a:r>
              <a:rPr lang="en-US" altLang="en-US" smtClean="0">
                <a:latin typeface="LettrGoth12 BT" pitchFamily="49" charset="0"/>
              </a:rPr>
              <a:t>SID1</a:t>
            </a:r>
            <a:r>
              <a:rPr lang="en-US" altLang="en-US" smtClean="0"/>
              <a:t>, </a:t>
            </a:r>
            <a:r>
              <a:rPr lang="en-US" altLang="en-US" smtClean="0">
                <a:latin typeface="LettrGoth12 BT" pitchFamily="49" charset="0"/>
              </a:rPr>
              <a:t>SID2</a:t>
            </a:r>
            <a:r>
              <a:rPr lang="en-US" altLang="en-US" smtClean="0"/>
              <a:t>) pairs are removed from the output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7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7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7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7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7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7475" grpId="0" build="p" bldLvl="3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07192BC-EAC1-40BA-A571-C1FF3ABDF875}" type="datetime1">
              <a:rPr lang="en-US" altLang="en-US" sz="1000">
                <a:solidFill>
                  <a:schemeClr val="tx1"/>
                </a:solidFill>
              </a:rPr>
              <a:pPr eaLnBrk="1" hangingPunct="1"/>
              <a:t>9/29/2017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>
                <a:solidFill>
                  <a:schemeClr val="tx1"/>
                </a:solidFill>
              </a:rPr>
              <a:t>Luke Huan Univ. of Kansas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F2D1636-E5A8-4CB1-847B-6E73CDD4AB33}" type="slidenum">
              <a:rPr lang="en-US" altLang="en-US" sz="1000">
                <a:solidFill>
                  <a:schemeClr val="tx1"/>
                </a:solidFill>
              </a:rPr>
              <a:pPr eaLnBrk="1" hangingPunct="1"/>
              <a:t>2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grpSp>
        <p:nvGrpSpPr>
          <p:cNvPr id="4101" name="Group 2"/>
          <p:cNvGrpSpPr>
            <a:grpSpLocks/>
          </p:cNvGrpSpPr>
          <p:nvPr/>
        </p:nvGrpSpPr>
        <p:grpSpPr bwMode="auto">
          <a:xfrm>
            <a:off x="1143000" y="990600"/>
            <a:ext cx="7010400" cy="5395913"/>
            <a:chOff x="720" y="624"/>
            <a:chExt cx="4416" cy="3399"/>
          </a:xfrm>
        </p:grpSpPr>
        <p:pic>
          <p:nvPicPr>
            <p:cNvPr id="4106" name="Picture 3" descr="fig03_0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0" y="624"/>
              <a:ext cx="4089" cy="33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07" name="Rectangle 4"/>
            <p:cNvSpPr>
              <a:spLocks/>
            </p:cNvSpPr>
            <p:nvPr/>
          </p:nvSpPr>
          <p:spPr bwMode="auto">
            <a:xfrm>
              <a:off x="3984" y="624"/>
              <a:ext cx="1152" cy="10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4102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Database Design</a:t>
            </a:r>
          </a:p>
        </p:txBody>
      </p:sp>
      <p:sp>
        <p:nvSpPr>
          <p:cNvPr id="1228806" name="Freeform 6"/>
          <p:cNvSpPr>
            <a:spLocks/>
          </p:cNvSpPr>
          <p:nvPr/>
        </p:nvSpPr>
        <p:spPr bwMode="auto">
          <a:xfrm>
            <a:off x="1066800" y="2057400"/>
            <a:ext cx="3505200" cy="3505200"/>
          </a:xfrm>
          <a:custGeom>
            <a:avLst/>
            <a:gdLst>
              <a:gd name="T0" fmla="*/ 1633 w 1882"/>
              <a:gd name="T1" fmla="*/ 1629 h 1734"/>
              <a:gd name="T2" fmla="*/ 148 w 1882"/>
              <a:gd name="T3" fmla="*/ 1458 h 1734"/>
              <a:gd name="T4" fmla="*/ 67 w 1882"/>
              <a:gd name="T5" fmla="*/ 1242 h 1734"/>
              <a:gd name="T6" fmla="*/ 4 w 1882"/>
              <a:gd name="T7" fmla="*/ 918 h 1734"/>
              <a:gd name="T8" fmla="*/ 58 w 1882"/>
              <a:gd name="T9" fmla="*/ 594 h 1734"/>
              <a:gd name="T10" fmla="*/ 130 w 1882"/>
              <a:gd name="T11" fmla="*/ 504 h 1734"/>
              <a:gd name="T12" fmla="*/ 166 w 1882"/>
              <a:gd name="T13" fmla="*/ 450 h 1734"/>
              <a:gd name="T14" fmla="*/ 229 w 1882"/>
              <a:gd name="T15" fmla="*/ 369 h 1734"/>
              <a:gd name="T16" fmla="*/ 598 w 1882"/>
              <a:gd name="T17" fmla="*/ 99 h 1734"/>
              <a:gd name="T18" fmla="*/ 697 w 1882"/>
              <a:gd name="T19" fmla="*/ 45 h 1734"/>
              <a:gd name="T20" fmla="*/ 940 w 1882"/>
              <a:gd name="T21" fmla="*/ 0 h 1734"/>
              <a:gd name="T22" fmla="*/ 1174 w 1882"/>
              <a:gd name="T23" fmla="*/ 27 h 1734"/>
              <a:gd name="T24" fmla="*/ 1354 w 1882"/>
              <a:gd name="T25" fmla="*/ 108 h 1734"/>
              <a:gd name="T26" fmla="*/ 1507 w 1882"/>
              <a:gd name="T27" fmla="*/ 225 h 1734"/>
              <a:gd name="T28" fmla="*/ 1660 w 1882"/>
              <a:gd name="T29" fmla="*/ 387 h 1734"/>
              <a:gd name="T30" fmla="*/ 1696 w 1882"/>
              <a:gd name="T31" fmla="*/ 441 h 1734"/>
              <a:gd name="T32" fmla="*/ 1714 w 1882"/>
              <a:gd name="T33" fmla="*/ 486 h 1734"/>
              <a:gd name="T34" fmla="*/ 1804 w 1882"/>
              <a:gd name="T35" fmla="*/ 657 h 1734"/>
              <a:gd name="T36" fmla="*/ 1831 w 1882"/>
              <a:gd name="T37" fmla="*/ 783 h 1734"/>
              <a:gd name="T38" fmla="*/ 1831 w 1882"/>
              <a:gd name="T39" fmla="*/ 1161 h 1734"/>
              <a:gd name="T40" fmla="*/ 1687 w 1882"/>
              <a:gd name="T41" fmla="*/ 1521 h 1734"/>
              <a:gd name="T42" fmla="*/ 1678 w 1882"/>
              <a:gd name="T43" fmla="*/ 1548 h 1734"/>
              <a:gd name="T44" fmla="*/ 1660 w 1882"/>
              <a:gd name="T45" fmla="*/ 1575 h 1734"/>
              <a:gd name="T46" fmla="*/ 1633 w 1882"/>
              <a:gd name="T47" fmla="*/ 1629 h 1734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1882"/>
              <a:gd name="T73" fmla="*/ 0 h 1734"/>
              <a:gd name="T74" fmla="*/ 1882 w 1882"/>
              <a:gd name="T75" fmla="*/ 1734 h 1734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1882" h="1734">
                <a:moveTo>
                  <a:pt x="1633" y="1629"/>
                </a:moveTo>
                <a:cubicBezTo>
                  <a:pt x="1213" y="1625"/>
                  <a:pt x="562" y="1734"/>
                  <a:pt x="148" y="1458"/>
                </a:cubicBezTo>
                <a:cubicBezTo>
                  <a:pt x="124" y="1386"/>
                  <a:pt x="82" y="1318"/>
                  <a:pt x="67" y="1242"/>
                </a:cubicBezTo>
                <a:cubicBezTo>
                  <a:pt x="45" y="1134"/>
                  <a:pt x="39" y="1023"/>
                  <a:pt x="4" y="918"/>
                </a:cubicBezTo>
                <a:cubicBezTo>
                  <a:pt x="15" y="644"/>
                  <a:pt x="0" y="769"/>
                  <a:pt x="58" y="594"/>
                </a:cubicBezTo>
                <a:cubicBezTo>
                  <a:pt x="70" y="558"/>
                  <a:pt x="130" y="504"/>
                  <a:pt x="130" y="504"/>
                </a:cubicBezTo>
                <a:cubicBezTo>
                  <a:pt x="149" y="429"/>
                  <a:pt x="122" y="500"/>
                  <a:pt x="166" y="450"/>
                </a:cubicBezTo>
                <a:cubicBezTo>
                  <a:pt x="189" y="424"/>
                  <a:pt x="206" y="395"/>
                  <a:pt x="229" y="369"/>
                </a:cubicBezTo>
                <a:cubicBezTo>
                  <a:pt x="342" y="240"/>
                  <a:pt x="443" y="166"/>
                  <a:pt x="598" y="99"/>
                </a:cubicBezTo>
                <a:cubicBezTo>
                  <a:pt x="633" y="84"/>
                  <a:pt x="661" y="58"/>
                  <a:pt x="697" y="45"/>
                </a:cubicBezTo>
                <a:cubicBezTo>
                  <a:pt x="769" y="18"/>
                  <a:pt x="864" y="8"/>
                  <a:pt x="940" y="0"/>
                </a:cubicBezTo>
                <a:cubicBezTo>
                  <a:pt x="1029" y="5"/>
                  <a:pt x="1094" y="3"/>
                  <a:pt x="1174" y="27"/>
                </a:cubicBezTo>
                <a:cubicBezTo>
                  <a:pt x="1238" y="46"/>
                  <a:pt x="1290" y="87"/>
                  <a:pt x="1354" y="108"/>
                </a:cubicBezTo>
                <a:cubicBezTo>
                  <a:pt x="1400" y="154"/>
                  <a:pt x="1459" y="181"/>
                  <a:pt x="1507" y="225"/>
                </a:cubicBezTo>
                <a:cubicBezTo>
                  <a:pt x="1563" y="276"/>
                  <a:pt x="1607" y="334"/>
                  <a:pt x="1660" y="387"/>
                </a:cubicBezTo>
                <a:cubicBezTo>
                  <a:pt x="1684" y="458"/>
                  <a:pt x="1648" y="364"/>
                  <a:pt x="1696" y="441"/>
                </a:cubicBezTo>
                <a:cubicBezTo>
                  <a:pt x="1705" y="455"/>
                  <a:pt x="1707" y="471"/>
                  <a:pt x="1714" y="486"/>
                </a:cubicBezTo>
                <a:cubicBezTo>
                  <a:pt x="1742" y="545"/>
                  <a:pt x="1771" y="601"/>
                  <a:pt x="1804" y="657"/>
                </a:cubicBezTo>
                <a:cubicBezTo>
                  <a:pt x="1812" y="699"/>
                  <a:pt x="1817" y="742"/>
                  <a:pt x="1831" y="783"/>
                </a:cubicBezTo>
                <a:cubicBezTo>
                  <a:pt x="1851" y="961"/>
                  <a:pt x="1841" y="841"/>
                  <a:pt x="1831" y="1161"/>
                </a:cubicBezTo>
                <a:cubicBezTo>
                  <a:pt x="1825" y="1344"/>
                  <a:pt x="1882" y="1489"/>
                  <a:pt x="1687" y="1521"/>
                </a:cubicBezTo>
                <a:cubicBezTo>
                  <a:pt x="1684" y="1530"/>
                  <a:pt x="1682" y="1540"/>
                  <a:pt x="1678" y="1548"/>
                </a:cubicBezTo>
                <a:cubicBezTo>
                  <a:pt x="1673" y="1558"/>
                  <a:pt x="1664" y="1565"/>
                  <a:pt x="1660" y="1575"/>
                </a:cubicBezTo>
                <a:cubicBezTo>
                  <a:pt x="1635" y="1632"/>
                  <a:pt x="1662" y="1629"/>
                  <a:pt x="1633" y="1629"/>
                </a:cubicBezTo>
                <a:close/>
              </a:path>
            </a:pathLst>
          </a:custGeom>
          <a:noFill/>
          <a:ln w="12700">
            <a:solidFill>
              <a:srgbClr val="E81F1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8807" name="AutoShape 7"/>
          <p:cNvSpPr>
            <a:spLocks/>
          </p:cNvSpPr>
          <p:nvPr/>
        </p:nvSpPr>
        <p:spPr bwMode="auto">
          <a:xfrm flipH="1">
            <a:off x="381000" y="4876800"/>
            <a:ext cx="1143000" cy="381000"/>
          </a:xfrm>
          <a:prstGeom prst="leftArrow">
            <a:avLst>
              <a:gd name="adj1" fmla="val 50000"/>
              <a:gd name="adj2" fmla="val 75000"/>
            </a:avLst>
          </a:prstGeom>
          <a:solidFill>
            <a:srgbClr val="E81F11"/>
          </a:solidFill>
          <a:ln w="12700">
            <a:solidFill>
              <a:srgbClr val="E81F1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8808" name="AutoShape 8"/>
          <p:cNvSpPr>
            <a:spLocks/>
          </p:cNvSpPr>
          <p:nvPr/>
        </p:nvSpPr>
        <p:spPr bwMode="auto">
          <a:xfrm>
            <a:off x="6781800" y="1143000"/>
            <a:ext cx="381000" cy="3886200"/>
          </a:xfrm>
          <a:prstGeom prst="downArrow">
            <a:avLst>
              <a:gd name="adj1" fmla="val 50000"/>
              <a:gd name="adj2" fmla="val 255000"/>
            </a:avLst>
          </a:prstGeom>
          <a:solidFill>
            <a:srgbClr val="3366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28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1000"/>
                                        <p:tgtEl>
                                          <p:spTgt spid="1228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28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06" grpId="0" animBg="1"/>
      <p:bldP spid="1228807" grpId="0" animBg="1"/>
      <p:bldP spid="122880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96584C8-EBDA-4C01-BD8E-0AC063E36411}" type="datetime1">
              <a:rPr lang="en-US" altLang="en-US" sz="1000">
                <a:solidFill>
                  <a:schemeClr val="tx1"/>
                </a:solidFill>
              </a:rPr>
              <a:pPr eaLnBrk="1" hangingPunct="1"/>
              <a:t>9/29/2017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>
                <a:solidFill>
                  <a:schemeClr val="tx1"/>
                </a:solidFill>
              </a:rPr>
              <a:t>Luke Huan Univ. of Kansas</a:t>
            </a: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9D85071-B958-44ED-8B7B-525073840B12}" type="slidenum">
              <a:rPr lang="en-US" altLang="en-US" sz="1000">
                <a:solidFill>
                  <a:schemeClr val="tx1"/>
                </a:solidFill>
              </a:rPr>
              <a:pPr eaLnBrk="1" hangingPunct="1"/>
              <a:t>20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Operational semantics of SFW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>
                <a:latin typeface="LettrGoth12 BT" pitchFamily="49" charset="0"/>
              </a:rPr>
              <a:t>SELECT </a:t>
            </a:r>
            <a:r>
              <a:rPr lang="en-US" altLang="en-US" sz="2400" smtClean="0"/>
              <a:t>[</a:t>
            </a:r>
            <a:r>
              <a:rPr lang="en-US" altLang="en-US" sz="2400" smtClean="0">
                <a:latin typeface="LettrGoth12 BT" pitchFamily="49" charset="0"/>
              </a:rPr>
              <a:t>DISTINCT</a:t>
            </a:r>
            <a:r>
              <a:rPr lang="en-US" altLang="en-US" sz="2400" smtClean="0"/>
              <a:t>]</a:t>
            </a:r>
            <a:r>
              <a:rPr lang="en-US" altLang="en-US" sz="2400" smtClean="0">
                <a:latin typeface="LettrGoth12 BT" pitchFamily="49" charset="0"/>
              </a:rPr>
              <a:t> </a:t>
            </a:r>
            <a:r>
              <a:rPr lang="en-US" altLang="en-US" sz="2400" i="1" smtClean="0">
                <a:solidFill>
                  <a:schemeClr val="tx2"/>
                </a:solidFill>
              </a:rPr>
              <a:t>E</a:t>
            </a:r>
            <a:r>
              <a:rPr lang="en-US" altLang="en-US" sz="2400" baseline="-25000" smtClean="0">
                <a:solidFill>
                  <a:schemeClr val="tx2"/>
                </a:solidFill>
              </a:rPr>
              <a:t>1</a:t>
            </a:r>
            <a:r>
              <a:rPr lang="en-US" altLang="en-US" sz="2400" smtClean="0">
                <a:latin typeface="LettrGoth12 BT" pitchFamily="49" charset="0"/>
              </a:rPr>
              <a:t>, </a:t>
            </a:r>
            <a:r>
              <a:rPr lang="en-US" altLang="en-US" sz="2400" i="1" smtClean="0">
                <a:solidFill>
                  <a:schemeClr val="tx2"/>
                </a:solidFill>
              </a:rPr>
              <a:t>E</a:t>
            </a:r>
            <a:r>
              <a:rPr lang="en-US" altLang="en-US" sz="2400" baseline="-25000" smtClean="0">
                <a:solidFill>
                  <a:schemeClr val="tx2"/>
                </a:solidFill>
              </a:rPr>
              <a:t>2</a:t>
            </a:r>
            <a:r>
              <a:rPr lang="en-US" altLang="en-US" sz="2400" smtClean="0">
                <a:latin typeface="LettrGoth12 BT" pitchFamily="49" charset="0"/>
              </a:rPr>
              <a:t>, </a:t>
            </a:r>
            <a:r>
              <a:rPr lang="en-US" altLang="en-US" sz="2400" smtClean="0"/>
              <a:t>…</a:t>
            </a:r>
            <a:r>
              <a:rPr lang="en-US" altLang="en-US" sz="2400" smtClean="0">
                <a:latin typeface="LettrGoth12 BT" pitchFamily="49" charset="0"/>
              </a:rPr>
              <a:t>, </a:t>
            </a:r>
            <a:r>
              <a:rPr lang="en-US" altLang="en-US" sz="2400" i="1" smtClean="0">
                <a:solidFill>
                  <a:schemeClr val="tx2"/>
                </a:solidFill>
              </a:rPr>
              <a:t>E</a:t>
            </a:r>
            <a:r>
              <a:rPr lang="en-US" altLang="en-US" sz="2400" i="1" baseline="-25000" smtClean="0">
                <a:solidFill>
                  <a:schemeClr val="tx2"/>
                </a:solidFill>
              </a:rPr>
              <a:t>n</a:t>
            </a:r>
            <a:r>
              <a:rPr lang="en-US" altLang="en-US" sz="2400" smtClean="0"/>
              <a:t/>
            </a:r>
            <a:br>
              <a:rPr lang="en-US" altLang="en-US" sz="2400" smtClean="0"/>
            </a:br>
            <a:r>
              <a:rPr lang="en-US" altLang="en-US" sz="2400" smtClean="0">
                <a:latin typeface="LettrGoth12 BT" pitchFamily="49" charset="0"/>
              </a:rPr>
              <a:t>FROM </a:t>
            </a:r>
            <a:r>
              <a:rPr lang="en-US" altLang="en-US" sz="2400" i="1" smtClean="0">
                <a:solidFill>
                  <a:schemeClr val="tx2"/>
                </a:solidFill>
              </a:rPr>
              <a:t>R</a:t>
            </a:r>
            <a:r>
              <a:rPr lang="en-US" altLang="en-US" sz="2400" baseline="-25000" smtClean="0">
                <a:solidFill>
                  <a:schemeClr val="tx2"/>
                </a:solidFill>
              </a:rPr>
              <a:t>1</a:t>
            </a:r>
            <a:r>
              <a:rPr lang="en-US" altLang="en-US" sz="2400" smtClean="0">
                <a:latin typeface="LettrGoth12 BT" pitchFamily="49" charset="0"/>
              </a:rPr>
              <a:t>, </a:t>
            </a:r>
            <a:r>
              <a:rPr lang="en-US" altLang="en-US" sz="2400" i="1" smtClean="0">
                <a:solidFill>
                  <a:schemeClr val="tx2"/>
                </a:solidFill>
              </a:rPr>
              <a:t>R</a:t>
            </a:r>
            <a:r>
              <a:rPr lang="en-US" altLang="en-US" sz="2400" baseline="-25000" smtClean="0">
                <a:solidFill>
                  <a:schemeClr val="tx2"/>
                </a:solidFill>
              </a:rPr>
              <a:t>2</a:t>
            </a:r>
            <a:r>
              <a:rPr lang="en-US" altLang="en-US" sz="2400" smtClean="0">
                <a:latin typeface="LettrGoth12 BT" pitchFamily="49" charset="0"/>
              </a:rPr>
              <a:t>, </a:t>
            </a:r>
            <a:r>
              <a:rPr lang="en-US" altLang="en-US" sz="2400" smtClean="0"/>
              <a:t>…</a:t>
            </a:r>
            <a:r>
              <a:rPr lang="en-US" altLang="en-US" sz="2400" smtClean="0">
                <a:latin typeface="LettrGoth12 BT" pitchFamily="49" charset="0"/>
              </a:rPr>
              <a:t>, </a:t>
            </a:r>
            <a:r>
              <a:rPr lang="en-US" altLang="en-US" sz="2400" i="1" smtClean="0">
                <a:solidFill>
                  <a:schemeClr val="tx2"/>
                </a:solidFill>
              </a:rPr>
              <a:t>R</a:t>
            </a:r>
            <a:r>
              <a:rPr lang="en-US" altLang="en-US" sz="2400" i="1" baseline="-25000" smtClean="0">
                <a:solidFill>
                  <a:schemeClr val="tx2"/>
                </a:solidFill>
              </a:rPr>
              <a:t>m</a:t>
            </a:r>
            <a:r>
              <a:rPr lang="en-US" altLang="en-US" sz="2400" smtClean="0"/>
              <a:t/>
            </a:r>
            <a:br>
              <a:rPr lang="en-US" altLang="en-US" sz="2400" smtClean="0"/>
            </a:br>
            <a:r>
              <a:rPr lang="en-US" altLang="en-US" sz="2400" smtClean="0">
                <a:latin typeface="LettrGoth12 BT" pitchFamily="49" charset="0"/>
              </a:rPr>
              <a:t>WHERE </a:t>
            </a:r>
            <a:r>
              <a:rPr lang="en-US" altLang="en-US" sz="2400" i="1" smtClean="0">
                <a:solidFill>
                  <a:schemeClr val="tx2"/>
                </a:solidFill>
              </a:rPr>
              <a:t>condition</a:t>
            </a:r>
            <a:r>
              <a:rPr lang="en-US" altLang="en-US" sz="2400" smtClean="0"/>
              <a:t>;</a:t>
            </a:r>
          </a:p>
          <a:p>
            <a:pPr eaLnBrk="1" hangingPunct="1"/>
            <a:r>
              <a:rPr lang="en-US" altLang="en-US" sz="2400" smtClean="0"/>
              <a:t>For each </a:t>
            </a:r>
            <a:r>
              <a:rPr lang="en-US" altLang="en-US" sz="2400" i="1" smtClean="0">
                <a:solidFill>
                  <a:schemeClr val="tx2"/>
                </a:solidFill>
              </a:rPr>
              <a:t>t</a:t>
            </a:r>
            <a:r>
              <a:rPr lang="en-US" altLang="en-US" sz="2400" baseline="-25000" smtClean="0">
                <a:solidFill>
                  <a:schemeClr val="tx2"/>
                </a:solidFill>
              </a:rPr>
              <a:t>1</a:t>
            </a:r>
            <a:r>
              <a:rPr lang="en-US" altLang="en-US" sz="2400" smtClean="0"/>
              <a:t> in </a:t>
            </a:r>
            <a:r>
              <a:rPr lang="en-US" altLang="en-US" sz="2400" i="1" smtClean="0">
                <a:solidFill>
                  <a:schemeClr val="tx2"/>
                </a:solidFill>
              </a:rPr>
              <a:t>R</a:t>
            </a:r>
            <a:r>
              <a:rPr lang="en-US" altLang="en-US" sz="2400" baseline="-25000" smtClean="0">
                <a:solidFill>
                  <a:schemeClr val="tx2"/>
                </a:solidFill>
              </a:rPr>
              <a:t>1</a:t>
            </a:r>
            <a:r>
              <a:rPr lang="en-US" altLang="en-US" sz="2400" smtClean="0"/>
              <a:t>:</a:t>
            </a:r>
            <a:br>
              <a:rPr lang="en-US" altLang="en-US" sz="2400" smtClean="0"/>
            </a:br>
            <a:r>
              <a:rPr lang="en-US" altLang="en-US" sz="2400" smtClean="0"/>
              <a:t>    For each </a:t>
            </a:r>
            <a:r>
              <a:rPr lang="en-US" altLang="en-US" sz="2400" i="1" smtClean="0">
                <a:solidFill>
                  <a:schemeClr val="tx2"/>
                </a:solidFill>
              </a:rPr>
              <a:t>t</a:t>
            </a:r>
            <a:r>
              <a:rPr lang="en-US" altLang="en-US" sz="2400" baseline="-25000" smtClean="0">
                <a:solidFill>
                  <a:schemeClr val="tx2"/>
                </a:solidFill>
              </a:rPr>
              <a:t>2</a:t>
            </a:r>
            <a:r>
              <a:rPr lang="en-US" altLang="en-US" sz="2400" smtClean="0"/>
              <a:t> in </a:t>
            </a:r>
            <a:r>
              <a:rPr lang="en-US" altLang="en-US" sz="2400" i="1" smtClean="0">
                <a:solidFill>
                  <a:schemeClr val="tx2"/>
                </a:solidFill>
              </a:rPr>
              <a:t>R</a:t>
            </a:r>
            <a:r>
              <a:rPr lang="en-US" altLang="en-US" sz="2400" baseline="-25000" smtClean="0">
                <a:solidFill>
                  <a:schemeClr val="tx2"/>
                </a:solidFill>
              </a:rPr>
              <a:t>2</a:t>
            </a:r>
            <a:r>
              <a:rPr lang="en-US" altLang="en-US" sz="2400" smtClean="0"/>
              <a:t>: … …</a:t>
            </a:r>
            <a:br>
              <a:rPr lang="en-US" altLang="en-US" sz="2400" smtClean="0"/>
            </a:br>
            <a:r>
              <a:rPr lang="en-US" altLang="en-US" sz="2400" smtClean="0"/>
              <a:t>        For each </a:t>
            </a:r>
            <a:r>
              <a:rPr lang="en-US" altLang="en-US" sz="2400" i="1" smtClean="0">
                <a:solidFill>
                  <a:schemeClr val="tx2"/>
                </a:solidFill>
              </a:rPr>
              <a:t>t</a:t>
            </a:r>
            <a:r>
              <a:rPr lang="en-US" altLang="en-US" sz="2400" i="1" baseline="-25000" smtClean="0">
                <a:solidFill>
                  <a:schemeClr val="tx2"/>
                </a:solidFill>
              </a:rPr>
              <a:t>m</a:t>
            </a:r>
            <a:r>
              <a:rPr lang="en-US" altLang="en-US" sz="2400" smtClean="0"/>
              <a:t> in </a:t>
            </a:r>
            <a:r>
              <a:rPr lang="en-US" altLang="en-US" sz="2400" i="1" smtClean="0">
                <a:solidFill>
                  <a:schemeClr val="tx2"/>
                </a:solidFill>
              </a:rPr>
              <a:t>R</a:t>
            </a:r>
            <a:r>
              <a:rPr lang="en-US" altLang="en-US" sz="2400" i="1" baseline="-25000" smtClean="0">
                <a:solidFill>
                  <a:schemeClr val="tx2"/>
                </a:solidFill>
              </a:rPr>
              <a:t>m</a:t>
            </a:r>
            <a:r>
              <a:rPr lang="en-US" altLang="en-US" sz="2400" smtClean="0"/>
              <a:t>:</a:t>
            </a:r>
            <a:br>
              <a:rPr lang="en-US" altLang="en-US" sz="2400" smtClean="0"/>
            </a:br>
            <a:r>
              <a:rPr lang="en-US" altLang="en-US" sz="2400" smtClean="0"/>
              <a:t>            If </a:t>
            </a:r>
            <a:r>
              <a:rPr lang="en-US" altLang="en-US" sz="2400" i="1" smtClean="0">
                <a:solidFill>
                  <a:schemeClr val="tx2"/>
                </a:solidFill>
              </a:rPr>
              <a:t>condition</a:t>
            </a:r>
            <a:r>
              <a:rPr lang="en-US" altLang="en-US" sz="2400" smtClean="0"/>
              <a:t> is true over </a:t>
            </a:r>
            <a:r>
              <a:rPr lang="en-US" altLang="en-US" sz="2400" i="1" smtClean="0">
                <a:solidFill>
                  <a:schemeClr val="tx2"/>
                </a:solidFill>
              </a:rPr>
              <a:t>t</a:t>
            </a:r>
            <a:r>
              <a:rPr lang="en-US" altLang="en-US" sz="2400" baseline="-25000" smtClean="0">
                <a:solidFill>
                  <a:schemeClr val="tx2"/>
                </a:solidFill>
              </a:rPr>
              <a:t>1</a:t>
            </a:r>
            <a:r>
              <a:rPr lang="en-US" altLang="en-US" sz="2400" smtClean="0"/>
              <a:t>, </a:t>
            </a:r>
            <a:r>
              <a:rPr lang="en-US" altLang="en-US" sz="2400" i="1" smtClean="0">
                <a:solidFill>
                  <a:schemeClr val="tx2"/>
                </a:solidFill>
              </a:rPr>
              <a:t>t</a:t>
            </a:r>
            <a:r>
              <a:rPr lang="en-US" altLang="en-US" sz="2400" baseline="-25000" smtClean="0">
                <a:solidFill>
                  <a:schemeClr val="tx2"/>
                </a:solidFill>
              </a:rPr>
              <a:t>2</a:t>
            </a:r>
            <a:r>
              <a:rPr lang="en-US" altLang="en-US" sz="2400" smtClean="0"/>
              <a:t>, …, </a:t>
            </a:r>
            <a:r>
              <a:rPr lang="en-US" altLang="en-US" sz="2400" i="1" smtClean="0">
                <a:solidFill>
                  <a:schemeClr val="tx2"/>
                </a:solidFill>
              </a:rPr>
              <a:t>t</a:t>
            </a:r>
            <a:r>
              <a:rPr lang="en-US" altLang="en-US" sz="2400" i="1" baseline="-25000" smtClean="0">
                <a:solidFill>
                  <a:schemeClr val="tx2"/>
                </a:solidFill>
              </a:rPr>
              <a:t>m</a:t>
            </a:r>
            <a:r>
              <a:rPr lang="en-US" altLang="en-US" sz="2400" smtClean="0"/>
              <a:t>:</a:t>
            </a:r>
            <a:br>
              <a:rPr lang="en-US" altLang="en-US" sz="2400" smtClean="0"/>
            </a:br>
            <a:r>
              <a:rPr lang="en-US" altLang="en-US" sz="2400" smtClean="0"/>
              <a:t>                Compute and output </a:t>
            </a:r>
            <a:r>
              <a:rPr lang="en-US" altLang="en-US" sz="2400" i="1" smtClean="0">
                <a:solidFill>
                  <a:schemeClr val="tx2"/>
                </a:solidFill>
              </a:rPr>
              <a:t>E</a:t>
            </a:r>
            <a:r>
              <a:rPr lang="en-US" altLang="en-US" sz="2400" baseline="-25000" smtClean="0">
                <a:solidFill>
                  <a:schemeClr val="tx2"/>
                </a:solidFill>
              </a:rPr>
              <a:t>1</a:t>
            </a:r>
            <a:r>
              <a:rPr lang="en-US" altLang="en-US" sz="2400" smtClean="0"/>
              <a:t>, </a:t>
            </a:r>
            <a:r>
              <a:rPr lang="en-US" altLang="en-US" sz="2400" i="1" smtClean="0">
                <a:solidFill>
                  <a:schemeClr val="tx2"/>
                </a:solidFill>
              </a:rPr>
              <a:t>E</a:t>
            </a:r>
            <a:r>
              <a:rPr lang="en-US" altLang="en-US" sz="2400" baseline="-25000" smtClean="0">
                <a:solidFill>
                  <a:schemeClr val="tx2"/>
                </a:solidFill>
              </a:rPr>
              <a:t>2</a:t>
            </a:r>
            <a:r>
              <a:rPr lang="en-US" altLang="en-US" sz="2400" smtClean="0"/>
              <a:t>, …, </a:t>
            </a:r>
            <a:r>
              <a:rPr lang="en-US" altLang="en-US" sz="2400" i="1" smtClean="0">
                <a:solidFill>
                  <a:schemeClr val="tx2"/>
                </a:solidFill>
              </a:rPr>
              <a:t>E</a:t>
            </a:r>
            <a:r>
              <a:rPr lang="en-US" altLang="en-US" sz="2400" i="1" baseline="-25000" smtClean="0">
                <a:solidFill>
                  <a:schemeClr val="tx2"/>
                </a:solidFill>
              </a:rPr>
              <a:t>n</a:t>
            </a:r>
            <a:r>
              <a:rPr lang="en-US" altLang="en-US" sz="2400" smtClean="0"/>
              <a:t> as a row</a:t>
            </a:r>
            <a:r>
              <a:rPr lang="en-US" altLang="en-US" sz="2400" i="1" baseline="-25000" smtClean="0">
                <a:solidFill>
                  <a:schemeClr val="tx2"/>
                </a:solidFill>
              </a:rPr>
              <a:t/>
            </a:r>
            <a:br>
              <a:rPr lang="en-US" altLang="en-US" sz="2400" i="1" baseline="-25000" smtClean="0">
                <a:solidFill>
                  <a:schemeClr val="tx2"/>
                </a:solidFill>
              </a:rPr>
            </a:br>
            <a:r>
              <a:rPr lang="en-US" altLang="en-US" sz="2400" smtClean="0"/>
              <a:t>If </a:t>
            </a:r>
            <a:r>
              <a:rPr lang="en-US" altLang="en-US" sz="2400" smtClean="0">
                <a:latin typeface="LettrGoth12 BT" pitchFamily="49" charset="0"/>
              </a:rPr>
              <a:t>DISTINCT</a:t>
            </a:r>
            <a:r>
              <a:rPr lang="en-US" altLang="en-US" sz="2400" smtClean="0"/>
              <a:t> is present</a:t>
            </a:r>
            <a:br>
              <a:rPr lang="en-US" altLang="en-US" sz="2400" smtClean="0"/>
            </a:br>
            <a:r>
              <a:rPr lang="en-US" altLang="en-US" sz="2400" smtClean="0"/>
              <a:t>    Eliminate duplicate rows in output</a:t>
            </a:r>
          </a:p>
          <a:p>
            <a:pPr eaLnBrk="1" hangingPunct="1"/>
            <a:r>
              <a:rPr lang="en-US" altLang="en-US" sz="2400" i="1" smtClean="0"/>
              <a:t>t</a:t>
            </a:r>
            <a:r>
              <a:rPr lang="en-US" altLang="en-US" sz="2400" baseline="-25000" smtClean="0"/>
              <a:t>1</a:t>
            </a:r>
            <a:r>
              <a:rPr lang="en-US" altLang="en-US" sz="2400" smtClean="0"/>
              <a:t>, </a:t>
            </a:r>
            <a:r>
              <a:rPr lang="en-US" altLang="en-US" sz="2400" i="1" smtClean="0"/>
              <a:t>t</a:t>
            </a:r>
            <a:r>
              <a:rPr lang="en-US" altLang="en-US" sz="2400" baseline="-25000" smtClean="0"/>
              <a:t>2</a:t>
            </a:r>
            <a:r>
              <a:rPr lang="en-US" altLang="en-US" sz="2400" smtClean="0"/>
              <a:t>, …, </a:t>
            </a:r>
            <a:r>
              <a:rPr lang="en-US" altLang="en-US" sz="2400" i="1" smtClean="0"/>
              <a:t>t</a:t>
            </a:r>
            <a:r>
              <a:rPr lang="en-US" altLang="en-US" sz="2400" i="1" baseline="-25000" smtClean="0"/>
              <a:t>m</a:t>
            </a:r>
            <a:r>
              <a:rPr lang="en-US" altLang="en-US" sz="2400" smtClean="0"/>
              <a:t> are often called </a:t>
            </a:r>
            <a:r>
              <a:rPr lang="en-US" altLang="en-US" sz="2400" smtClean="0">
                <a:solidFill>
                  <a:schemeClr val="tx2"/>
                </a:solidFill>
              </a:rPr>
              <a:t>tuple variables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9BDDCC5-9741-48AD-9453-7F637F7D758C}" type="datetime1">
              <a:rPr lang="en-US" altLang="en-US" sz="1000">
                <a:solidFill>
                  <a:schemeClr val="tx1"/>
                </a:solidFill>
              </a:rPr>
              <a:pPr eaLnBrk="1" hangingPunct="1"/>
              <a:t>9/29/2017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>
                <a:solidFill>
                  <a:schemeClr val="tx1"/>
                </a:solidFill>
              </a:rPr>
              <a:t>Luke Huan Univ. of Kansas</a:t>
            </a: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85D37D7-13C1-4441-BFC4-54EEDD996113}" type="slidenum">
              <a:rPr lang="en-US" altLang="en-US" sz="1000">
                <a:solidFill>
                  <a:schemeClr val="tx1"/>
                </a:solidFill>
              </a:rPr>
              <a:pPr eaLnBrk="1" hangingPunct="1"/>
              <a:t>21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Review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LettrGoth12 BT" pitchFamily="49" charset="0"/>
              </a:rPr>
              <a:t>SELECT</a:t>
            </a:r>
            <a:r>
              <a:rPr lang="en-US" altLang="en-US" smtClean="0"/>
              <a:t>-</a:t>
            </a:r>
            <a:r>
              <a:rPr lang="en-US" altLang="en-US" smtClean="0">
                <a:latin typeface="LettrGoth12 BT" pitchFamily="49" charset="0"/>
              </a:rPr>
              <a:t>FROM</a:t>
            </a:r>
            <a:r>
              <a:rPr lang="en-US" altLang="en-US" smtClean="0"/>
              <a:t>-</a:t>
            </a:r>
            <a:r>
              <a:rPr lang="en-US" altLang="en-US" smtClean="0">
                <a:latin typeface="LettrGoth12 BT" pitchFamily="49" charset="0"/>
              </a:rPr>
              <a:t>WHERE</a:t>
            </a:r>
            <a:r>
              <a:rPr lang="en-US" altLang="en-US" smtClean="0"/>
              <a:t> statements (select-project-join queries)</a:t>
            </a:r>
          </a:p>
          <a:p>
            <a:pPr eaLnBrk="1" hangingPunct="1"/>
            <a:r>
              <a:rPr lang="en-US" altLang="en-US" smtClean="0"/>
              <a:t>Set and bag operations</a:t>
            </a:r>
          </a:p>
          <a:p>
            <a:pPr eaLnBrk="1" hangingPunct="1">
              <a:buFont typeface="Wingdings" panose="05000000000000000000" pitchFamily="2" charset="2"/>
              <a:buChar char="F"/>
            </a:pPr>
            <a:r>
              <a:rPr lang="en-US" altLang="en-US" smtClean="0"/>
              <a:t>Next: how to nest SQL queries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BEB24EA-A8C7-4B4C-8579-5F48D47C2237}" type="datetime1">
              <a:rPr lang="en-US" altLang="en-US" sz="1000">
                <a:solidFill>
                  <a:schemeClr val="tx1"/>
                </a:solidFill>
              </a:rPr>
              <a:pPr eaLnBrk="1" hangingPunct="1"/>
              <a:t>9/29/2017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>
                <a:solidFill>
                  <a:schemeClr val="tx1"/>
                </a:solidFill>
              </a:rPr>
              <a:t>Luke Huan Univ. of Kansas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48D0666-A43E-4C4A-BF9C-63246373BC41}" type="slidenum">
              <a:rPr lang="en-US" altLang="en-US" sz="1000">
                <a:solidFill>
                  <a:schemeClr val="tx1"/>
                </a:solidFill>
              </a:rPr>
              <a:pPr eaLnBrk="1" hangingPunct="1"/>
              <a:t>3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SQL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SQL: </a:t>
            </a:r>
            <a:r>
              <a:rPr lang="en-US" altLang="en-US" smtClean="0">
                <a:solidFill>
                  <a:schemeClr val="tx2"/>
                </a:solidFill>
              </a:rPr>
              <a:t>Structured Query Language</a:t>
            </a:r>
          </a:p>
          <a:p>
            <a:pPr lvl="1" eaLnBrk="1" hangingPunct="1"/>
            <a:r>
              <a:rPr lang="en-US" altLang="en-US" smtClean="0"/>
              <a:t>Pronounced “S-Q-L” or “sequel”</a:t>
            </a:r>
          </a:p>
          <a:p>
            <a:pPr lvl="1" eaLnBrk="1" hangingPunct="1"/>
            <a:r>
              <a:rPr lang="en-US" altLang="en-US" smtClean="0"/>
              <a:t>The standard query language supported by most commercial DBMS</a:t>
            </a:r>
          </a:p>
          <a:p>
            <a:pPr eaLnBrk="1" hangingPunct="1"/>
            <a:r>
              <a:rPr lang="en-US" altLang="en-US" smtClean="0"/>
              <a:t>A brief history</a:t>
            </a:r>
          </a:p>
          <a:p>
            <a:pPr lvl="1" eaLnBrk="1" hangingPunct="1"/>
            <a:r>
              <a:rPr lang="en-US" altLang="en-US" smtClean="0"/>
              <a:t>IBM System R</a:t>
            </a:r>
          </a:p>
          <a:p>
            <a:pPr lvl="1" eaLnBrk="1" hangingPunct="1"/>
            <a:r>
              <a:rPr lang="en-US" altLang="en-US" smtClean="0"/>
              <a:t>ANSI SQL89</a:t>
            </a:r>
          </a:p>
          <a:p>
            <a:pPr lvl="1" eaLnBrk="1" hangingPunct="1"/>
            <a:r>
              <a:rPr lang="en-US" altLang="en-US" smtClean="0"/>
              <a:t>ANSI SQL92 (SQL2)</a:t>
            </a:r>
          </a:p>
          <a:p>
            <a:pPr lvl="1" eaLnBrk="1" hangingPunct="1"/>
            <a:r>
              <a:rPr lang="en-US" altLang="en-US" smtClean="0"/>
              <a:t>ANSI SQL99 (SQL3)</a:t>
            </a:r>
          </a:p>
          <a:p>
            <a:pPr lvl="1" eaLnBrk="1" hangingPunct="1"/>
            <a:r>
              <a:rPr lang="en-US" altLang="en-US" smtClean="0"/>
              <a:t>ANSI SQL 2003 (+OLAP, XML, etc.)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E4F1DD5-6F6F-4FD5-98A8-5ED6655BF1CC}" type="datetime1">
              <a:rPr lang="en-US" altLang="en-US" sz="1000">
                <a:solidFill>
                  <a:schemeClr val="tx1"/>
                </a:solidFill>
              </a:rPr>
              <a:pPr eaLnBrk="1" hangingPunct="1"/>
              <a:t>9/29/2017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>
                <a:solidFill>
                  <a:schemeClr val="tx1"/>
                </a:solidFill>
              </a:rPr>
              <a:t>Luke Huan Univ. of Kansas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6C5AF06-F62C-497C-BDDE-31519FE13E4E}" type="slidenum">
              <a:rPr lang="en-US" altLang="en-US" sz="1000">
                <a:solidFill>
                  <a:schemeClr val="tx1"/>
                </a:solidFill>
              </a:rPr>
              <a:pPr eaLnBrk="1" hangingPunct="1"/>
              <a:t>4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Creating and dropping tables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solidFill>
                  <a:schemeClr val="tx2"/>
                </a:solidFill>
                <a:latin typeface="LettrGoth12 BT" pitchFamily="49" charset="0"/>
              </a:rPr>
              <a:t>CREATE TABLE</a:t>
            </a:r>
            <a:r>
              <a:rPr lang="en-US" altLang="en-US" sz="2400" smtClean="0">
                <a:latin typeface="LettrGoth12 BT" pitchFamily="49" charset="0"/>
              </a:rPr>
              <a:t> </a:t>
            </a:r>
            <a:r>
              <a:rPr lang="en-US" altLang="en-US" sz="2400" i="1" smtClean="0"/>
              <a:t>table_name</a:t>
            </a:r>
            <a:r>
              <a:rPr lang="en-US" altLang="en-US" sz="2400" smtClean="0">
                <a:latin typeface="LettrGoth12 BT" pitchFamily="49" charset="0"/>
              </a:rPr>
              <a:t> </a:t>
            </a:r>
            <a:br>
              <a:rPr lang="en-US" altLang="en-US" sz="2400" smtClean="0">
                <a:latin typeface="LettrGoth12 BT" pitchFamily="49" charset="0"/>
              </a:rPr>
            </a:br>
            <a:r>
              <a:rPr lang="en-US" altLang="en-US" sz="2400" smtClean="0">
                <a:solidFill>
                  <a:schemeClr val="tx2"/>
                </a:solidFill>
                <a:latin typeface="LettrGoth12 BT" pitchFamily="49" charset="0"/>
              </a:rPr>
              <a:t>(</a:t>
            </a:r>
            <a:r>
              <a:rPr lang="en-US" altLang="en-US" sz="2400" i="1" smtClean="0"/>
              <a:t>…</a:t>
            </a:r>
            <a:r>
              <a:rPr lang="en-US" altLang="en-US" sz="2400" smtClean="0">
                <a:solidFill>
                  <a:schemeClr val="tx2"/>
                </a:solidFill>
                <a:latin typeface="LettrGoth12 BT" pitchFamily="49" charset="0"/>
              </a:rPr>
              <a:t>, </a:t>
            </a:r>
            <a:r>
              <a:rPr lang="en-US" altLang="en-US" sz="2400" i="1" smtClean="0"/>
              <a:t>column_name</a:t>
            </a:r>
            <a:r>
              <a:rPr lang="en-US" altLang="en-US" sz="2400" i="1" baseline="-25000" smtClean="0"/>
              <a:t>i</a:t>
            </a:r>
            <a:r>
              <a:rPr lang="en-US" altLang="en-US" sz="2400" smtClean="0">
                <a:latin typeface="LettrGoth12 BT" pitchFamily="49" charset="0"/>
              </a:rPr>
              <a:t> </a:t>
            </a:r>
            <a:r>
              <a:rPr lang="en-US" altLang="en-US" sz="2400" i="1" smtClean="0"/>
              <a:t>column_type</a:t>
            </a:r>
            <a:r>
              <a:rPr lang="en-US" altLang="en-US" sz="2400" i="1" baseline="-25000" smtClean="0"/>
              <a:t>i</a:t>
            </a:r>
            <a:r>
              <a:rPr lang="en-US" altLang="en-US" sz="2400" smtClean="0">
                <a:solidFill>
                  <a:schemeClr val="tx2"/>
                </a:solidFill>
                <a:latin typeface="LettrGoth12 BT" pitchFamily="49" charset="0"/>
              </a:rPr>
              <a:t>,</a:t>
            </a:r>
            <a:r>
              <a:rPr lang="en-US" altLang="en-US" sz="2400" smtClean="0">
                <a:latin typeface="LettrGoth12 BT" pitchFamily="49" charset="0"/>
              </a:rPr>
              <a:t> </a:t>
            </a:r>
            <a:r>
              <a:rPr lang="en-US" altLang="en-US" sz="2400" i="1" smtClean="0"/>
              <a:t>…</a:t>
            </a:r>
            <a:r>
              <a:rPr lang="en-US" altLang="en-US" sz="2400" smtClean="0">
                <a:solidFill>
                  <a:schemeClr val="tx2"/>
                </a:solidFill>
                <a:latin typeface="LettrGoth12 BT" pitchFamily="49" charset="0"/>
              </a:rPr>
              <a:t>);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solidFill>
                  <a:schemeClr val="tx2"/>
                </a:solidFill>
                <a:latin typeface="LettrGoth12 BT" pitchFamily="49" charset="0"/>
              </a:rPr>
              <a:t>DROP TABLE</a:t>
            </a:r>
            <a:r>
              <a:rPr lang="en-US" altLang="en-US" sz="2400" smtClean="0">
                <a:latin typeface="LettrGoth12 BT" pitchFamily="49" charset="0"/>
              </a:rPr>
              <a:t> </a:t>
            </a:r>
            <a:r>
              <a:rPr lang="en-US" altLang="en-US" sz="2400" i="1" smtClean="0"/>
              <a:t>table_name</a:t>
            </a:r>
            <a:r>
              <a:rPr lang="en-US" altLang="en-US" sz="2400" smtClean="0">
                <a:solidFill>
                  <a:schemeClr val="tx2"/>
                </a:solidFill>
                <a:latin typeface="LettrGoth12 BT" pitchFamily="49" charset="0"/>
              </a:rPr>
              <a:t>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Examples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700" smtClean="0">
                <a:latin typeface="LettrGoth12 BT" pitchFamily="49" charset="0"/>
              </a:rPr>
              <a:t>create table Student (SID integer,</a:t>
            </a:r>
            <a:br>
              <a:rPr lang="en-US" altLang="en-US" sz="1700" smtClean="0">
                <a:latin typeface="LettrGoth12 BT" pitchFamily="49" charset="0"/>
              </a:rPr>
            </a:br>
            <a:r>
              <a:rPr lang="en-US" altLang="en-US" sz="1700" smtClean="0">
                <a:latin typeface="LettrGoth12 BT" pitchFamily="49" charset="0"/>
              </a:rPr>
              <a:t>                    name varchar(30), email varchar(30),</a:t>
            </a:r>
            <a:br>
              <a:rPr lang="en-US" altLang="en-US" sz="1700" smtClean="0">
                <a:latin typeface="LettrGoth12 BT" pitchFamily="49" charset="0"/>
              </a:rPr>
            </a:br>
            <a:r>
              <a:rPr lang="en-US" altLang="en-US" sz="1700" smtClean="0">
                <a:latin typeface="LettrGoth12 BT" pitchFamily="49" charset="0"/>
              </a:rPr>
              <a:t>                    age integer, GPA float);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700" smtClean="0">
                <a:latin typeface="LettrGoth12 BT" pitchFamily="49" charset="0"/>
              </a:rPr>
              <a:t>create table Course (CID char(10), title varchar(100));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700" smtClean="0">
                <a:latin typeface="LettrGoth12 BT" pitchFamily="49" charset="0"/>
              </a:rPr>
              <a:t>create table Enroll (SID integer, CID char(10));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700" smtClean="0">
                <a:latin typeface="LettrGoth12 BT" pitchFamily="49" charset="0"/>
              </a:rPr>
              <a:t>drop table Student;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700" smtClean="0">
                <a:latin typeface="LettrGoth12 BT" pitchFamily="49" charset="0"/>
              </a:rPr>
              <a:t>drop table Course;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700" smtClean="0">
                <a:latin typeface="LettrGoth12 BT" pitchFamily="49" charset="0"/>
              </a:rPr>
              <a:t>drop table Enroll;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700" smtClean="0">
                <a:solidFill>
                  <a:srgbClr val="0000FF"/>
                </a:solidFill>
                <a:latin typeface="LettrGoth12 BT" pitchFamily="49" charset="0"/>
              </a:rPr>
              <a:t>-- everything from -- to the end of the line is ignored.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700" smtClean="0">
                <a:solidFill>
                  <a:srgbClr val="0000FF"/>
                </a:solidFill>
                <a:latin typeface="LettrGoth12 BT" pitchFamily="49" charset="0"/>
              </a:rPr>
              <a:t>-- SQL is insensitive to white space.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700" smtClean="0">
                <a:solidFill>
                  <a:srgbClr val="0000FF"/>
                </a:solidFill>
                <a:latin typeface="LettrGoth12 BT" pitchFamily="49" charset="0"/>
              </a:rPr>
              <a:t>-- SQL is insensitive to case (e.g., ...Course... is equivalent to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700" smtClean="0">
                <a:solidFill>
                  <a:srgbClr val="0000FF"/>
                </a:solidFill>
                <a:latin typeface="LettrGoth12 BT" pitchFamily="49" charset="0"/>
              </a:rPr>
              <a:t>-- ...COURSE...)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F74733E-1B9A-4564-8AF1-73FA6CD62165}" type="datetime1">
              <a:rPr lang="en-US" altLang="en-US" sz="1000">
                <a:solidFill>
                  <a:schemeClr val="tx1"/>
                </a:solidFill>
              </a:rPr>
              <a:pPr eaLnBrk="1" hangingPunct="1"/>
              <a:t>9/29/2017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>
                <a:solidFill>
                  <a:schemeClr val="tx1"/>
                </a:solidFill>
              </a:rPr>
              <a:t>Luke Huan Univ. of Kansas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99EB852-EEBB-4C39-9792-2224E6EF392E}" type="slidenum">
              <a:rPr lang="en-US" altLang="en-US" sz="1000">
                <a:solidFill>
                  <a:schemeClr val="tx1"/>
                </a:solidFill>
              </a:rPr>
              <a:pPr eaLnBrk="1" hangingPunct="1"/>
              <a:t>5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Basic queries: SFW statement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tx2"/>
                </a:solidFill>
                <a:latin typeface="LettrGoth12 BT" pitchFamily="49" charset="0"/>
              </a:rPr>
              <a:t>SELECT </a:t>
            </a:r>
            <a:r>
              <a:rPr lang="en-US" altLang="en-US" i="1" smtClean="0"/>
              <a:t>A</a:t>
            </a:r>
            <a:r>
              <a:rPr lang="en-US" altLang="en-US" baseline="-25000" smtClean="0"/>
              <a:t>1</a:t>
            </a:r>
            <a:r>
              <a:rPr lang="en-US" altLang="en-US" smtClean="0">
                <a:solidFill>
                  <a:schemeClr val="tx2"/>
                </a:solidFill>
                <a:latin typeface="LettrGoth12 BT" pitchFamily="49" charset="0"/>
              </a:rPr>
              <a:t>, </a:t>
            </a:r>
            <a:r>
              <a:rPr lang="en-US" altLang="en-US" i="1" smtClean="0"/>
              <a:t>A</a:t>
            </a:r>
            <a:r>
              <a:rPr lang="en-US" altLang="en-US" baseline="-25000" smtClean="0"/>
              <a:t>2</a:t>
            </a:r>
            <a:r>
              <a:rPr lang="en-US" altLang="en-US" smtClean="0">
                <a:solidFill>
                  <a:schemeClr val="tx2"/>
                </a:solidFill>
                <a:latin typeface="LettrGoth12 BT" pitchFamily="49" charset="0"/>
              </a:rPr>
              <a:t>, </a:t>
            </a:r>
            <a:r>
              <a:rPr lang="en-US" altLang="en-US" smtClean="0"/>
              <a:t>…</a:t>
            </a:r>
            <a:r>
              <a:rPr lang="en-US" altLang="en-US" smtClean="0">
                <a:solidFill>
                  <a:schemeClr val="tx2"/>
                </a:solidFill>
                <a:latin typeface="LettrGoth12 BT" pitchFamily="49" charset="0"/>
              </a:rPr>
              <a:t>, </a:t>
            </a:r>
            <a:r>
              <a:rPr lang="en-US" altLang="en-US" i="1" smtClean="0"/>
              <a:t>A</a:t>
            </a:r>
            <a:r>
              <a:rPr lang="en-US" altLang="en-US" i="1" baseline="-25000" smtClean="0"/>
              <a:t>n</a:t>
            </a: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>
                <a:solidFill>
                  <a:schemeClr val="tx2"/>
                </a:solidFill>
                <a:latin typeface="LettrGoth12 BT" pitchFamily="49" charset="0"/>
              </a:rPr>
              <a:t>FROM </a:t>
            </a:r>
            <a:r>
              <a:rPr lang="en-US" altLang="en-US" i="1" smtClean="0"/>
              <a:t>R</a:t>
            </a:r>
            <a:r>
              <a:rPr lang="en-US" altLang="en-US" baseline="-25000" smtClean="0"/>
              <a:t>1</a:t>
            </a:r>
            <a:r>
              <a:rPr lang="en-US" altLang="en-US" smtClean="0">
                <a:solidFill>
                  <a:schemeClr val="tx2"/>
                </a:solidFill>
                <a:latin typeface="LettrGoth12 BT" pitchFamily="49" charset="0"/>
              </a:rPr>
              <a:t>, </a:t>
            </a:r>
            <a:r>
              <a:rPr lang="en-US" altLang="en-US" i="1" smtClean="0"/>
              <a:t>R</a:t>
            </a:r>
            <a:r>
              <a:rPr lang="en-US" altLang="en-US" baseline="-25000" smtClean="0"/>
              <a:t>2</a:t>
            </a:r>
            <a:r>
              <a:rPr lang="en-US" altLang="en-US" smtClean="0">
                <a:solidFill>
                  <a:schemeClr val="tx2"/>
                </a:solidFill>
                <a:latin typeface="LettrGoth12 BT" pitchFamily="49" charset="0"/>
              </a:rPr>
              <a:t>, </a:t>
            </a:r>
            <a:r>
              <a:rPr lang="en-US" altLang="en-US" smtClean="0"/>
              <a:t>…</a:t>
            </a:r>
            <a:r>
              <a:rPr lang="en-US" altLang="en-US" smtClean="0">
                <a:solidFill>
                  <a:schemeClr val="tx2"/>
                </a:solidFill>
                <a:latin typeface="LettrGoth12 BT" pitchFamily="49" charset="0"/>
              </a:rPr>
              <a:t>, </a:t>
            </a:r>
            <a:r>
              <a:rPr lang="en-US" altLang="en-US" i="1" smtClean="0"/>
              <a:t>R</a:t>
            </a:r>
            <a:r>
              <a:rPr lang="en-US" altLang="en-US" i="1" baseline="-25000" smtClean="0"/>
              <a:t>m</a:t>
            </a: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>
                <a:solidFill>
                  <a:schemeClr val="tx2"/>
                </a:solidFill>
                <a:latin typeface="LettrGoth12 BT" pitchFamily="49" charset="0"/>
              </a:rPr>
              <a:t>WHERE </a:t>
            </a:r>
            <a:r>
              <a:rPr lang="en-US" altLang="en-US" i="1" smtClean="0"/>
              <a:t>condition</a:t>
            </a:r>
            <a:r>
              <a:rPr lang="en-US" altLang="en-US" smtClean="0">
                <a:solidFill>
                  <a:schemeClr val="tx2"/>
                </a:solidFill>
                <a:latin typeface="LettrGoth12 BT" pitchFamily="49" charset="0"/>
              </a:rPr>
              <a:t>;</a:t>
            </a:r>
          </a:p>
          <a:p>
            <a:pPr eaLnBrk="1" hangingPunct="1"/>
            <a:r>
              <a:rPr lang="en-US" altLang="en-US" smtClean="0"/>
              <a:t>Also called an SPJ (select-project-join) query</a:t>
            </a:r>
          </a:p>
          <a:p>
            <a:pPr eaLnBrk="1" hangingPunct="1"/>
            <a:r>
              <a:rPr lang="en-US" altLang="en-US" smtClean="0"/>
              <a:t>(</a:t>
            </a:r>
            <a:r>
              <a:rPr lang="en-US" altLang="en-US" smtClean="0">
                <a:solidFill>
                  <a:schemeClr val="tx2"/>
                </a:solidFill>
              </a:rPr>
              <a:t>almost</a:t>
            </a:r>
            <a:r>
              <a:rPr lang="en-US" altLang="en-US" smtClean="0"/>
              <a:t>) Equivalent to relational algebra query</a:t>
            </a:r>
            <a:br>
              <a:rPr lang="en-US" altLang="en-US" smtClean="0"/>
            </a:br>
            <a:r>
              <a:rPr lang="el-GR" altLang="en-US" smtClean="0">
                <a:solidFill>
                  <a:schemeClr val="tx2"/>
                </a:solidFill>
                <a:cs typeface="Times New Roman" panose="02020603050405020304" pitchFamily="18" charset="0"/>
              </a:rPr>
              <a:t> π </a:t>
            </a:r>
            <a:r>
              <a:rPr lang="en-US" altLang="en-US" i="1" baseline="-25000" smtClean="0"/>
              <a:t>A</a:t>
            </a:r>
            <a:r>
              <a:rPr lang="en-US" altLang="en-US" sz="2400" baseline="-50000" smtClean="0"/>
              <a:t>1</a:t>
            </a:r>
            <a:r>
              <a:rPr lang="en-US" altLang="en-US" baseline="-25000" smtClean="0"/>
              <a:t>, </a:t>
            </a:r>
            <a:r>
              <a:rPr lang="en-US" altLang="en-US" i="1" baseline="-25000" smtClean="0"/>
              <a:t>A</a:t>
            </a:r>
            <a:r>
              <a:rPr lang="en-US" altLang="en-US" sz="2400" baseline="-50000" smtClean="0"/>
              <a:t>2</a:t>
            </a:r>
            <a:r>
              <a:rPr lang="en-US" altLang="en-US" baseline="-25000" smtClean="0"/>
              <a:t>, …, </a:t>
            </a:r>
            <a:r>
              <a:rPr lang="en-US" altLang="en-US" i="1" baseline="-25000" smtClean="0"/>
              <a:t>A</a:t>
            </a:r>
            <a:r>
              <a:rPr lang="en-US" altLang="en-US" sz="2400" i="1" baseline="-50000" smtClean="0"/>
              <a:t>n</a:t>
            </a:r>
            <a:r>
              <a:rPr lang="en-US" altLang="en-US" smtClean="0"/>
              <a:t> (</a:t>
            </a:r>
            <a:r>
              <a:rPr lang="el-GR" altLang="en-US" smtClean="0">
                <a:solidFill>
                  <a:schemeClr val="tx2"/>
                </a:solidFill>
                <a:cs typeface="Times New Roman" panose="02020603050405020304" pitchFamily="18" charset="0"/>
              </a:rPr>
              <a:t>σ </a:t>
            </a:r>
            <a:r>
              <a:rPr lang="en-US" altLang="en-US" i="1" baseline="-25000" smtClean="0"/>
              <a:t>condition</a:t>
            </a:r>
            <a:r>
              <a:rPr lang="en-US" altLang="en-US" smtClean="0"/>
              <a:t> (</a:t>
            </a:r>
            <a:r>
              <a:rPr lang="en-US" altLang="en-US" i="1" smtClean="0"/>
              <a:t>R</a:t>
            </a:r>
            <a:r>
              <a:rPr lang="en-US" altLang="en-US" baseline="-25000" smtClean="0"/>
              <a:t>1</a:t>
            </a:r>
            <a:r>
              <a:rPr lang="en-US" altLang="en-US" smtClean="0"/>
              <a:t> </a:t>
            </a:r>
            <a:r>
              <a:rPr lang="en-US" altLang="en-US" smtClean="0">
                <a:latin typeface="cmsy10"/>
              </a:rPr>
              <a:t>X</a:t>
            </a:r>
            <a:r>
              <a:rPr lang="en-US" altLang="en-US" smtClean="0"/>
              <a:t> </a:t>
            </a:r>
            <a:r>
              <a:rPr lang="en-US" altLang="en-US" i="1" smtClean="0"/>
              <a:t>R</a:t>
            </a:r>
            <a:r>
              <a:rPr lang="en-US" altLang="en-US" baseline="-25000" smtClean="0"/>
              <a:t>2</a:t>
            </a:r>
            <a:r>
              <a:rPr lang="en-US" altLang="en-US" smtClean="0"/>
              <a:t> X … X </a:t>
            </a:r>
            <a:r>
              <a:rPr lang="en-US" altLang="en-US" i="1" smtClean="0"/>
              <a:t>R</a:t>
            </a:r>
            <a:r>
              <a:rPr lang="en-US" altLang="en-US" i="1" baseline="-25000" smtClean="0"/>
              <a:t>m</a:t>
            </a:r>
            <a:r>
              <a:rPr lang="en-US" altLang="en-US" smtClean="0"/>
              <a:t>))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43291A6-EA1E-4CF2-B68A-AD7FB3BC352D}" type="datetime1">
              <a:rPr lang="en-US" altLang="en-US" sz="1000">
                <a:solidFill>
                  <a:schemeClr val="tx1"/>
                </a:solidFill>
              </a:rPr>
              <a:pPr eaLnBrk="1" hangingPunct="1"/>
              <a:t>9/29/2017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>
                <a:solidFill>
                  <a:schemeClr val="tx1"/>
                </a:solidFill>
              </a:rPr>
              <a:t>Luke Huan Univ. of Kansas</a:t>
            </a: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6BD4F26-D50D-4138-8844-38212754A311}" type="slidenum">
              <a:rPr lang="en-US" altLang="en-US" sz="1000">
                <a:solidFill>
                  <a:schemeClr val="tx1"/>
                </a:solidFill>
              </a:rPr>
              <a:pPr eaLnBrk="1" hangingPunct="1"/>
              <a:t>6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Semantics of SFW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>
                <a:latin typeface="LettrGoth12 BT" pitchFamily="49" charset="0"/>
              </a:rPr>
              <a:t>SELECT </a:t>
            </a:r>
            <a:r>
              <a:rPr lang="en-US" altLang="en-US" sz="2400" i="1" smtClean="0">
                <a:solidFill>
                  <a:schemeClr val="tx2"/>
                </a:solidFill>
              </a:rPr>
              <a:t>E</a:t>
            </a:r>
            <a:r>
              <a:rPr lang="en-US" altLang="en-US" sz="2400" baseline="-25000" smtClean="0">
                <a:solidFill>
                  <a:schemeClr val="tx2"/>
                </a:solidFill>
              </a:rPr>
              <a:t>1</a:t>
            </a:r>
            <a:r>
              <a:rPr lang="en-US" altLang="en-US" sz="2400" smtClean="0">
                <a:latin typeface="LettrGoth12 BT" pitchFamily="49" charset="0"/>
              </a:rPr>
              <a:t>, </a:t>
            </a:r>
            <a:r>
              <a:rPr lang="en-US" altLang="en-US" sz="2400" i="1" smtClean="0">
                <a:solidFill>
                  <a:schemeClr val="tx2"/>
                </a:solidFill>
              </a:rPr>
              <a:t>E</a:t>
            </a:r>
            <a:r>
              <a:rPr lang="en-US" altLang="en-US" sz="2400" baseline="-25000" smtClean="0">
                <a:solidFill>
                  <a:schemeClr val="tx2"/>
                </a:solidFill>
              </a:rPr>
              <a:t>2</a:t>
            </a:r>
            <a:r>
              <a:rPr lang="en-US" altLang="en-US" sz="2400" smtClean="0">
                <a:latin typeface="LettrGoth12 BT" pitchFamily="49" charset="0"/>
              </a:rPr>
              <a:t>, </a:t>
            </a:r>
            <a:r>
              <a:rPr lang="en-US" altLang="en-US" sz="2400" smtClean="0"/>
              <a:t>…</a:t>
            </a:r>
            <a:r>
              <a:rPr lang="en-US" altLang="en-US" sz="2400" smtClean="0">
                <a:latin typeface="LettrGoth12 BT" pitchFamily="49" charset="0"/>
              </a:rPr>
              <a:t>, </a:t>
            </a:r>
            <a:r>
              <a:rPr lang="en-US" altLang="en-US" sz="2400" i="1" smtClean="0">
                <a:solidFill>
                  <a:schemeClr val="tx2"/>
                </a:solidFill>
              </a:rPr>
              <a:t>E</a:t>
            </a:r>
            <a:r>
              <a:rPr lang="en-US" altLang="en-US" sz="2400" i="1" baseline="-25000" smtClean="0">
                <a:solidFill>
                  <a:schemeClr val="tx2"/>
                </a:solidFill>
              </a:rPr>
              <a:t>n</a:t>
            </a:r>
            <a:r>
              <a:rPr lang="en-US" altLang="en-US" sz="2400" smtClean="0"/>
              <a:t/>
            </a:r>
            <a:br>
              <a:rPr lang="en-US" altLang="en-US" sz="2400" smtClean="0"/>
            </a:br>
            <a:r>
              <a:rPr lang="en-US" altLang="en-US" sz="2400" smtClean="0">
                <a:latin typeface="LettrGoth12 BT" pitchFamily="49" charset="0"/>
              </a:rPr>
              <a:t>FROM </a:t>
            </a:r>
            <a:r>
              <a:rPr lang="en-US" altLang="en-US" sz="2400" i="1" smtClean="0">
                <a:solidFill>
                  <a:schemeClr val="tx2"/>
                </a:solidFill>
              </a:rPr>
              <a:t>R</a:t>
            </a:r>
            <a:r>
              <a:rPr lang="en-US" altLang="en-US" sz="2400" baseline="-25000" smtClean="0">
                <a:solidFill>
                  <a:schemeClr val="tx2"/>
                </a:solidFill>
              </a:rPr>
              <a:t>1</a:t>
            </a:r>
            <a:r>
              <a:rPr lang="en-US" altLang="en-US" sz="2400" smtClean="0">
                <a:latin typeface="LettrGoth12 BT" pitchFamily="49" charset="0"/>
              </a:rPr>
              <a:t>, </a:t>
            </a:r>
            <a:r>
              <a:rPr lang="en-US" altLang="en-US" sz="2400" i="1" smtClean="0">
                <a:solidFill>
                  <a:schemeClr val="tx2"/>
                </a:solidFill>
              </a:rPr>
              <a:t>R</a:t>
            </a:r>
            <a:r>
              <a:rPr lang="en-US" altLang="en-US" sz="2400" baseline="-25000" smtClean="0">
                <a:solidFill>
                  <a:schemeClr val="tx2"/>
                </a:solidFill>
              </a:rPr>
              <a:t>2</a:t>
            </a:r>
            <a:r>
              <a:rPr lang="en-US" altLang="en-US" sz="2400" smtClean="0">
                <a:latin typeface="LettrGoth12 BT" pitchFamily="49" charset="0"/>
              </a:rPr>
              <a:t>, </a:t>
            </a:r>
            <a:r>
              <a:rPr lang="en-US" altLang="en-US" sz="2400" smtClean="0"/>
              <a:t>…</a:t>
            </a:r>
            <a:r>
              <a:rPr lang="en-US" altLang="en-US" sz="2400" smtClean="0">
                <a:latin typeface="LettrGoth12 BT" pitchFamily="49" charset="0"/>
              </a:rPr>
              <a:t>, </a:t>
            </a:r>
            <a:r>
              <a:rPr lang="en-US" altLang="en-US" sz="2400" i="1" smtClean="0">
                <a:solidFill>
                  <a:schemeClr val="tx2"/>
                </a:solidFill>
              </a:rPr>
              <a:t>R</a:t>
            </a:r>
            <a:r>
              <a:rPr lang="en-US" altLang="en-US" sz="2400" i="1" baseline="-25000" smtClean="0">
                <a:solidFill>
                  <a:schemeClr val="tx2"/>
                </a:solidFill>
              </a:rPr>
              <a:t>m</a:t>
            </a:r>
            <a:r>
              <a:rPr lang="en-US" altLang="en-US" sz="2400" smtClean="0"/>
              <a:t/>
            </a:r>
            <a:br>
              <a:rPr lang="en-US" altLang="en-US" sz="2400" smtClean="0"/>
            </a:br>
            <a:r>
              <a:rPr lang="en-US" altLang="en-US" sz="2400" smtClean="0">
                <a:latin typeface="LettrGoth12 BT" pitchFamily="49" charset="0"/>
              </a:rPr>
              <a:t>WHERE </a:t>
            </a:r>
            <a:r>
              <a:rPr lang="en-US" altLang="en-US" sz="2400" i="1" smtClean="0">
                <a:solidFill>
                  <a:schemeClr val="tx2"/>
                </a:solidFill>
              </a:rPr>
              <a:t>condition</a:t>
            </a:r>
            <a:r>
              <a:rPr lang="en-US" altLang="en-US" sz="2400" smtClean="0"/>
              <a:t>;</a:t>
            </a:r>
          </a:p>
          <a:p>
            <a:pPr eaLnBrk="1" hangingPunct="1"/>
            <a:r>
              <a:rPr lang="en-US" altLang="en-US" sz="2400" smtClean="0"/>
              <a:t>For each </a:t>
            </a:r>
            <a:r>
              <a:rPr lang="en-US" altLang="en-US" sz="2400" i="1" smtClean="0">
                <a:solidFill>
                  <a:schemeClr val="tx2"/>
                </a:solidFill>
              </a:rPr>
              <a:t>t</a:t>
            </a:r>
            <a:r>
              <a:rPr lang="en-US" altLang="en-US" sz="2400" baseline="-25000" smtClean="0">
                <a:solidFill>
                  <a:schemeClr val="tx2"/>
                </a:solidFill>
              </a:rPr>
              <a:t>1</a:t>
            </a:r>
            <a:r>
              <a:rPr lang="en-US" altLang="en-US" sz="2400" smtClean="0"/>
              <a:t> in </a:t>
            </a:r>
            <a:r>
              <a:rPr lang="en-US" altLang="en-US" sz="2400" i="1" smtClean="0">
                <a:solidFill>
                  <a:schemeClr val="tx2"/>
                </a:solidFill>
              </a:rPr>
              <a:t>R</a:t>
            </a:r>
            <a:r>
              <a:rPr lang="en-US" altLang="en-US" sz="2400" baseline="-25000" smtClean="0">
                <a:solidFill>
                  <a:schemeClr val="tx2"/>
                </a:solidFill>
              </a:rPr>
              <a:t>1</a:t>
            </a:r>
            <a:r>
              <a:rPr lang="en-US" altLang="en-US" sz="2400" smtClean="0"/>
              <a:t>:</a:t>
            </a:r>
            <a:br>
              <a:rPr lang="en-US" altLang="en-US" sz="2400" smtClean="0"/>
            </a:br>
            <a:r>
              <a:rPr lang="en-US" altLang="en-US" sz="2400" smtClean="0"/>
              <a:t>    For each </a:t>
            </a:r>
            <a:r>
              <a:rPr lang="en-US" altLang="en-US" sz="2400" i="1" smtClean="0">
                <a:solidFill>
                  <a:schemeClr val="tx2"/>
                </a:solidFill>
              </a:rPr>
              <a:t>t</a:t>
            </a:r>
            <a:r>
              <a:rPr lang="en-US" altLang="en-US" sz="2400" baseline="-25000" smtClean="0">
                <a:solidFill>
                  <a:schemeClr val="tx2"/>
                </a:solidFill>
              </a:rPr>
              <a:t>2</a:t>
            </a:r>
            <a:r>
              <a:rPr lang="en-US" altLang="en-US" sz="2400" smtClean="0"/>
              <a:t> in </a:t>
            </a:r>
            <a:r>
              <a:rPr lang="en-US" altLang="en-US" sz="2400" i="1" smtClean="0">
                <a:solidFill>
                  <a:schemeClr val="tx2"/>
                </a:solidFill>
              </a:rPr>
              <a:t>R</a:t>
            </a:r>
            <a:r>
              <a:rPr lang="en-US" altLang="en-US" sz="2400" baseline="-25000" smtClean="0">
                <a:solidFill>
                  <a:schemeClr val="tx2"/>
                </a:solidFill>
              </a:rPr>
              <a:t>2</a:t>
            </a:r>
            <a:r>
              <a:rPr lang="en-US" altLang="en-US" sz="2400" smtClean="0"/>
              <a:t>: … …</a:t>
            </a:r>
            <a:br>
              <a:rPr lang="en-US" altLang="en-US" sz="2400" smtClean="0"/>
            </a:br>
            <a:r>
              <a:rPr lang="en-US" altLang="en-US" sz="2400" smtClean="0"/>
              <a:t>        For each </a:t>
            </a:r>
            <a:r>
              <a:rPr lang="en-US" altLang="en-US" sz="2400" i="1" smtClean="0">
                <a:solidFill>
                  <a:schemeClr val="tx2"/>
                </a:solidFill>
              </a:rPr>
              <a:t>t</a:t>
            </a:r>
            <a:r>
              <a:rPr lang="en-US" altLang="en-US" sz="2400" i="1" baseline="-25000" smtClean="0">
                <a:solidFill>
                  <a:schemeClr val="tx2"/>
                </a:solidFill>
              </a:rPr>
              <a:t>m</a:t>
            </a:r>
            <a:r>
              <a:rPr lang="en-US" altLang="en-US" sz="2400" smtClean="0"/>
              <a:t> in </a:t>
            </a:r>
            <a:r>
              <a:rPr lang="en-US" altLang="en-US" sz="2400" i="1" smtClean="0">
                <a:solidFill>
                  <a:schemeClr val="tx2"/>
                </a:solidFill>
              </a:rPr>
              <a:t>R</a:t>
            </a:r>
            <a:r>
              <a:rPr lang="en-US" altLang="en-US" sz="2400" i="1" baseline="-25000" smtClean="0">
                <a:solidFill>
                  <a:schemeClr val="tx2"/>
                </a:solidFill>
              </a:rPr>
              <a:t>m</a:t>
            </a:r>
            <a:r>
              <a:rPr lang="en-US" altLang="en-US" sz="2400" smtClean="0"/>
              <a:t>:</a:t>
            </a:r>
            <a:br>
              <a:rPr lang="en-US" altLang="en-US" sz="2400" smtClean="0"/>
            </a:br>
            <a:r>
              <a:rPr lang="en-US" altLang="en-US" sz="2400" smtClean="0"/>
              <a:t>            If </a:t>
            </a:r>
            <a:r>
              <a:rPr lang="en-US" altLang="en-US" sz="2400" i="1" smtClean="0">
                <a:solidFill>
                  <a:schemeClr val="tx2"/>
                </a:solidFill>
              </a:rPr>
              <a:t>condition</a:t>
            </a:r>
            <a:r>
              <a:rPr lang="en-US" altLang="en-US" sz="2400" smtClean="0"/>
              <a:t> is true over </a:t>
            </a:r>
            <a:r>
              <a:rPr lang="en-US" altLang="en-US" sz="2400" i="1" smtClean="0">
                <a:solidFill>
                  <a:schemeClr val="tx2"/>
                </a:solidFill>
              </a:rPr>
              <a:t>t</a:t>
            </a:r>
            <a:r>
              <a:rPr lang="en-US" altLang="en-US" sz="2400" baseline="-25000" smtClean="0">
                <a:solidFill>
                  <a:schemeClr val="tx2"/>
                </a:solidFill>
              </a:rPr>
              <a:t>1</a:t>
            </a:r>
            <a:r>
              <a:rPr lang="en-US" altLang="en-US" sz="2400" smtClean="0"/>
              <a:t>, </a:t>
            </a:r>
            <a:r>
              <a:rPr lang="en-US" altLang="en-US" sz="2400" i="1" smtClean="0">
                <a:solidFill>
                  <a:schemeClr val="tx2"/>
                </a:solidFill>
              </a:rPr>
              <a:t>t</a:t>
            </a:r>
            <a:r>
              <a:rPr lang="en-US" altLang="en-US" sz="2400" baseline="-25000" smtClean="0">
                <a:solidFill>
                  <a:schemeClr val="tx2"/>
                </a:solidFill>
              </a:rPr>
              <a:t>2</a:t>
            </a:r>
            <a:r>
              <a:rPr lang="en-US" altLang="en-US" sz="2400" smtClean="0"/>
              <a:t>, …, </a:t>
            </a:r>
            <a:r>
              <a:rPr lang="en-US" altLang="en-US" sz="2400" i="1" smtClean="0">
                <a:solidFill>
                  <a:schemeClr val="tx2"/>
                </a:solidFill>
              </a:rPr>
              <a:t>t</a:t>
            </a:r>
            <a:r>
              <a:rPr lang="en-US" altLang="en-US" sz="2400" i="1" baseline="-25000" smtClean="0">
                <a:solidFill>
                  <a:schemeClr val="tx2"/>
                </a:solidFill>
              </a:rPr>
              <a:t>m</a:t>
            </a:r>
            <a:r>
              <a:rPr lang="en-US" altLang="en-US" sz="2400" smtClean="0"/>
              <a:t>:</a:t>
            </a:r>
            <a:br>
              <a:rPr lang="en-US" altLang="en-US" sz="2400" smtClean="0"/>
            </a:br>
            <a:r>
              <a:rPr lang="en-US" altLang="en-US" sz="2400" smtClean="0"/>
              <a:t>                Compute and output </a:t>
            </a:r>
            <a:r>
              <a:rPr lang="en-US" altLang="en-US" sz="2400" i="1" smtClean="0">
                <a:solidFill>
                  <a:schemeClr val="tx2"/>
                </a:solidFill>
              </a:rPr>
              <a:t>E</a:t>
            </a:r>
            <a:r>
              <a:rPr lang="en-US" altLang="en-US" sz="2400" baseline="-25000" smtClean="0">
                <a:solidFill>
                  <a:schemeClr val="tx2"/>
                </a:solidFill>
              </a:rPr>
              <a:t>1</a:t>
            </a:r>
            <a:r>
              <a:rPr lang="en-US" altLang="en-US" sz="2400" smtClean="0"/>
              <a:t>, </a:t>
            </a:r>
            <a:r>
              <a:rPr lang="en-US" altLang="en-US" sz="2400" i="1" smtClean="0">
                <a:solidFill>
                  <a:schemeClr val="tx2"/>
                </a:solidFill>
              </a:rPr>
              <a:t>E</a:t>
            </a:r>
            <a:r>
              <a:rPr lang="en-US" altLang="en-US" sz="2400" baseline="-25000" smtClean="0">
                <a:solidFill>
                  <a:schemeClr val="tx2"/>
                </a:solidFill>
              </a:rPr>
              <a:t>2</a:t>
            </a:r>
            <a:r>
              <a:rPr lang="en-US" altLang="en-US" sz="2400" smtClean="0"/>
              <a:t>, …, </a:t>
            </a:r>
            <a:r>
              <a:rPr lang="en-US" altLang="en-US" sz="2400" i="1" smtClean="0">
                <a:solidFill>
                  <a:schemeClr val="tx2"/>
                </a:solidFill>
              </a:rPr>
              <a:t>E</a:t>
            </a:r>
            <a:r>
              <a:rPr lang="en-US" altLang="en-US" sz="2400" i="1" baseline="-25000" smtClean="0">
                <a:solidFill>
                  <a:schemeClr val="tx2"/>
                </a:solidFill>
              </a:rPr>
              <a:t>n</a:t>
            </a:r>
            <a:r>
              <a:rPr lang="en-US" altLang="en-US" sz="2400" smtClean="0"/>
              <a:t> as a row</a:t>
            </a:r>
          </a:p>
          <a:p>
            <a:pPr eaLnBrk="1" hangingPunct="1"/>
            <a:r>
              <a:rPr lang="en-US" altLang="en-US" sz="2400" i="1" smtClean="0"/>
              <a:t>t</a:t>
            </a:r>
            <a:r>
              <a:rPr lang="en-US" altLang="en-US" sz="2400" baseline="-25000" smtClean="0"/>
              <a:t>1</a:t>
            </a:r>
            <a:r>
              <a:rPr lang="en-US" altLang="en-US" sz="2400" smtClean="0"/>
              <a:t>, </a:t>
            </a:r>
            <a:r>
              <a:rPr lang="en-US" altLang="en-US" sz="2400" i="1" smtClean="0"/>
              <a:t>t</a:t>
            </a:r>
            <a:r>
              <a:rPr lang="en-US" altLang="en-US" sz="2400" baseline="-25000" smtClean="0"/>
              <a:t>2</a:t>
            </a:r>
            <a:r>
              <a:rPr lang="en-US" altLang="en-US" sz="2400" smtClean="0"/>
              <a:t>, …, </a:t>
            </a:r>
            <a:r>
              <a:rPr lang="en-US" altLang="en-US" sz="2400" i="1" smtClean="0"/>
              <a:t>t</a:t>
            </a:r>
            <a:r>
              <a:rPr lang="en-US" altLang="en-US" sz="2400" i="1" baseline="-25000" smtClean="0"/>
              <a:t>m</a:t>
            </a:r>
            <a:r>
              <a:rPr lang="en-US" altLang="en-US" sz="2400" smtClean="0"/>
              <a:t> are often called </a:t>
            </a:r>
            <a:r>
              <a:rPr lang="en-US" altLang="en-US" sz="2400" smtClean="0">
                <a:solidFill>
                  <a:schemeClr val="tx2"/>
                </a:solidFill>
              </a:rPr>
              <a:t>tuple variables</a:t>
            </a:r>
          </a:p>
          <a:p>
            <a:pPr eaLnBrk="1" hangingPunct="1"/>
            <a:r>
              <a:rPr lang="en-US" altLang="en-US" sz="2400" smtClean="0"/>
              <a:t>Not 100% correct, we will see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650D27A-F087-46B2-8325-0FD237EEB6FE}" type="datetime1">
              <a:rPr lang="en-US" altLang="en-US" sz="1000">
                <a:solidFill>
                  <a:schemeClr val="tx1"/>
                </a:solidFill>
              </a:rPr>
              <a:pPr eaLnBrk="1" hangingPunct="1"/>
              <a:t>9/29/2017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>
                <a:solidFill>
                  <a:schemeClr val="tx1"/>
                </a:solidFill>
              </a:rPr>
              <a:t>Luke Huan Univ. of Kansas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45C89DB-2168-45F6-A452-5CB1424005A8}" type="slidenum">
              <a:rPr lang="en-US" altLang="en-US" sz="1000">
                <a:solidFill>
                  <a:schemeClr val="tx1"/>
                </a:solidFill>
              </a:rPr>
              <a:pPr eaLnBrk="1" hangingPunct="1"/>
              <a:t>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Example: selection and projection</a:t>
            </a:r>
          </a:p>
        </p:txBody>
      </p:sp>
      <p:sp>
        <p:nvSpPr>
          <p:cNvPr id="1241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Name of students under 18</a:t>
            </a:r>
          </a:p>
          <a:p>
            <a:pPr lvl="1" eaLnBrk="1" hangingPunct="1"/>
            <a:r>
              <a:rPr lang="en-US" altLang="en-US" smtClean="0">
                <a:solidFill>
                  <a:schemeClr val="tx2"/>
                </a:solidFill>
                <a:latin typeface="LettrGoth12 BT" pitchFamily="49" charset="0"/>
              </a:rPr>
              <a:t>SELECT name FROM Student WHERE age &lt; 20;</a:t>
            </a:r>
          </a:p>
          <a:p>
            <a:pPr lvl="1" eaLnBrk="1" hangingPunct="1"/>
            <a:r>
              <a:rPr lang="el-GR" altLang="en-US" sz="2400" smtClean="0">
                <a:solidFill>
                  <a:schemeClr val="tx2"/>
                </a:solidFill>
                <a:cs typeface="Times New Roman" panose="02020603050405020304" pitchFamily="18" charset="0"/>
              </a:rPr>
              <a:t>π </a:t>
            </a:r>
            <a:r>
              <a:rPr lang="en-US" altLang="en-US" i="1" baseline="-25000" smtClean="0"/>
              <a:t>name</a:t>
            </a:r>
            <a:r>
              <a:rPr lang="en-US" altLang="en-US" smtClean="0"/>
              <a:t> (</a:t>
            </a:r>
            <a:r>
              <a:rPr lang="el-GR" altLang="en-US" sz="2400" smtClean="0">
                <a:solidFill>
                  <a:schemeClr val="tx2"/>
                </a:solidFill>
                <a:cs typeface="Times New Roman" panose="02020603050405020304" pitchFamily="18" charset="0"/>
              </a:rPr>
              <a:t>σ </a:t>
            </a:r>
            <a:r>
              <a:rPr lang="en-US" altLang="en-US" i="1" baseline="-25000" smtClean="0"/>
              <a:t>age &lt;20</a:t>
            </a:r>
            <a:r>
              <a:rPr lang="en-US" altLang="en-US" smtClean="0"/>
              <a:t> (</a:t>
            </a:r>
            <a:r>
              <a:rPr lang="en-US" altLang="en-US" i="1" smtClean="0"/>
              <a:t>Student</a:t>
            </a:r>
            <a:r>
              <a:rPr lang="en-US" altLang="en-US" smtClean="0"/>
              <a:t>))</a:t>
            </a:r>
          </a:p>
          <a:p>
            <a:pPr lvl="1" eaLnBrk="1" hangingPunct="1"/>
            <a:endParaRPr lang="en-US" altLang="en-US" smtClean="0">
              <a:solidFill>
                <a:schemeClr val="tx2"/>
              </a:solidFill>
              <a:latin typeface="LettrGoth12 BT" pitchFamily="49" charset="0"/>
            </a:endParaRPr>
          </a:p>
        </p:txBody>
      </p:sp>
      <p:graphicFrame>
        <p:nvGraphicFramePr>
          <p:cNvPr id="1241092" name="Group 4"/>
          <p:cNvGraphicFramePr>
            <a:graphicFrameLocks noGrp="1"/>
          </p:cNvGraphicFramePr>
          <p:nvPr/>
        </p:nvGraphicFramePr>
        <p:xfrm>
          <a:off x="1066800" y="3219450"/>
          <a:ext cx="3505200" cy="2194404"/>
        </p:xfrm>
        <a:graphic>
          <a:graphicData uri="http://schemas.openxmlformats.org/drawingml/2006/table">
            <a:tbl>
              <a:tblPr/>
              <a:tblGrid>
                <a:gridCol w="654050"/>
                <a:gridCol w="1631950"/>
                <a:gridCol w="533400"/>
                <a:gridCol w="685800"/>
              </a:tblGrid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sid 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name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age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gpa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1234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John Smith 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3.5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1123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Mary Carter 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3.8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1011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Bob Lee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2.6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1204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Susan Wong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3.4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1306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Kevin Kim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2.9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41129" name="Group 41"/>
          <p:cNvGraphicFramePr>
            <a:graphicFrameLocks noGrp="1"/>
          </p:cNvGraphicFramePr>
          <p:nvPr/>
        </p:nvGraphicFramePr>
        <p:xfrm>
          <a:off x="5029200" y="3219450"/>
          <a:ext cx="3505200" cy="2194404"/>
        </p:xfrm>
        <a:graphic>
          <a:graphicData uri="http://schemas.openxmlformats.org/drawingml/2006/table">
            <a:tbl>
              <a:tblPr/>
              <a:tblGrid>
                <a:gridCol w="654050"/>
                <a:gridCol w="1631950"/>
                <a:gridCol w="533400"/>
                <a:gridCol w="685800"/>
              </a:tblGrid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sid 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name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age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gpa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3E3"/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1234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John Smith 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3.5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1123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Mary Carter 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3.8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1011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Bob Lee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2.6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1204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Susan Wong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3.4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1306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Kevin Kim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2.9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41167" name="Rectangle 79"/>
          <p:cNvSpPr>
            <a:spLocks/>
          </p:cNvSpPr>
          <p:nvPr/>
        </p:nvSpPr>
        <p:spPr bwMode="auto">
          <a:xfrm>
            <a:off x="5029200" y="3600450"/>
            <a:ext cx="34290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41168" name="Rectangle 80"/>
          <p:cNvSpPr>
            <a:spLocks/>
          </p:cNvSpPr>
          <p:nvPr/>
        </p:nvSpPr>
        <p:spPr bwMode="auto">
          <a:xfrm>
            <a:off x="5105400" y="4343400"/>
            <a:ext cx="3352800" cy="609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41169" name="Rectangle 81"/>
          <p:cNvSpPr>
            <a:spLocks/>
          </p:cNvSpPr>
          <p:nvPr/>
        </p:nvSpPr>
        <p:spPr bwMode="auto">
          <a:xfrm>
            <a:off x="5105400" y="3048000"/>
            <a:ext cx="457200" cy="2514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41170" name="Rectangle 82"/>
          <p:cNvSpPr>
            <a:spLocks/>
          </p:cNvSpPr>
          <p:nvPr/>
        </p:nvSpPr>
        <p:spPr bwMode="auto">
          <a:xfrm>
            <a:off x="7391400" y="3048000"/>
            <a:ext cx="1066800" cy="2514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1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1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41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1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1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1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1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1167" grpId="0" animBg="1"/>
      <p:bldP spid="1241168" grpId="0" animBg="1"/>
      <p:bldP spid="1241169" grpId="0" animBg="1"/>
      <p:bldP spid="124117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0D0ACD4-806B-4F01-AD9B-D421BCFD194C}" type="datetime1">
              <a:rPr lang="en-US" altLang="en-US" sz="1000">
                <a:solidFill>
                  <a:schemeClr val="tx1"/>
                </a:solidFill>
              </a:rPr>
              <a:pPr eaLnBrk="1" hangingPunct="1"/>
              <a:t>9/29/2017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>
                <a:solidFill>
                  <a:schemeClr val="tx1"/>
                </a:solidFill>
              </a:rPr>
              <a:t>Luke Huan Univ. of Kansas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03C8DAB-3D43-47A2-BC72-DA34813774FC}" type="slidenum">
              <a:rPr lang="en-US" altLang="en-US" sz="1000">
                <a:solidFill>
                  <a:schemeClr val="tx1"/>
                </a:solidFill>
              </a:rPr>
              <a:pPr eaLnBrk="1" hangingPunct="1"/>
              <a:t>8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Example: Operations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When was Lisa born?</a:t>
            </a:r>
          </a:p>
          <a:p>
            <a:pPr lvl="1" eaLnBrk="1" hangingPunct="1"/>
            <a:r>
              <a:rPr lang="en-US" altLang="en-US" smtClean="0">
                <a:solidFill>
                  <a:schemeClr val="tx2"/>
                </a:solidFill>
                <a:latin typeface="LettrGoth12 BT" pitchFamily="49" charset="0"/>
              </a:rPr>
              <a:t>SELECT 2006 – age</a:t>
            </a:r>
            <a:br>
              <a:rPr lang="en-US" altLang="en-US" smtClean="0">
                <a:solidFill>
                  <a:schemeClr val="tx2"/>
                </a:solidFill>
                <a:latin typeface="LettrGoth12 BT" pitchFamily="49" charset="0"/>
              </a:rPr>
            </a:br>
            <a:r>
              <a:rPr lang="en-US" altLang="en-US" smtClean="0">
                <a:solidFill>
                  <a:schemeClr val="tx2"/>
                </a:solidFill>
                <a:latin typeface="LettrGoth12 BT" pitchFamily="49" charset="0"/>
              </a:rPr>
              <a:t>FROM Student</a:t>
            </a:r>
            <a:br>
              <a:rPr lang="en-US" altLang="en-US" smtClean="0">
                <a:solidFill>
                  <a:schemeClr val="tx2"/>
                </a:solidFill>
                <a:latin typeface="LettrGoth12 BT" pitchFamily="49" charset="0"/>
              </a:rPr>
            </a:br>
            <a:r>
              <a:rPr lang="en-US" altLang="en-US" smtClean="0">
                <a:solidFill>
                  <a:schemeClr val="tx2"/>
                </a:solidFill>
                <a:latin typeface="LettrGoth12 BT" pitchFamily="49" charset="0"/>
              </a:rPr>
              <a:t>WHERE name = ’Lisa’;</a:t>
            </a:r>
          </a:p>
          <a:p>
            <a:pPr lvl="1" eaLnBrk="1" hangingPunct="1"/>
            <a:r>
              <a:rPr lang="en-US" altLang="en-US" smtClean="0">
                <a:latin typeface="LettrGoth12 BT" pitchFamily="49" charset="0"/>
              </a:rPr>
              <a:t>SELECT</a:t>
            </a:r>
            <a:r>
              <a:rPr lang="en-US" altLang="en-US" smtClean="0"/>
              <a:t> list can contain expressions</a:t>
            </a:r>
          </a:p>
          <a:p>
            <a:pPr lvl="2" eaLnBrk="1" hangingPunct="1"/>
            <a:r>
              <a:rPr lang="en-US" altLang="en-US" smtClean="0"/>
              <a:t>Can also use built-in functions such as </a:t>
            </a:r>
            <a:r>
              <a:rPr lang="en-US" altLang="en-US" smtClean="0">
                <a:latin typeface="LettrGoth12 BT" pitchFamily="49" charset="0"/>
              </a:rPr>
              <a:t>SUBSTR</a:t>
            </a:r>
            <a:r>
              <a:rPr lang="en-US" altLang="en-US" smtClean="0"/>
              <a:t>, </a:t>
            </a:r>
            <a:r>
              <a:rPr lang="en-US" altLang="en-US" smtClean="0">
                <a:latin typeface="LettrGoth12 BT" pitchFamily="49" charset="0"/>
              </a:rPr>
              <a:t>ABS</a:t>
            </a:r>
            <a:r>
              <a:rPr lang="en-US" altLang="en-US" smtClean="0"/>
              <a:t>, etc.</a:t>
            </a:r>
          </a:p>
          <a:p>
            <a:pPr lvl="1" eaLnBrk="1" hangingPunct="1"/>
            <a:r>
              <a:rPr lang="en-US" altLang="en-US" smtClean="0"/>
              <a:t>String literals (case sensitive) are enclosed in </a:t>
            </a:r>
            <a:r>
              <a:rPr lang="en-US" altLang="en-US" smtClean="0">
                <a:solidFill>
                  <a:schemeClr val="tx2"/>
                </a:solidFill>
              </a:rPr>
              <a:t>single</a:t>
            </a:r>
            <a:r>
              <a:rPr lang="en-US" altLang="en-US" smtClean="0"/>
              <a:t> quotes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F6E2D07-F70A-4578-8E87-3B4ABBA48187}" type="datetime1">
              <a:rPr lang="en-US" altLang="en-US" sz="1000">
                <a:solidFill>
                  <a:schemeClr val="tx1"/>
                </a:solidFill>
              </a:rPr>
              <a:pPr eaLnBrk="1" hangingPunct="1"/>
              <a:t>9/29/2017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>
                <a:solidFill>
                  <a:schemeClr val="tx1"/>
                </a:solidFill>
              </a:rPr>
              <a:t>Luke Huan Univ. of Kansas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AE964D2-5A0E-4436-BC3C-D13BBC38047F}" type="slidenum">
              <a:rPr lang="en-US" altLang="en-US" sz="1000">
                <a:solidFill>
                  <a:schemeClr val="tx1"/>
                </a:solidFill>
              </a:rPr>
              <a:pPr eaLnBrk="1" hangingPunct="1"/>
              <a:t>9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Example: reading a table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tx2"/>
                </a:solidFill>
                <a:latin typeface="LettrGoth12 BT" pitchFamily="49" charset="0"/>
              </a:rPr>
              <a:t>SELECT * FROM Student;</a:t>
            </a:r>
          </a:p>
          <a:p>
            <a:pPr lvl="1" eaLnBrk="1" hangingPunct="1"/>
            <a:r>
              <a:rPr lang="en-US" altLang="en-US" smtClean="0"/>
              <a:t>Single-table query, so no cross product here</a:t>
            </a:r>
          </a:p>
          <a:p>
            <a:pPr lvl="1" eaLnBrk="1" hangingPunct="1"/>
            <a:r>
              <a:rPr lang="en-US" altLang="en-US" smtClean="0">
                <a:latin typeface="LettrGoth12 BT" pitchFamily="49" charset="0"/>
              </a:rPr>
              <a:t>WHERE</a:t>
            </a:r>
            <a:r>
              <a:rPr lang="en-US" altLang="en-US" smtClean="0"/>
              <a:t> clause is optional</a:t>
            </a:r>
          </a:p>
          <a:p>
            <a:pPr lvl="1" eaLnBrk="1" hangingPunct="1"/>
            <a:r>
              <a:rPr lang="en-US" altLang="en-US" smtClean="0">
                <a:latin typeface="LettrGoth12 BT" pitchFamily="49" charset="0"/>
              </a:rPr>
              <a:t>*</a:t>
            </a:r>
            <a:r>
              <a:rPr lang="en-US" altLang="en-US" smtClean="0"/>
              <a:t> is a short hand for “all columns”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355600" algn="l"/>
            <a:tab pos="711200" algn="l"/>
            <a:tab pos="1066800" algn="l"/>
            <a:tab pos="1422400" algn="l"/>
            <a:tab pos="1778000" algn="l"/>
            <a:tab pos="2133600" algn="l"/>
            <a:tab pos="2489200" algn="l"/>
            <a:tab pos="2844800" algn="l"/>
            <a:tab pos="3200400" algn="l"/>
            <a:tab pos="3556000" algn="l"/>
            <a:tab pos="3911600" algn="l"/>
            <a:tab pos="4267200" algn="l"/>
          </a:tabLst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355600" algn="l"/>
            <a:tab pos="711200" algn="l"/>
            <a:tab pos="1066800" algn="l"/>
            <a:tab pos="1422400" algn="l"/>
            <a:tab pos="1778000" algn="l"/>
            <a:tab pos="2133600" algn="l"/>
            <a:tab pos="2489200" algn="l"/>
            <a:tab pos="2844800" algn="l"/>
            <a:tab pos="3200400" algn="l"/>
            <a:tab pos="3556000" algn="l"/>
            <a:tab pos="3911600" algn="l"/>
            <a:tab pos="4267200" algn="l"/>
          </a:tabLst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3064</TotalTime>
  <Pages>0</Pages>
  <Words>797</Words>
  <Characters>0</Characters>
  <Application>Microsoft Office PowerPoint</Application>
  <PresentationFormat>On-screen Show (4:3)</PresentationFormat>
  <Lines>0</Lines>
  <Paragraphs>280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Arial</vt:lpstr>
      <vt:lpstr>Times New Roman</vt:lpstr>
      <vt:lpstr>Wingdings</vt:lpstr>
      <vt:lpstr>LettrGoth12 BT</vt:lpstr>
      <vt:lpstr>cmsy10</vt:lpstr>
      <vt:lpstr>cmmi10</vt:lpstr>
      <vt:lpstr>AmeriGarmnd BT</vt:lpstr>
      <vt:lpstr>dbsym</vt:lpstr>
      <vt:lpstr>Network</vt:lpstr>
      <vt:lpstr>CS 405G: Introduction to Database Systems</vt:lpstr>
      <vt:lpstr>Database Design</vt:lpstr>
      <vt:lpstr>SQL</vt:lpstr>
      <vt:lpstr>Creating and dropping tables</vt:lpstr>
      <vt:lpstr>Basic queries: SFW statement</vt:lpstr>
      <vt:lpstr>Semantics of SFW</vt:lpstr>
      <vt:lpstr>Example: selection and projection</vt:lpstr>
      <vt:lpstr>Example: Operations</vt:lpstr>
      <vt:lpstr>Example: reading a table</vt:lpstr>
      <vt:lpstr>Example: join</vt:lpstr>
      <vt:lpstr>ORDER BY</vt:lpstr>
      <vt:lpstr>ORDER BY example</vt:lpstr>
      <vt:lpstr>Example: rename</vt:lpstr>
      <vt:lpstr>A more complicated example</vt:lpstr>
      <vt:lpstr>Why SFW statements?</vt:lpstr>
      <vt:lpstr>Set versus bag semantics</vt:lpstr>
      <vt:lpstr>Set versus bag example</vt:lpstr>
      <vt:lpstr>A case for bag semantics</vt:lpstr>
      <vt:lpstr>Forcing set semantics</vt:lpstr>
      <vt:lpstr>Operational semantics of SFW</vt:lpstr>
      <vt:lpstr>Review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CS186: Introduction to Database Systems</dc:title>
  <dc:subject/>
  <dc:creator>liuj</dc:creator>
  <cp:keywords/>
  <dc:description/>
  <cp:lastModifiedBy>liuj</cp:lastModifiedBy>
  <cp:revision>970</cp:revision>
  <dcterms:modified xsi:type="dcterms:W3CDTF">2017-09-29T12:30:22Z</dcterms:modified>
</cp:coreProperties>
</file>