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  <p:sldMasterId id="2147483694" r:id="rId2"/>
  </p:sldMasterIdLst>
  <p:notesMasterIdLst>
    <p:notesMasterId r:id="rId31"/>
  </p:notesMasterIdLst>
  <p:handoutMasterIdLst>
    <p:handoutMasterId r:id="rId32"/>
  </p:handoutMasterIdLst>
  <p:sldIdLst>
    <p:sldId id="375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11" r:id="rId12"/>
    <p:sldId id="412" r:id="rId13"/>
    <p:sldId id="413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32" r:id="rId22"/>
    <p:sldId id="433" r:id="rId23"/>
    <p:sldId id="434" r:id="rId24"/>
    <p:sldId id="435" r:id="rId25"/>
    <p:sldId id="436" r:id="rId26"/>
    <p:sldId id="426" r:id="rId27"/>
    <p:sldId id="425" r:id="rId28"/>
    <p:sldId id="414" r:id="rId29"/>
    <p:sldId id="415" r:id="rId3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70966A"/>
    <a:srgbClr val="61A25E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76221" autoAdjust="0"/>
  </p:normalViewPr>
  <p:slideViewPr>
    <p:cSldViewPr>
      <p:cViewPr varScale="1">
        <p:scale>
          <a:sx n="90" d="100"/>
          <a:sy n="90" d="100"/>
        </p:scale>
        <p:origin x="22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8D0CBA-9668-46AD-A1A4-4E968CE84583}" type="datetimeFigureOut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34C1D1F1-AF0D-4E7B-805F-180B5D1CC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204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2AF341A-8792-469E-94C8-D4815BE7B5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526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8BC878-AA92-4E52-9E80-21C9BCF26EF6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07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0CC752-5289-4A24-A48A-F93965F47922}" type="slidenum">
              <a:rPr lang="en-US" altLang="en-US">
                <a:solidFill>
                  <a:srgbClr val="000000"/>
                </a:solidFill>
              </a:rPr>
              <a:pPr eaLnBrk="1" hangingPunct="1"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16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F51DE5-98E4-407B-BA4C-56AD2C59C09A}" type="slidenum">
              <a:rPr lang="en-US" altLang="en-US">
                <a:solidFill>
                  <a:srgbClr val="000000"/>
                </a:solidFill>
              </a:rPr>
              <a:pPr eaLnBrk="1" hangingPunct="1"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62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992ECA-05E6-4174-BAA8-968488911FE6}" type="slidenum">
              <a:rPr lang="en-US" altLang="en-US">
                <a:solidFill>
                  <a:srgbClr val="000000"/>
                </a:solidFill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53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C89E55-24E4-4F45-8815-F4692BAA10B9}" type="slidenum">
              <a:rPr lang="en-US" altLang="en-US">
                <a:solidFill>
                  <a:srgbClr val="000000"/>
                </a:solidFill>
              </a:rPr>
              <a:pPr eaLnBrk="1" hangingPunct="1"/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80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20DEE1-B4E5-40A4-A1E7-ED8082B1A8B5}" type="slidenum">
              <a:rPr lang="en-US" altLang="en-US">
                <a:solidFill>
                  <a:srgbClr val="000000"/>
                </a:solidFill>
              </a:rPr>
              <a:pPr eaLnBrk="1" hangingPunct="1"/>
              <a:t>27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6612" cy="3486150"/>
          </a:xfrm>
          <a:ln/>
        </p:spPr>
      </p:sp>
      <p:sp>
        <p:nvSpPr>
          <p:cNvPr id="134148" name="Rectangle 3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62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72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7FDD91-8844-4E4C-A5A0-EA4903636A80}" type="slidenum">
              <a:rPr lang="en-US" altLang="en-US">
                <a:solidFill>
                  <a:srgbClr val="000000"/>
                </a:solidFill>
              </a:rPr>
              <a:pPr eaLnBrk="1" hangingPunct="1"/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341A-8792-469E-94C8-D4815BE7B55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68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A7C9C6-36B7-4357-92B7-EAEE57806EF4}" type="slidenum">
              <a:rPr lang="en-US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solidFill>
            <a:srgbClr val="FFFFFF"/>
          </a:solidFill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958" tIns="46479" rIns="92958" bIns="46479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5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CF4647-7900-4BAA-9F4A-F49CE8076D77}" type="slidenum">
              <a:rPr lang="en-US" alt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12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61C3FC-C0B0-412A-BE70-2C825A2254E0}" type="slidenum">
              <a:rPr lang="en-US" altLang="en-US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6612" cy="3486150"/>
          </a:xfrm>
          <a:ln/>
        </p:spPr>
      </p:sp>
      <p:sp>
        <p:nvSpPr>
          <p:cNvPr id="130052" name="Rectangle 3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62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83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93B206-24D8-4CDB-80C0-773B5BAA82D3}" type="slidenum">
              <a:rPr lang="en-US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14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D45F80-29DE-4CE0-92FC-877A4F57529F}" type="slidenum">
              <a:rPr lang="en-US" altLang="en-US">
                <a:solidFill>
                  <a:srgbClr val="000000"/>
                </a:solidFill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04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7BA7E6-5494-4F8C-AB82-79572F243AD8}" type="slidenum">
              <a:rPr lang="en-US" altLang="en-US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15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151E6F-00D9-4943-AE6E-8091A4A9608B}" type="slidenum">
              <a:rPr lang="en-US" altLang="en-US">
                <a:solidFill>
                  <a:srgbClr val="000000"/>
                </a:solidFill>
              </a:rPr>
              <a:pPr eaLnBrk="1" hangingPunct="1"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2F2F18"/>
                </a:gs>
                <a:gs pos="50000">
                  <a:srgbClr val="666633"/>
                </a:gs>
                <a:gs pos="100000">
                  <a:srgbClr val="2F2F18"/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2F2F18"/>
                </a:gs>
                <a:gs pos="50000">
                  <a:srgbClr val="666633"/>
                </a:gs>
                <a:gs pos="100000">
                  <a:srgbClr val="2F2F1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912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E0D3-520E-4156-8263-ACBF36442965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D0DCE-1749-4509-95F9-32112D190A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52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71808-626E-4E54-B943-5903C3B690F2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1F153-42C8-4628-A56E-EB4BBBA88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766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02C18-AB26-49DA-AF0D-F08456909E90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72368-5A82-4CE7-96A2-F53D1E99A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737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0D61A-9953-4914-B261-704460BD53C7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D3EE8-E267-4BD7-A121-CC9968D132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100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9775-5AC4-49BE-91E8-657C3923ACB0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C9EDF-9A97-48BF-BEC7-C30384DE1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41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E4A-61D0-4CA0-A8F1-98F59D72B9F6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832E0-B91F-4549-A1EA-27B07C414C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726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C6832-9E25-4589-B114-359166B9A000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F8779-B71F-450F-B8FA-F570602AC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3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6B70-7401-45F8-9980-01C1C1F1F7F2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6C81E-C98D-4A8F-8D65-4E651A7A9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850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957A-585F-4DF8-921D-C85677FBEF57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F9C0D-A58C-4E49-A7D8-993137C7EA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572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1355-6A1A-4333-BAEE-DC700F7038EB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B05D4-7719-4002-8DDE-03276E8F5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0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B4671-8FAF-4713-AF6E-04229F49BD7D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CA0A5-4C86-40A9-B9A6-C79CC6F86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75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1DB2-40D5-4C69-AE3A-080EB43E4F74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E99E7-1CB0-45A7-8085-EB41B741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869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D33A6-FD54-456F-BC34-3BF2B42AAF38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29190-AE54-4B4B-BC6A-C00F947A0A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646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FAF4C-7D17-4F5B-9175-5F6B7C46B45D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C8B14-1161-4F08-96DD-F252A244C0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276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0D791-AC5E-41C4-830B-E0E6F8359DFD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983DC-CDA2-475E-ABDF-3344A6B3FF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311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8DCF-4860-4863-BE6C-E43C7B57245A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B8439-19D6-4857-A8DE-CD4CA8A4AA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00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3C59-7A48-487A-BC3F-65258EB3CC6A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D6560-A0DE-4C3B-A3DC-8D8A0BDD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59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18D62-9ACE-4CDC-A7CD-3F778A58E5B0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C09513-476D-47B8-9328-3D3101790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51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63924-C821-4568-A10E-9BA59B14946F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0851FA-5475-471E-B380-32179E600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80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942C4-9A9D-45C2-849A-3FD9D94C6C17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1BD5-9013-41C1-AEE1-440DAB25A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76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2E372-0072-4E9E-9B3F-2BB332613B3A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A74B0-C60D-41FD-AC12-B409933151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10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EB7D2-26CD-4A21-ADCE-3C727095C468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AF090-CCFB-49C2-AE97-17E1147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9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EC09C-606C-4B3A-A2CD-3826A68493C3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A11C-28E0-4879-8FA4-7942E98AF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11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7CBDBF-2204-41E8-9355-D8DE3C3F1912}" type="datetime1">
              <a:rPr lang="en-US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AF302A-ECFB-4192-8B87-120912106D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>
              <a:gd name="T0" fmla="*/ 0 w 6344"/>
              <a:gd name="T1" fmla="*/ 0 h 1"/>
              <a:gd name="T2" fmla="*/ 2147483647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FF69D34-F74C-49E9-8857-FB1E0E0046DF}" type="datetime1">
              <a:rPr lang="en-US"/>
              <a:pPr>
                <a:defRPr/>
              </a:pPr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B408D7EC-C3AD-4BA1-AA45-9E5F1A21E2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Relational </a:t>
            </a:r>
            <a:r>
              <a:rPr lang="en-US" altLang="en-US" sz="2600" dirty="0" smtClean="0"/>
              <a:t>Algebra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Part III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174625"/>
            <a:ext cx="8077200" cy="609600"/>
          </a:xfrm>
        </p:spPr>
        <p:txBody>
          <a:bodyPr/>
          <a:lstStyle/>
          <a:p>
            <a:r>
              <a:rPr lang="en-US" altLang="en-US" sz="2800" smtClean="0"/>
              <a:t>Aggregate Functions and Operations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458200" cy="53340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b="1" smtClean="0">
                <a:solidFill>
                  <a:schemeClr val="tx2"/>
                </a:solidFill>
              </a:rPr>
              <a:t>Aggregation function</a:t>
            </a:r>
            <a:r>
              <a:rPr lang="en-US" altLang="en-US" sz="2400" smtClean="0"/>
              <a:t> takes a collection of values and returns a single value as a result.</a:t>
            </a:r>
          </a:p>
          <a:p>
            <a:pPr>
              <a:lnSpc>
                <a:spcPct val="90000"/>
              </a:lnSpc>
              <a:buFontTx/>
              <a:buNone/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b="1" smtClean="0"/>
              <a:t>avg</a:t>
            </a:r>
            <a:r>
              <a:rPr lang="en-US" altLang="en-US" sz="2400" smtClean="0"/>
              <a:t>:  average value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min</a:t>
            </a:r>
            <a:r>
              <a:rPr lang="en-US" altLang="en-US" sz="2400" smtClean="0"/>
              <a:t>:  minimum value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max</a:t>
            </a:r>
            <a:r>
              <a:rPr lang="en-US" altLang="en-US" sz="2400" smtClean="0"/>
              <a:t>:  maximum value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sum</a:t>
            </a:r>
            <a:r>
              <a:rPr lang="en-US" altLang="en-US" sz="2400" smtClean="0"/>
              <a:t>:  sum of values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count</a:t>
            </a:r>
            <a:r>
              <a:rPr lang="en-US" altLang="en-US" sz="2400" smtClean="0"/>
              <a:t>:  number of values</a:t>
            </a:r>
          </a:p>
          <a:p>
            <a:pPr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b="1" smtClean="0">
                <a:solidFill>
                  <a:schemeClr val="tx2"/>
                </a:solidFill>
              </a:rPr>
              <a:t>Aggregate operation</a:t>
            </a:r>
            <a:r>
              <a:rPr lang="en-US" altLang="en-US" sz="2400" smtClean="0"/>
              <a:t> in relational algebra </a:t>
            </a:r>
          </a:p>
          <a:p>
            <a:pPr>
              <a:lnSpc>
                <a:spcPct val="90000"/>
              </a:lnSpc>
              <a:buFontTx/>
              <a:buNone/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baseline="-25000" smtClean="0"/>
              <a:t>	G1, G2, …, Gn</a:t>
            </a:r>
            <a:r>
              <a:rPr lang="en-US" altLang="en-US" sz="2400" smtClean="0"/>
              <a:t> </a:t>
            </a:r>
            <a:r>
              <a:rPr lang="en-US" altLang="en-US" sz="2400" i="1" smtClean="0">
                <a:latin typeface="Lucida Sans Unicode" panose="020B0602030504020204" pitchFamily="34" charset="0"/>
                <a:sym typeface="Symbol" panose="05050102010706020507" pitchFamily="18" charset="2"/>
              </a:rPr>
              <a:t>g</a:t>
            </a:r>
            <a:r>
              <a:rPr lang="en-US" altLang="en-US" sz="2400" smtClean="0"/>
              <a:t> </a:t>
            </a:r>
            <a:r>
              <a:rPr lang="en-US" altLang="en-US" sz="2400" baseline="-25000" smtClean="0"/>
              <a:t>F1( A1), F2( A2),…, Fn( An)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E</a:t>
            </a:r>
            <a:r>
              <a:rPr lang="en-US" altLang="en-US" sz="2400" smtClean="0"/>
              <a:t>)</a:t>
            </a:r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i="1" smtClean="0"/>
              <a:t>E</a:t>
            </a:r>
            <a:r>
              <a:rPr lang="en-US" altLang="en-US" sz="2400" smtClean="0"/>
              <a:t> is any relational-algebra expression</a:t>
            </a:r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i="1" smtClean="0"/>
              <a:t>G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G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…, </a:t>
            </a:r>
            <a:r>
              <a:rPr lang="en-US" altLang="en-US" sz="2400" i="1" smtClean="0"/>
              <a:t>G</a:t>
            </a:r>
            <a:r>
              <a:rPr lang="en-US" altLang="en-US" sz="2400" baseline="-25000" smtClean="0"/>
              <a:t>n</a:t>
            </a:r>
            <a:r>
              <a:rPr lang="en-US" altLang="en-US" sz="2400" smtClean="0"/>
              <a:t> is a list of attributes on which to group (can be empty)</a:t>
            </a:r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Each </a:t>
            </a:r>
            <a:r>
              <a:rPr lang="en-US" altLang="en-US" sz="2400" i="1" smtClean="0"/>
              <a:t>F</a:t>
            </a:r>
            <a:r>
              <a:rPr lang="en-US" altLang="en-US" sz="2400" i="1" baseline="-25000" smtClean="0"/>
              <a:t>i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is an aggregate function</a:t>
            </a:r>
            <a:endParaRPr lang="en-US" altLang="en-US" sz="2400" i="1" smtClean="0"/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Each </a:t>
            </a:r>
            <a:r>
              <a:rPr lang="en-US" altLang="en-US" sz="2400" i="1" smtClean="0"/>
              <a:t>A</a:t>
            </a:r>
            <a:r>
              <a:rPr lang="en-US" altLang="en-US" sz="2400" i="1" baseline="-25000" smtClean="0"/>
              <a:t>i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is an attribute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z="2800" smtClean="0"/>
              <a:t>Aggregate Operation – Example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790700" cy="48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Relation </a:t>
            </a:r>
            <a:r>
              <a:rPr lang="en-US" altLang="en-US" i="1" smtClean="0"/>
              <a:t>r</a:t>
            </a:r>
            <a:r>
              <a:rPr lang="en-US" altLang="en-US" smtClean="0"/>
              <a:t>: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886200" y="1447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343400" y="1447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886200" y="2057400"/>
            <a:ext cx="457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4343400" y="2057400"/>
            <a:ext cx="457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800600" y="1447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4800600" y="2057400"/>
            <a:ext cx="457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7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7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3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066800" y="4572000"/>
            <a:ext cx="16192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Tx/>
              <a:buFont typeface="Monotype Sorts" pitchFamily="2" charset="2"/>
              <a:buNone/>
            </a:pPr>
            <a:r>
              <a:rPr kumimoji="1" lang="en-US" altLang="en-US" i="1">
                <a:solidFill>
                  <a:srgbClr val="000000"/>
                </a:solidFill>
                <a:latin typeface="Lucida Sans Unicode" panose="020B0602030504020204" pitchFamily="34" charset="0"/>
                <a:sym typeface="Symbol" panose="05050102010706020507" pitchFamily="18" charset="2"/>
              </a:rPr>
              <a:t>g</a:t>
            </a:r>
            <a:r>
              <a:rPr kumimoji="1"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kumimoji="1" lang="en-US" altLang="en-US" b="1" baseline="-25000">
                <a:solidFill>
                  <a:srgbClr val="000000"/>
                </a:solidFill>
                <a:latin typeface="Arial" panose="020B0604020202020204" pitchFamily="34" charset="0"/>
              </a:rPr>
              <a:t>sum(c)</a:t>
            </a:r>
            <a:r>
              <a:rPr kumimoji="1" lang="en-US" altLang="en-US" sz="2000" b="1" baseline="-25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kumimoji="1"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(r)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3962400" y="43434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sum-C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3962400" y="48768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27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z="2800" smtClean="0"/>
              <a:t>Aggregate Operation – Example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613" y="1143000"/>
            <a:ext cx="6961187" cy="346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Relation </a:t>
            </a:r>
            <a:r>
              <a:rPr lang="en-US" altLang="en-US" i="1" smtClean="0"/>
              <a:t>account</a:t>
            </a:r>
            <a:r>
              <a:rPr lang="en-US" altLang="en-US" smtClean="0"/>
              <a:t> grouped by </a:t>
            </a:r>
            <a:r>
              <a:rPr lang="en-US" altLang="en-US" i="1" smtClean="0"/>
              <a:t>branch-name</a:t>
            </a:r>
            <a:r>
              <a:rPr lang="en-US" altLang="en-US" smtClean="0"/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4419600"/>
            <a:ext cx="70294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baseline="-25000">
                <a:solidFill>
                  <a:srgbClr val="000000"/>
                </a:solidFill>
                <a:latin typeface="Arial" panose="020B0604020202020204" pitchFamily="34" charset="0"/>
              </a:rPr>
              <a:t>branch-name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i="1">
                <a:solidFill>
                  <a:srgbClr val="000000"/>
                </a:solidFill>
                <a:latin typeface="Lucida Sans Unicode" panose="020B0602030504020204" pitchFamily="34" charset="0"/>
                <a:sym typeface="Symbol" panose="05050102010706020507" pitchFamily="18" charset="2"/>
              </a:rPr>
              <a:t>g </a:t>
            </a:r>
            <a:r>
              <a:rPr lang="en-US" altLang="en-US" i="1" baseline="-250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sum(balance)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</a:t>
            </a: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account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305050" y="2362200"/>
            <a:ext cx="1600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branch-name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903663" y="2362200"/>
            <a:ext cx="1828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account-number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732463" y="23622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balance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2332038" y="2743200"/>
            <a:ext cx="16002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Perryridge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Perryridge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Brighton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Brighton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Redwood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3903663" y="2743200"/>
            <a:ext cx="18288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A-102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A-201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A-217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A-215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A-222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5732463" y="2743200"/>
            <a:ext cx="16764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400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900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750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750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700</a:t>
            </a:r>
            <a:endParaRPr lang="en-US" altLang="en-US" sz="1200" i="1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3581400" y="5105400"/>
            <a:ext cx="1600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branch-name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5181600" y="51054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balance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3581400" y="5486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Perryridge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Brighton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Redwood</a:t>
            </a: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5181600" y="5486400"/>
            <a:ext cx="1676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1300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1500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700</a:t>
            </a:r>
            <a:endParaRPr lang="en-US" altLang="en-US" sz="1200" i="1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 altLang="en-US" smtClean="0"/>
              <a:t>Modification of the Database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165975" cy="4597400"/>
          </a:xfrm>
        </p:spPr>
        <p:txBody>
          <a:bodyPr/>
          <a:lstStyle/>
          <a:p>
            <a:r>
              <a:rPr lang="en-US" altLang="en-US" smtClean="0"/>
              <a:t>The content of the database may be modified using the following operations:</a:t>
            </a:r>
          </a:p>
          <a:p>
            <a:pPr lvl="1"/>
            <a:r>
              <a:rPr lang="en-US" altLang="en-US" smtClean="0"/>
              <a:t>Deletion</a:t>
            </a:r>
          </a:p>
          <a:p>
            <a:pPr lvl="1"/>
            <a:r>
              <a:rPr lang="en-US" altLang="en-US" smtClean="0"/>
              <a:t>Insertion</a:t>
            </a:r>
          </a:p>
          <a:p>
            <a:pPr lvl="1"/>
            <a:r>
              <a:rPr lang="en-US" altLang="en-US" smtClean="0"/>
              <a:t>Updating</a:t>
            </a:r>
          </a:p>
          <a:p>
            <a:r>
              <a:rPr lang="en-US" altLang="en-US" smtClean="0"/>
              <a:t>All these operations are expressed using the assignment operator.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Deletion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924800" cy="4568825"/>
          </a:xfrm>
        </p:spPr>
        <p:txBody>
          <a:bodyPr/>
          <a:lstStyle/>
          <a:p>
            <a:pPr>
              <a:tabLst>
                <a:tab pos="3138488" algn="ctr"/>
              </a:tabLst>
            </a:pPr>
            <a:r>
              <a:rPr lang="en-US" altLang="en-US" sz="2400" smtClean="0"/>
              <a:t>A delete request is expressed similarly to a query, except instead of displaying tuples to the user, the selected tuples are removed from the database.</a:t>
            </a:r>
          </a:p>
          <a:p>
            <a:pPr>
              <a:tabLst>
                <a:tab pos="3138488" algn="ctr"/>
              </a:tabLst>
            </a:pPr>
            <a:r>
              <a:rPr lang="en-US" altLang="en-US" sz="2400" smtClean="0"/>
              <a:t>Can delete only whole tuples; cannot delete values on only particular attributes</a:t>
            </a:r>
          </a:p>
          <a:p>
            <a:pPr>
              <a:tabLst>
                <a:tab pos="3138488" algn="ctr"/>
              </a:tabLst>
            </a:pPr>
            <a:r>
              <a:rPr lang="en-US" altLang="en-US" sz="2400" smtClean="0"/>
              <a:t>A deletion is expressed in relational algebra by:</a:t>
            </a:r>
          </a:p>
          <a:p>
            <a:pPr>
              <a:buFontTx/>
              <a:buNone/>
              <a:tabLst>
                <a:tab pos="3138488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 – </a:t>
            </a:r>
            <a:r>
              <a:rPr lang="en-US" altLang="en-US" sz="2400" i="1" smtClean="0">
                <a:sym typeface="Symbol" panose="05050102010706020507" pitchFamily="18" charset="2"/>
              </a:rPr>
              <a:t>E</a:t>
            </a:r>
            <a:endParaRPr lang="en-US" altLang="en-US" sz="2400" smtClean="0">
              <a:sym typeface="Symbol" panose="05050102010706020507" pitchFamily="18" charset="2"/>
            </a:endParaRPr>
          </a:p>
          <a:p>
            <a:pPr>
              <a:buFontTx/>
              <a:buNone/>
              <a:tabLst>
                <a:tab pos="3138488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	where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 is a relation and </a:t>
            </a:r>
            <a:r>
              <a:rPr lang="en-US" altLang="en-US" sz="2400" i="1" smtClean="0">
                <a:sym typeface="Symbol" panose="05050102010706020507" pitchFamily="18" charset="2"/>
              </a:rPr>
              <a:t>E</a:t>
            </a:r>
            <a:r>
              <a:rPr lang="en-US" altLang="en-US" sz="2400" smtClean="0">
                <a:sym typeface="Symbol" panose="05050102010706020507" pitchFamily="18" charset="2"/>
              </a:rPr>
              <a:t> is a relational algebra query.</a:t>
            </a:r>
            <a:endParaRPr lang="en-US" alt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8"/>
          <p:cNvSpPr txBox="1">
            <a:spLocks noChangeArrowheads="1"/>
          </p:cNvSpPr>
          <p:nvPr/>
        </p:nvSpPr>
        <p:spPr bwMode="auto">
          <a:xfrm>
            <a:off x="1243013" y="3859213"/>
            <a:ext cx="7043737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 </a:t>
            </a:r>
            <a:r>
              <a:rPr kumimoji="1" lang="en-US" altLang="en-US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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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branch_city = “Needham”</a:t>
            </a:r>
            <a:r>
              <a:rPr kumimoji="1" lang="en-US" altLang="en-US" sz="2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     branch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  <a:endParaRPr kumimoji="1" lang="en-US" altLang="en-US" sz="14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2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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branch_name, account_number, balance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(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3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</a:t>
            </a:r>
            <a:r>
              <a:rPr kumimoji="1" lang="en-US" altLang="en-US" sz="16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customer_name, account_number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2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depositor)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account – 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2</a:t>
            </a:r>
            <a:endParaRPr kumimoji="1" lang="en-US" altLang="en-US" sz="1400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depositor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depositor – 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3</a:t>
            </a:r>
            <a:endParaRPr lang="en-US" altLang="en-US" sz="1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mtClean="0"/>
              <a:t>Deletion Examples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254875" cy="522287"/>
          </a:xfrm>
        </p:spPr>
        <p:txBody>
          <a:bodyPr/>
          <a:lstStyle/>
          <a:p>
            <a:pPr>
              <a:tabLst>
                <a:tab pos="1093788" algn="l"/>
                <a:tab pos="1482725" algn="l"/>
              </a:tabLst>
            </a:pPr>
            <a:r>
              <a:rPr lang="en-US" altLang="en-US" sz="2400" smtClean="0"/>
              <a:t>Delete all account records in the Perryridge branch.</a:t>
            </a:r>
            <a:endParaRPr lang="en-US" altLang="en-US" sz="2400" smtClean="0">
              <a:sym typeface="Symbol" panose="05050102010706020507" pitchFamily="18" charset="2"/>
            </a:endParaRP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827088" y="3467100"/>
            <a:ext cx="8088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Char char="n"/>
            </a:pPr>
            <a:r>
              <a:rPr kumimoji="1"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Delete all accounts at branches located in Needham.</a:t>
            </a:r>
            <a:endParaRPr lang="en-US" altLang="en-US" sz="2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 rot="16200000" flipV="1">
            <a:off x="5792788" y="4984750"/>
            <a:ext cx="152400" cy="15557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8615" name="AutoShape 7"/>
          <p:cNvSpPr>
            <a:spLocks noChangeArrowheads="1"/>
          </p:cNvSpPr>
          <p:nvPr/>
        </p:nvSpPr>
        <p:spPr bwMode="auto">
          <a:xfrm rot="16200000" flipV="1">
            <a:off x="5470526" y="4121150"/>
            <a:ext cx="152400" cy="15557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814388" y="2198688"/>
            <a:ext cx="8218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Tx/>
              <a:buChar char="•"/>
            </a:pP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</a:rPr>
              <a:t> 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</a:rPr>
              <a:t>Delete all loan records with amount in the range of 0 to 50</a:t>
            </a:r>
            <a:endParaRPr lang="en-US" altLang="en-US" sz="2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1227138" y="2676525"/>
            <a:ext cx="5853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</a:rPr>
              <a:t>loan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loan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–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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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amount 0and amount  50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(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loan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1165225" y="1431925"/>
            <a:ext cx="71215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–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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 = “Perryridge”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utoUpdateAnimBg="0"/>
      <p:bldP spid="150537" grpId="0" autoUpdateAnimBg="0"/>
      <p:bldP spid="150538" grpId="0" autoUpdateAnimBg="0"/>
      <p:bldP spid="15053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Insertion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848600" cy="4876800"/>
          </a:xfrm>
        </p:spPr>
        <p:txBody>
          <a:bodyPr/>
          <a:lstStyle/>
          <a:p>
            <a:pPr>
              <a:tabLst>
                <a:tab pos="3263900" algn="ctr"/>
              </a:tabLst>
            </a:pPr>
            <a:r>
              <a:rPr lang="en-US" altLang="en-US" sz="2400" smtClean="0"/>
              <a:t>To insert data into a relation, we either: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/>
              <a:t>specify a tuple to be inserted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/>
              <a:t>write a query whose result is a set of tuples to be inserted</a:t>
            </a:r>
          </a:p>
          <a:p>
            <a:pPr>
              <a:tabLst>
                <a:tab pos="3263900" algn="ctr"/>
              </a:tabLst>
            </a:pPr>
            <a:r>
              <a:rPr lang="en-US" altLang="en-US" sz="2400" smtClean="0"/>
              <a:t>in relational algebra, an insertion is expressed by:</a:t>
            </a:r>
          </a:p>
          <a:p>
            <a:pPr>
              <a:buFontTx/>
              <a:buNone/>
              <a:tabLst>
                <a:tab pos="3263900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i="1" smtClean="0"/>
              <a:t>r </a:t>
            </a:r>
            <a:r>
              <a:rPr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i="1" smtClean="0">
                <a:sym typeface="Symbol" panose="05050102010706020507" pitchFamily="18" charset="2"/>
              </a:rPr>
              <a:t> r</a:t>
            </a:r>
            <a:r>
              <a:rPr lang="en-US" altLang="en-US" sz="2400" smtClean="0">
                <a:sym typeface="Symbol" panose="05050102010706020507" pitchFamily="18" charset="2"/>
              </a:rPr>
              <a:t>    </a:t>
            </a:r>
            <a:r>
              <a:rPr lang="en-US" altLang="en-US" sz="2400" i="1" smtClean="0">
                <a:sym typeface="Symbol" panose="05050102010706020507" pitchFamily="18" charset="2"/>
              </a:rPr>
              <a:t>E</a:t>
            </a:r>
            <a:endParaRPr lang="en-US" altLang="en-US" sz="2400" smtClean="0">
              <a:sym typeface="Symbol" panose="05050102010706020507" pitchFamily="18" charset="2"/>
            </a:endParaRPr>
          </a:p>
          <a:p>
            <a:pPr>
              <a:buFontTx/>
              <a:buNone/>
              <a:tabLst>
                <a:tab pos="3263900" algn="ctr"/>
              </a:tabLst>
            </a:pPr>
            <a:r>
              <a:rPr lang="en-US" altLang="en-US" sz="2400" smtClean="0"/>
              <a:t>	where 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is a relation and </a:t>
            </a:r>
            <a:r>
              <a:rPr lang="en-US" altLang="en-US" sz="2400" i="1" smtClean="0"/>
              <a:t>E</a:t>
            </a:r>
            <a:r>
              <a:rPr lang="en-US" altLang="en-US" sz="2400" smtClean="0"/>
              <a:t> is a relational algebra expression.</a:t>
            </a:r>
          </a:p>
          <a:p>
            <a:pPr>
              <a:tabLst>
                <a:tab pos="3263900" algn="ctr"/>
              </a:tabLst>
            </a:pPr>
            <a:r>
              <a:rPr lang="en-US" altLang="en-US" sz="2400" smtClean="0"/>
              <a:t>The insertion of a single tuple is expressed by letting </a:t>
            </a:r>
            <a:r>
              <a:rPr lang="en-US" altLang="en-US" sz="2400" i="1" smtClean="0"/>
              <a:t>E</a:t>
            </a:r>
            <a:r>
              <a:rPr lang="en-US" altLang="en-US" sz="2400" smtClean="0"/>
              <a:t>  be a constant relation containing one tuple.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altLang="en-US" smtClean="0"/>
              <a:t>Insertion Examples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661275" cy="714375"/>
          </a:xfrm>
        </p:spPr>
        <p:txBody>
          <a:bodyPr/>
          <a:lstStyle/>
          <a:p>
            <a:pPr>
              <a:tabLst>
                <a:tab pos="1030288" algn="l"/>
              </a:tabLst>
            </a:pPr>
            <a:r>
              <a:rPr lang="en-US" altLang="en-US" sz="2400" smtClean="0"/>
              <a:t>Insert information in the database specifying that Smith has $1200 in account A-973 at the Perryridge branch.</a:t>
            </a:r>
            <a:endParaRPr lang="en-US" altLang="en-US" sz="2400" smtClean="0">
              <a:sym typeface="Symbol" panose="05050102010706020507" pitchFamily="18" charset="2"/>
            </a:endParaRP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796925" y="3289300"/>
            <a:ext cx="74326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Char char="n"/>
            </a:pPr>
            <a:r>
              <a:rPr kumimoji="1"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Provide as a gift for all loan customers in the Perryridge</a:t>
            </a:r>
            <a:b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branch, a $200 savings account.  Let the loan number serve</a:t>
            </a:r>
            <a:b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as the account number for the new savings account.</a:t>
            </a:r>
            <a:endParaRPr kumimoji="1" lang="en-US" altLang="en-US" sz="20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1371600" y="2209800"/>
            <a:ext cx="60960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account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  {(“Perryridge”, A-973, 1200)}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depositor 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depositor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  {(“Smith”, A-973)}</a:t>
            </a:r>
            <a:endParaRPr kumimoji="1" lang="en-US" altLang="en-US" sz="12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68425" y="4376738"/>
            <a:ext cx="5840413" cy="1219200"/>
            <a:chOff x="622" y="2797"/>
            <a:chExt cx="3679" cy="768"/>
          </a:xfrm>
        </p:grpSpPr>
        <p:sp>
          <p:nvSpPr>
            <p:cNvPr id="70663" name="AutoShape 7"/>
            <p:cNvSpPr>
              <a:spLocks noChangeArrowheads="1"/>
            </p:cNvSpPr>
            <p:nvPr/>
          </p:nvSpPr>
          <p:spPr bwMode="auto">
            <a:xfrm rot="16200000" flipV="1">
              <a:off x="3221" y="2892"/>
              <a:ext cx="88" cy="96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2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664" name="Text Box 8"/>
            <p:cNvSpPr txBox="1">
              <a:spLocks noChangeArrowheads="1"/>
            </p:cNvSpPr>
            <p:nvPr/>
          </p:nvSpPr>
          <p:spPr bwMode="auto">
            <a:xfrm>
              <a:off x="622" y="2797"/>
              <a:ext cx="3679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1" lang="en-US" altLang="en-US" sz="20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 (</a:t>
              </a:r>
              <a:r>
                <a:rPr kumimoji="1" lang="en-US" altLang="en-US" sz="20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branch_name = “Perryridge”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borrower   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loan))</a:t>
              </a:r>
            </a:p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 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 </a:t>
              </a:r>
              <a:r>
                <a:rPr kumimoji="1" lang="en-US" altLang="en-US" sz="20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branch_name, loan_number,200</a:t>
              </a:r>
              <a:r>
                <a:rPr kumimoji="1" lang="en-US" altLang="en-US" sz="16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1" lang="en-US" altLang="en-US" sz="20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)</a:t>
              </a:r>
            </a:p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depositor  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depositor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 </a:t>
              </a:r>
              <a:r>
                <a:rPr kumimoji="1" lang="en-US" altLang="en-US" sz="20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customer_name, loan_number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1" lang="en-US" altLang="en-US" sz="20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)</a:t>
              </a:r>
              <a:endParaRPr kumimoji="1"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autoUpdateAnimBg="0"/>
      <p:bldP spid="152580" grpId="0" autoUpdateAnimBg="0"/>
      <p:bldP spid="1525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r>
              <a:rPr lang="en-US" altLang="en-US" smtClean="0"/>
              <a:t>Updating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48600" cy="4876800"/>
          </a:xfrm>
        </p:spPr>
        <p:txBody>
          <a:bodyPr/>
          <a:lstStyle/>
          <a:p>
            <a:pPr>
              <a:tabLst>
                <a:tab pos="3263900" algn="ctr"/>
              </a:tabLst>
            </a:pPr>
            <a:r>
              <a:rPr lang="en-US" altLang="en-US" sz="2400" smtClean="0"/>
              <a:t>A mechanism to change a value in a tuple without changing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values in the tuple</a:t>
            </a:r>
          </a:p>
          <a:p>
            <a:pPr>
              <a:tabLst>
                <a:tab pos="3263900" algn="ctr"/>
              </a:tabLst>
            </a:pPr>
            <a:r>
              <a:rPr lang="en-US" altLang="en-US" sz="2400" smtClean="0"/>
              <a:t>Use the generalized projection operator to do this task</a:t>
            </a:r>
          </a:p>
          <a:p>
            <a:pPr>
              <a:buFontTx/>
              <a:buNone/>
              <a:tabLst>
                <a:tab pos="3263900" algn="ctr"/>
              </a:tabLst>
            </a:pPr>
            <a:r>
              <a:rPr lang="en-US" altLang="en-US" sz="2400" smtClean="0"/>
              <a:t>	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endParaRPr lang="en-US" altLang="en-US" sz="2400" smtClean="0">
              <a:sym typeface="Symbol" panose="05050102010706020507" pitchFamily="18" charset="2"/>
            </a:endParaRPr>
          </a:p>
          <a:p>
            <a:pPr>
              <a:tabLst>
                <a:tab pos="3263900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Each </a:t>
            </a:r>
            <a:r>
              <a:rPr lang="en-US" altLang="en-US" sz="2400" i="1" smtClean="0">
                <a:sym typeface="Symbol" panose="05050102010706020507" pitchFamily="18" charset="2"/>
              </a:rPr>
              <a:t>F</a:t>
            </a:r>
            <a:r>
              <a:rPr lang="en-US" altLang="en-US" sz="2400" i="1" baseline="-25000" smtClean="0">
                <a:sym typeface="Symbol" panose="05050102010706020507" pitchFamily="18" charset="2"/>
              </a:rPr>
              <a:t>i</a:t>
            </a:r>
            <a:r>
              <a:rPr lang="en-US" altLang="en-US" sz="2400" smtClean="0">
                <a:sym typeface="Symbol" panose="05050102010706020507" pitchFamily="18" charset="2"/>
              </a:rPr>
              <a:t> is either 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the </a:t>
            </a:r>
            <a:r>
              <a:rPr lang="en-US" altLang="en-US" sz="2400" i="1" smtClean="0">
                <a:sym typeface="Symbol" panose="05050102010706020507" pitchFamily="18" charset="2"/>
              </a:rPr>
              <a:t>i </a:t>
            </a:r>
            <a:r>
              <a:rPr lang="en-US" altLang="en-US" sz="2400" baseline="30000" smtClean="0">
                <a:sym typeface="Symbol" panose="05050102010706020507" pitchFamily="18" charset="2"/>
              </a:rPr>
              <a:t>th</a:t>
            </a:r>
            <a:r>
              <a:rPr lang="en-US" altLang="en-US" sz="2400" smtClean="0">
                <a:sym typeface="Symbol" panose="05050102010706020507" pitchFamily="18" charset="2"/>
              </a:rPr>
              <a:t> attribute of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, if the </a:t>
            </a:r>
            <a:r>
              <a:rPr lang="en-US" altLang="en-US" sz="2400" i="1" smtClean="0">
                <a:sym typeface="Symbol" panose="05050102010706020507" pitchFamily="18" charset="2"/>
              </a:rPr>
              <a:t>i</a:t>
            </a:r>
            <a:r>
              <a:rPr lang="en-US" altLang="en-US" sz="2400" baseline="30000" smtClean="0">
                <a:sym typeface="Symbol" panose="05050102010706020507" pitchFamily="18" charset="2"/>
              </a:rPr>
              <a:t>th </a:t>
            </a:r>
            <a:r>
              <a:rPr lang="en-US" altLang="en-US" sz="2400" smtClean="0">
                <a:sym typeface="Symbol" panose="05050102010706020507" pitchFamily="18" charset="2"/>
              </a:rPr>
              <a:t>attribute is not updated, or,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if the attribute is to be updated F</a:t>
            </a:r>
            <a:r>
              <a:rPr lang="en-US" altLang="en-US" sz="2400" i="1" baseline="-25000" smtClean="0">
                <a:sym typeface="Symbol" panose="05050102010706020507" pitchFamily="18" charset="2"/>
              </a:rPr>
              <a:t>i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 is an expression, involving only constants and the attributes of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, which gives the new value for the attribute</a:t>
            </a:r>
          </a:p>
        </p:txBody>
      </p:sp>
      <p:graphicFrame>
        <p:nvGraphicFramePr>
          <p:cNvPr id="71684" name="Object 2"/>
          <p:cNvGraphicFramePr>
            <a:graphicFrameLocks noChangeAspect="1"/>
          </p:cNvGraphicFramePr>
          <p:nvPr/>
        </p:nvGraphicFramePr>
        <p:xfrm>
          <a:off x="3048000" y="2590800"/>
          <a:ext cx="21288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6" name="Equation" r:id="rId3" imgW="1701800" imgH="355600" progId="Equation.3">
                  <p:embed/>
                </p:oleObj>
              </mc:Choice>
              <mc:Fallback>
                <p:oleObj name="Equation" r:id="rId3" imgW="1701800" imgH="355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90800"/>
                        <a:ext cx="21288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altLang="en-US" smtClean="0"/>
              <a:t>Update Examples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650875"/>
          </a:xfrm>
        </p:spPr>
        <p:txBody>
          <a:bodyPr/>
          <a:lstStyle/>
          <a:p>
            <a:pPr>
              <a:tabLst>
                <a:tab pos="3263900" algn="ctr"/>
              </a:tabLst>
            </a:pPr>
            <a:r>
              <a:rPr lang="en-US" altLang="en-US" sz="2400" smtClean="0"/>
              <a:t>Make interest </a:t>
            </a:r>
            <a:r>
              <a:rPr lang="en-US" altLang="en-US" sz="2000" smtClean="0"/>
              <a:t>payments</a:t>
            </a:r>
            <a:r>
              <a:rPr lang="en-US" altLang="en-US" sz="2400" smtClean="0"/>
              <a:t> by increasing all balances by 5 percent.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609600" y="30226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dirty="0">
                <a:latin typeface="+mn-lt"/>
                <a:cs typeface="+mn-cs"/>
                <a:sym typeface="Symbol" pitchFamily="18" charset="2"/>
              </a:rPr>
              <a:t>  Pay all accounts with balances over $10,000 6 percent interest and pay all others 5 percent </a:t>
            </a:r>
            <a:endParaRPr kumimoji="1" lang="en-US" sz="2400" i="1" dirty="0">
              <a:latin typeface="+mn-lt"/>
              <a:cs typeface="+mn-cs"/>
              <a:sym typeface="Symbol" pitchFamily="18" charset="2"/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066800" y="4495800"/>
            <a:ext cx="76962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8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account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  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account_number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balance 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* 1.06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(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  10000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8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))</a:t>
            </a:r>
            <a:b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                 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account_number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balance * 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1.05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(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  10000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8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))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endParaRPr kumimoji="1" lang="en-US" altLang="en-US" sz="18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" y="2209800"/>
            <a:ext cx="7570788" cy="962025"/>
            <a:chOff x="526" y="965"/>
            <a:chExt cx="4769" cy="606"/>
          </a:xfrm>
        </p:grpSpPr>
        <p:sp>
          <p:nvSpPr>
            <p:cNvPr id="72711" name="Text Box 7"/>
            <p:cNvSpPr txBox="1">
              <a:spLocks noChangeArrowheads="1"/>
            </p:cNvSpPr>
            <p:nvPr/>
          </p:nvSpPr>
          <p:spPr bwMode="auto">
            <a:xfrm>
              <a:off x="1150" y="965"/>
              <a:ext cx="40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1800" i="1">
                  <a:solidFill>
                    <a:srgbClr val="000000"/>
                  </a:solidFill>
                  <a:latin typeface="Helvetica" panose="020B0604020202020204" pitchFamily="34" charset="0"/>
                </a:rPr>
                <a:t>account </a:t>
              </a:r>
              <a:r>
                <a:rPr kumimoji="1" lang="en-US" altLang="en-US" sz="18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  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account_number</a:t>
              </a:r>
              <a:r>
                <a:rPr kumimoji="1" lang="en-US" altLang="en-US" sz="18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, 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branch_name</a:t>
              </a:r>
              <a:r>
                <a:rPr kumimoji="1" lang="en-US" altLang="en-US" sz="18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, 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balance </a:t>
              </a:r>
              <a:r>
                <a:rPr kumimoji="1" lang="en-US" altLang="en-US" sz="18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* 1.05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kumimoji="1" lang="en-US" altLang="en-US" sz="18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18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</a:t>
              </a:r>
              <a:r>
                <a:rPr kumimoji="1" lang="en-US" altLang="en-US" sz="18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)</a:t>
              </a:r>
            </a:p>
          </p:txBody>
        </p:sp>
        <p:sp>
          <p:nvSpPr>
            <p:cNvPr id="72712" name="Text Box 8"/>
            <p:cNvSpPr txBox="1">
              <a:spLocks noChangeArrowheads="1"/>
            </p:cNvSpPr>
            <p:nvPr/>
          </p:nvSpPr>
          <p:spPr bwMode="auto">
            <a:xfrm>
              <a:off x="526" y="1319"/>
              <a:ext cx="47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endPara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  <p:bldP spid="154628" grpId="0" autoUpdateAnimBg="0"/>
      <p:bldP spid="15462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join</a:t>
            </a:r>
          </a:p>
          <a:p>
            <a:r>
              <a:rPr lang="en-US" dirty="0" smtClean="0"/>
              <a:t>Division</a:t>
            </a:r>
          </a:p>
          <a:p>
            <a:r>
              <a:rPr lang="en-US" dirty="0" smtClean="0"/>
              <a:t>Aggregate Operation</a:t>
            </a:r>
          </a:p>
          <a:p>
            <a:r>
              <a:rPr lang="en-US" dirty="0" smtClean="0"/>
              <a:t>Modification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Update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0B4671-8FAF-4713-AF6E-04229F49BD7D}" type="datetime1">
              <a:rPr lang="en-US" smtClean="0"/>
              <a:pPr>
                <a:defRPr/>
              </a:pPr>
              <a:t>9/25/2017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Jinze Liu @ University of Kentucky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A0A5-4C86-40A9-B9A6-C79CC6F8690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77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2"/>
          <p:cNvSpPr>
            <a:spLocks/>
          </p:cNvSpPr>
          <p:nvPr/>
        </p:nvSpPr>
        <p:spPr bwMode="auto">
          <a:xfrm>
            <a:off x="685800" y="5561013"/>
            <a:ext cx="19050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7" name="Freeform 3"/>
          <p:cNvSpPr>
            <a:spLocks/>
          </p:cNvSpPr>
          <p:nvPr/>
        </p:nvSpPr>
        <p:spPr bwMode="auto">
          <a:xfrm>
            <a:off x="3124200" y="5942013"/>
            <a:ext cx="28956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3"/>
              </a:spcAft>
            </a:pPr>
            <a:r>
              <a:rPr lang="en-US" altLang="en-US" smtClean="0"/>
              <a:t>Exercises of R. A. 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4154488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2213"/>
            <a:ext cx="422910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295400"/>
            <a:ext cx="3319462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633538" y="1371600"/>
            <a:ext cx="118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Book Antiqua" panose="02040602050305030304" pitchFamily="18" charset="0"/>
              </a:rPr>
              <a:t>Reserves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648200" y="3198813"/>
            <a:ext cx="965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Book Antiqua" panose="02040602050305030304" pitchFamily="18" charset="0"/>
              </a:rPr>
              <a:t>Sailors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57200" y="3351213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Book Antiqua" panose="02040602050305030304" pitchFamily="18" charset="0"/>
              </a:rPr>
              <a:t>Boats</a:t>
            </a:r>
          </a:p>
        </p:txBody>
      </p:sp>
      <p:sp>
        <p:nvSpPr>
          <p:cNvPr id="45067" name="Footer Placeholder 10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852753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600200" y="478631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038600" y="4786313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90500"/>
            <a:ext cx="8229600" cy="1104900"/>
          </a:xfrm>
        </p:spPr>
        <p:txBody>
          <a:bodyPr lIns="92075" tIns="46038" rIns="92075" bIns="46038" anchor="ctr"/>
          <a:lstStyle/>
          <a:p>
            <a:r>
              <a:rPr lang="en-US" altLang="en-US" sz="2800" smtClean="0"/>
              <a:t>Problem 1 Find names of sailors who’ve reserved boat #103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839200" cy="4648200"/>
          </a:xfrm>
        </p:spPr>
        <p:txBody>
          <a:bodyPr lIns="92075" tIns="46038" rIns="92075" bIns="46038"/>
          <a:lstStyle/>
          <a:p>
            <a:r>
              <a:rPr lang="en-US" altLang="en-US" smtClean="0"/>
              <a:t>Solution:   </a:t>
            </a:r>
          </a:p>
        </p:txBody>
      </p:sp>
      <p:graphicFrame>
        <p:nvGraphicFramePr>
          <p:cNvPr id="913414" name="Object 2"/>
          <p:cNvGraphicFramePr>
            <a:graphicFrameLocks/>
          </p:cNvGraphicFramePr>
          <p:nvPr/>
        </p:nvGraphicFramePr>
        <p:xfrm>
          <a:off x="1905000" y="1752600"/>
          <a:ext cx="49799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5" name="Equation" r:id="rId4" imgW="5969000" imgH="571500" progId="Equation.3">
                  <p:embed/>
                </p:oleObj>
              </mc:Choice>
              <mc:Fallback>
                <p:oleObj name="Equation" r:id="rId4" imgW="5969000" imgH="5715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49799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219200" y="2438400"/>
            <a:ext cx="5195888" cy="1798638"/>
            <a:chOff x="192" y="2457"/>
            <a:chExt cx="3273" cy="1133"/>
          </a:xfrm>
        </p:grpSpPr>
        <p:sp>
          <p:nvSpPr>
            <p:cNvPr id="48143" name="Text Box 20"/>
            <p:cNvSpPr txBox="1">
              <a:spLocks noChangeArrowheads="1"/>
            </p:cNvSpPr>
            <p:nvPr/>
          </p:nvSpPr>
          <p:spPr bwMode="auto">
            <a:xfrm>
              <a:off x="2753" y="3225"/>
              <a:ext cx="7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Sailors</a:t>
              </a:r>
            </a:p>
          </p:txBody>
        </p:sp>
        <p:sp>
          <p:nvSpPr>
            <p:cNvPr id="48144" name="Text Box 21"/>
            <p:cNvSpPr txBox="1">
              <a:spLocks noChangeArrowheads="1"/>
            </p:cNvSpPr>
            <p:nvPr/>
          </p:nvSpPr>
          <p:spPr bwMode="auto">
            <a:xfrm>
              <a:off x="2248" y="288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48145" name="Line 22"/>
            <p:cNvSpPr>
              <a:spLocks noChangeShapeType="1"/>
            </p:cNvSpPr>
            <p:nvPr/>
          </p:nvSpPr>
          <p:spPr bwMode="auto">
            <a:xfrm flipH="1">
              <a:off x="1720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6" name="Line 23"/>
            <p:cNvSpPr>
              <a:spLocks noChangeShapeType="1"/>
            </p:cNvSpPr>
            <p:nvPr/>
          </p:nvSpPr>
          <p:spPr bwMode="auto">
            <a:xfrm>
              <a:off x="2584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7" name="Text Box 24"/>
            <p:cNvSpPr txBox="1">
              <a:spLocks noChangeArrowheads="1"/>
            </p:cNvSpPr>
            <p:nvPr/>
          </p:nvSpPr>
          <p:spPr bwMode="auto">
            <a:xfrm>
              <a:off x="2129" y="2457"/>
              <a:ext cx="68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sname</a:t>
              </a:r>
            </a:p>
          </p:txBody>
        </p:sp>
        <p:sp>
          <p:nvSpPr>
            <p:cNvPr id="48148" name="Line 25"/>
            <p:cNvSpPr>
              <a:spLocks noChangeShapeType="1"/>
            </p:cNvSpPr>
            <p:nvPr/>
          </p:nvSpPr>
          <p:spPr bwMode="auto">
            <a:xfrm>
              <a:off x="2413" y="2822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Text Box 26"/>
            <p:cNvSpPr txBox="1">
              <a:spLocks noChangeArrowheads="1"/>
            </p:cNvSpPr>
            <p:nvPr/>
          </p:nvSpPr>
          <p:spPr bwMode="auto">
            <a:xfrm>
              <a:off x="192" y="2486"/>
              <a:ext cx="19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Who reserved boat #103?             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246313" y="3338513"/>
            <a:ext cx="2935287" cy="1431925"/>
            <a:chOff x="1415" y="2103"/>
            <a:chExt cx="1849" cy="902"/>
          </a:xfrm>
        </p:grpSpPr>
        <p:grpSp>
          <p:nvGrpSpPr>
            <p:cNvPr id="48138" name="Group 33"/>
            <p:cNvGrpSpPr>
              <a:grpSpLocks/>
            </p:cNvGrpSpPr>
            <p:nvPr/>
          </p:nvGrpSpPr>
          <p:grpSpPr bwMode="auto">
            <a:xfrm>
              <a:off x="1415" y="2535"/>
              <a:ext cx="1849" cy="470"/>
              <a:chOff x="839" y="3456"/>
              <a:chExt cx="1849" cy="470"/>
            </a:xfrm>
          </p:grpSpPr>
          <p:sp>
            <p:nvSpPr>
              <p:cNvPr id="48140" name="Text Box 28"/>
              <p:cNvSpPr txBox="1">
                <a:spLocks noChangeArrowheads="1"/>
              </p:cNvSpPr>
              <p:nvPr/>
            </p:nvSpPr>
            <p:spPr bwMode="auto">
              <a:xfrm>
                <a:off x="1877" y="3561"/>
                <a:ext cx="81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ClrTx/>
                  <a:buSzTx/>
                  <a:buFont typeface="Wingdings" panose="05000000000000000000" pitchFamily="2" charset="2"/>
                  <a:buNone/>
                </a:pPr>
                <a:r>
                  <a:rPr kumimoji="1" lang="en-US" altLang="en-US" sz="3200" i="1">
                    <a:solidFill>
                      <a:srgbClr val="000000"/>
                    </a:solidFill>
                    <a:latin typeface="AmeriGarmnd BT"/>
                  </a:rPr>
                  <a:t>Reserves</a:t>
                </a:r>
              </a:p>
            </p:txBody>
          </p:sp>
          <p:sp>
            <p:nvSpPr>
              <p:cNvPr id="48141" name="Text Box 29"/>
              <p:cNvSpPr txBox="1">
                <a:spLocks noChangeArrowheads="1"/>
              </p:cNvSpPr>
              <p:nvPr/>
            </p:nvSpPr>
            <p:spPr bwMode="auto">
              <a:xfrm>
                <a:off x="839" y="3523"/>
                <a:ext cx="115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ClrTx/>
                  <a:buSzTx/>
                  <a:buFont typeface="Wingdings" panose="05000000000000000000" pitchFamily="2" charset="2"/>
                  <a:buNone/>
                </a:pPr>
                <a:r>
                  <a:rPr kumimoji="1" lang="el-GR" altLang="en-US" sz="32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σ</a:t>
                </a:r>
                <a:r>
                  <a:rPr kumimoji="1" lang="en-US" altLang="en-US" sz="3200" i="1" baseline="-25000">
                    <a:solidFill>
                      <a:srgbClr val="000000"/>
                    </a:solidFill>
                  </a:rPr>
                  <a:t>bid </a:t>
                </a:r>
                <a:r>
                  <a:rPr kumimoji="1" lang="en-US" altLang="en-US" sz="3200" baseline="-25000">
                    <a:solidFill>
                      <a:srgbClr val="000000"/>
                    </a:solidFill>
                  </a:rPr>
                  <a:t> = “103</a:t>
                </a:r>
                <a:r>
                  <a:rPr kumimoji="1" lang="en-US" altLang="en-US" sz="3200" i="1" baseline="-25000">
                    <a:solidFill>
                      <a:srgbClr val="000000"/>
                    </a:solidFill>
                  </a:rPr>
                  <a:t>”</a:t>
                </a:r>
                <a:endParaRPr kumimoji="1" lang="en-US" altLang="en-US" sz="32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2" name="Line 30"/>
              <p:cNvSpPr>
                <a:spLocks noChangeShapeType="1"/>
              </p:cNvSpPr>
              <p:nvPr/>
            </p:nvSpPr>
            <p:spPr bwMode="auto">
              <a:xfrm>
                <a:off x="1728" y="3456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39" name="Text Box 31"/>
            <p:cNvSpPr txBox="1">
              <a:spLocks noChangeArrowheads="1"/>
            </p:cNvSpPr>
            <p:nvPr/>
          </p:nvSpPr>
          <p:spPr bwMode="auto">
            <a:xfrm>
              <a:off x="1421" y="2103"/>
              <a:ext cx="9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Boat #103</a:t>
              </a:r>
            </a:p>
          </p:txBody>
        </p:sp>
      </p:grpSp>
      <p:sp>
        <p:nvSpPr>
          <p:cNvPr id="46089" name="Footer Placeholder 20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942490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5257800"/>
          </a:xfrm>
        </p:spPr>
        <p:txBody>
          <a:bodyPr lIns="92075" tIns="46038" rIns="92075" bIns="46038"/>
          <a:lstStyle/>
          <a:p>
            <a:r>
              <a:rPr lang="en-US" altLang="en-US" smtClean="0"/>
              <a:t>Information about boat color only available in Boats; so need an extra join:</a:t>
            </a:r>
          </a:p>
        </p:txBody>
      </p:sp>
      <p:sp>
        <p:nvSpPr>
          <p:cNvPr id="13315" name="Rectangle 11"/>
          <p:cNvSpPr>
            <a:spLocks noChangeArrowheads="1"/>
          </p:cNvSpPr>
          <p:nvPr/>
        </p:nvSpPr>
        <p:spPr bwMode="auto">
          <a:xfrm>
            <a:off x="228600" y="0"/>
            <a:ext cx="82296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b="1" dirty="0">
                <a:latin typeface="+mj-lt"/>
                <a:cs typeface="+mn-cs"/>
              </a:rPr>
              <a:t>Problem 2: Find names of sailors who’ve reserved a red boat</a:t>
            </a:r>
          </a:p>
        </p:txBody>
      </p:sp>
      <p:sp>
        <p:nvSpPr>
          <p:cNvPr id="917516" name="Text Box 12"/>
          <p:cNvSpPr txBox="1">
            <a:spLocks noChangeArrowheads="1"/>
          </p:cNvSpPr>
          <p:nvPr/>
        </p:nvSpPr>
        <p:spPr bwMode="auto">
          <a:xfrm>
            <a:off x="1600200" y="2362200"/>
            <a:ext cx="2644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Names of sailors who</a:t>
            </a:r>
          </a:p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 reserved red boat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843338" y="2651125"/>
            <a:ext cx="2263775" cy="1905000"/>
            <a:chOff x="1592" y="2064"/>
            <a:chExt cx="1426" cy="1200"/>
          </a:xfrm>
        </p:grpSpPr>
        <p:sp>
          <p:nvSpPr>
            <p:cNvPr id="49172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Sailors</a:t>
              </a:r>
            </a:p>
          </p:txBody>
        </p:sp>
        <p:sp>
          <p:nvSpPr>
            <p:cNvPr id="49173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49174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49177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8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75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68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sname</a:t>
              </a:r>
            </a:p>
          </p:txBody>
        </p:sp>
        <p:sp>
          <p:nvSpPr>
            <p:cNvPr id="49176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04800" y="3900488"/>
            <a:ext cx="5245100" cy="1798637"/>
            <a:chOff x="192" y="2457"/>
            <a:chExt cx="3304" cy="1133"/>
          </a:xfrm>
        </p:grpSpPr>
        <p:sp>
          <p:nvSpPr>
            <p:cNvPr id="49165" name="Text Box 22"/>
            <p:cNvSpPr txBox="1">
              <a:spLocks noChangeArrowheads="1"/>
            </p:cNvSpPr>
            <p:nvPr/>
          </p:nvSpPr>
          <p:spPr bwMode="auto">
            <a:xfrm>
              <a:off x="2753" y="3225"/>
              <a:ext cx="7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Reserve</a:t>
              </a:r>
            </a:p>
          </p:txBody>
        </p:sp>
        <p:sp>
          <p:nvSpPr>
            <p:cNvPr id="49166" name="Text Box 23"/>
            <p:cNvSpPr txBox="1">
              <a:spLocks noChangeArrowheads="1"/>
            </p:cNvSpPr>
            <p:nvPr/>
          </p:nvSpPr>
          <p:spPr bwMode="auto">
            <a:xfrm>
              <a:off x="2248" y="288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49167" name="Line 24"/>
            <p:cNvSpPr>
              <a:spLocks noChangeShapeType="1"/>
            </p:cNvSpPr>
            <p:nvPr/>
          </p:nvSpPr>
          <p:spPr bwMode="auto">
            <a:xfrm flipH="1">
              <a:off x="1720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Line 25"/>
            <p:cNvSpPr>
              <a:spLocks noChangeShapeType="1"/>
            </p:cNvSpPr>
            <p:nvPr/>
          </p:nvSpPr>
          <p:spPr bwMode="auto">
            <a:xfrm>
              <a:off x="2584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Text Box 26"/>
            <p:cNvSpPr txBox="1">
              <a:spLocks noChangeArrowheads="1"/>
            </p:cNvSpPr>
            <p:nvPr/>
          </p:nvSpPr>
          <p:spPr bwMode="auto">
            <a:xfrm>
              <a:off x="2129" y="2457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SID</a:t>
              </a:r>
            </a:p>
          </p:txBody>
        </p:sp>
        <p:sp>
          <p:nvSpPr>
            <p:cNvPr id="49170" name="Line 27"/>
            <p:cNvSpPr>
              <a:spLocks noChangeShapeType="1"/>
            </p:cNvSpPr>
            <p:nvPr/>
          </p:nvSpPr>
          <p:spPr bwMode="auto">
            <a:xfrm>
              <a:off x="2413" y="2822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Text Box 28"/>
            <p:cNvSpPr txBox="1">
              <a:spLocks noChangeArrowheads="1"/>
            </p:cNvSpPr>
            <p:nvPr/>
          </p:nvSpPr>
          <p:spPr bwMode="auto">
            <a:xfrm>
              <a:off x="192" y="2486"/>
              <a:ext cx="1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Who reserved red boats?             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423988" y="4800600"/>
            <a:ext cx="2430462" cy="1431925"/>
            <a:chOff x="2577" y="2400"/>
            <a:chExt cx="1531" cy="902"/>
          </a:xfrm>
        </p:grpSpPr>
        <p:sp>
          <p:nvSpPr>
            <p:cNvPr id="49161" name="Text Box 30"/>
            <p:cNvSpPr txBox="1">
              <a:spLocks noChangeArrowheads="1"/>
            </p:cNvSpPr>
            <p:nvPr/>
          </p:nvSpPr>
          <p:spPr bwMode="auto">
            <a:xfrm>
              <a:off x="3054" y="2937"/>
              <a:ext cx="5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Boat</a:t>
              </a:r>
            </a:p>
          </p:txBody>
        </p:sp>
        <p:sp>
          <p:nvSpPr>
            <p:cNvPr id="49162" name="Text Box 31"/>
            <p:cNvSpPr txBox="1">
              <a:spLocks noChangeArrowheads="1"/>
            </p:cNvSpPr>
            <p:nvPr/>
          </p:nvSpPr>
          <p:spPr bwMode="auto">
            <a:xfrm>
              <a:off x="2847" y="2533"/>
              <a:ext cx="126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color </a:t>
              </a:r>
              <a:r>
                <a:rPr kumimoji="1" lang="en-US" altLang="en-US" sz="3200" baseline="-25000">
                  <a:solidFill>
                    <a:srgbClr val="000000"/>
                  </a:solidFill>
                </a:rPr>
                <a:t> = “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red”</a:t>
              </a:r>
              <a:endParaRPr kumimoji="1" lang="en-US" altLang="en-US" sz="3200" i="1">
                <a:solidFill>
                  <a:srgbClr val="000000"/>
                </a:solidFill>
              </a:endParaRPr>
            </a:p>
          </p:txBody>
        </p:sp>
        <p:sp>
          <p:nvSpPr>
            <p:cNvPr id="49163" name="Line 32"/>
            <p:cNvSpPr>
              <a:spLocks noChangeShapeType="1"/>
            </p:cNvSpPr>
            <p:nvPr/>
          </p:nvSpPr>
          <p:spPr bwMode="auto">
            <a:xfrm>
              <a:off x="3421" y="2870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Text Box 33"/>
            <p:cNvSpPr txBox="1">
              <a:spLocks noChangeArrowheads="1"/>
            </p:cNvSpPr>
            <p:nvPr/>
          </p:nvSpPr>
          <p:spPr bwMode="auto">
            <a:xfrm>
              <a:off x="2577" y="2400"/>
              <a:ext cx="8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Red boats</a:t>
              </a:r>
            </a:p>
          </p:txBody>
        </p:sp>
      </p:grpSp>
      <p:sp>
        <p:nvSpPr>
          <p:cNvPr id="47112" name="Footer Placeholder 2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470406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7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09" grpId="0" build="p" autoUpdateAnimBg="0"/>
      <p:bldP spid="91751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1104900"/>
          </a:xfrm>
        </p:spPr>
        <p:txBody>
          <a:bodyPr lIns="92075" tIns="46038" rIns="92075" bIns="46038" anchor="ctr"/>
          <a:lstStyle/>
          <a:p>
            <a:r>
              <a:rPr lang="en-US" altLang="en-US" sz="2800" smtClean="0"/>
              <a:t>Problem 3: Find names of sailors who’ve reserved a red boat or a green boat</a:t>
            </a:r>
          </a:p>
        </p:txBody>
      </p:sp>
      <p:sp>
        <p:nvSpPr>
          <p:cNvPr id="919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7772400" cy="4724400"/>
          </a:xfrm>
        </p:spPr>
        <p:txBody>
          <a:bodyPr lIns="92075" tIns="46038" rIns="92075" bIns="46038"/>
          <a:lstStyle/>
          <a:p>
            <a:r>
              <a:rPr lang="en-US" altLang="en-US" smtClean="0"/>
              <a:t>Can identify all red or green boats, then find sailors who’ve reserved one of these boats:</a:t>
            </a:r>
          </a:p>
        </p:txBody>
      </p:sp>
      <p:sp>
        <p:nvSpPr>
          <p:cNvPr id="919561" name="Text Box 9"/>
          <p:cNvSpPr txBox="1">
            <a:spLocks noChangeArrowheads="1"/>
          </p:cNvSpPr>
          <p:nvPr/>
        </p:nvSpPr>
        <p:spPr bwMode="auto">
          <a:xfrm>
            <a:off x="1600200" y="2362200"/>
            <a:ext cx="2644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Names of sailors who</a:t>
            </a:r>
          </a:p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 reserved red boat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43338" y="2651125"/>
            <a:ext cx="2263775" cy="1905000"/>
            <a:chOff x="1592" y="2064"/>
            <a:chExt cx="1426" cy="1200"/>
          </a:xfrm>
        </p:grpSpPr>
        <p:sp>
          <p:nvSpPr>
            <p:cNvPr id="50198" name="Text Box 11"/>
            <p:cNvSpPr txBox="1">
              <a:spLocks noChangeArrowheads="1"/>
            </p:cNvSpPr>
            <p:nvPr/>
          </p:nvSpPr>
          <p:spPr bwMode="auto">
            <a:xfrm>
              <a:off x="2306" y="2899"/>
              <a:ext cx="7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Sailors</a:t>
              </a:r>
            </a:p>
          </p:txBody>
        </p:sp>
        <p:sp>
          <p:nvSpPr>
            <p:cNvPr id="50199" name="Text Box 12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50200" name="Group 13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50203" name="Line 14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4" name="Line 15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01" name="Text Box 16"/>
            <p:cNvSpPr txBox="1">
              <a:spLocks noChangeArrowheads="1"/>
            </p:cNvSpPr>
            <p:nvPr/>
          </p:nvSpPr>
          <p:spPr bwMode="auto">
            <a:xfrm>
              <a:off x="1840" y="2064"/>
              <a:ext cx="68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sname</a:t>
              </a:r>
            </a:p>
          </p:txBody>
        </p:sp>
        <p:sp>
          <p:nvSpPr>
            <p:cNvPr id="50202" name="Line 17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04800" y="3900488"/>
            <a:ext cx="5245100" cy="1798637"/>
            <a:chOff x="192" y="2457"/>
            <a:chExt cx="3304" cy="1133"/>
          </a:xfrm>
        </p:grpSpPr>
        <p:sp>
          <p:nvSpPr>
            <p:cNvPr id="50191" name="Text Box 19"/>
            <p:cNvSpPr txBox="1">
              <a:spLocks noChangeArrowheads="1"/>
            </p:cNvSpPr>
            <p:nvPr/>
          </p:nvSpPr>
          <p:spPr bwMode="auto">
            <a:xfrm>
              <a:off x="2753" y="3225"/>
              <a:ext cx="7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Reserve</a:t>
              </a:r>
            </a:p>
          </p:txBody>
        </p:sp>
        <p:sp>
          <p:nvSpPr>
            <p:cNvPr id="50192" name="Text Box 20"/>
            <p:cNvSpPr txBox="1">
              <a:spLocks noChangeArrowheads="1"/>
            </p:cNvSpPr>
            <p:nvPr/>
          </p:nvSpPr>
          <p:spPr bwMode="auto">
            <a:xfrm>
              <a:off x="2248" y="288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50193" name="Line 21"/>
            <p:cNvSpPr>
              <a:spLocks noChangeShapeType="1"/>
            </p:cNvSpPr>
            <p:nvPr/>
          </p:nvSpPr>
          <p:spPr bwMode="auto">
            <a:xfrm flipH="1">
              <a:off x="1720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Line 22"/>
            <p:cNvSpPr>
              <a:spLocks noChangeShapeType="1"/>
            </p:cNvSpPr>
            <p:nvPr/>
          </p:nvSpPr>
          <p:spPr bwMode="auto">
            <a:xfrm>
              <a:off x="2584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Text Box 23"/>
            <p:cNvSpPr txBox="1">
              <a:spLocks noChangeArrowheads="1"/>
            </p:cNvSpPr>
            <p:nvPr/>
          </p:nvSpPr>
          <p:spPr bwMode="auto">
            <a:xfrm>
              <a:off x="2129" y="2457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SID</a:t>
              </a:r>
            </a:p>
          </p:txBody>
        </p:sp>
        <p:sp>
          <p:nvSpPr>
            <p:cNvPr id="50196" name="Line 24"/>
            <p:cNvSpPr>
              <a:spLocks noChangeShapeType="1"/>
            </p:cNvSpPr>
            <p:nvPr/>
          </p:nvSpPr>
          <p:spPr bwMode="auto">
            <a:xfrm>
              <a:off x="2413" y="2822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Text Box 25"/>
            <p:cNvSpPr txBox="1">
              <a:spLocks noChangeArrowheads="1"/>
            </p:cNvSpPr>
            <p:nvPr/>
          </p:nvSpPr>
          <p:spPr bwMode="auto">
            <a:xfrm>
              <a:off x="192" y="2486"/>
              <a:ext cx="1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Who reserved red boats?             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838200" y="4800600"/>
            <a:ext cx="3062288" cy="2079625"/>
            <a:chOff x="528" y="3024"/>
            <a:chExt cx="1929" cy="1310"/>
          </a:xfrm>
        </p:grpSpPr>
        <p:sp>
          <p:nvSpPr>
            <p:cNvPr id="50187" name="Text Box 27"/>
            <p:cNvSpPr txBox="1">
              <a:spLocks noChangeArrowheads="1"/>
            </p:cNvSpPr>
            <p:nvPr/>
          </p:nvSpPr>
          <p:spPr bwMode="auto">
            <a:xfrm>
              <a:off x="1920" y="3552"/>
              <a:ext cx="5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Boat</a:t>
              </a:r>
            </a:p>
          </p:txBody>
        </p:sp>
        <p:sp>
          <p:nvSpPr>
            <p:cNvPr id="50188" name="Text Box 28"/>
            <p:cNvSpPr txBox="1">
              <a:spLocks noChangeArrowheads="1"/>
            </p:cNvSpPr>
            <p:nvPr/>
          </p:nvSpPr>
          <p:spPr bwMode="auto">
            <a:xfrm>
              <a:off x="528" y="3345"/>
              <a:ext cx="1440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color </a:t>
              </a:r>
              <a:r>
                <a:rPr kumimoji="1" lang="en-US" altLang="en-US" sz="3200" baseline="-25000">
                  <a:solidFill>
                    <a:srgbClr val="000000"/>
                  </a:solidFill>
                </a:rPr>
                <a:t> = “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red” 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 </a:t>
              </a:r>
            </a:p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   color = “green”</a:t>
              </a:r>
            </a:p>
            <a:p>
              <a:pPr>
                <a:buClrTx/>
                <a:buSzTx/>
                <a:buFont typeface="Wingdings" panose="05000000000000000000" pitchFamily="2" charset="2"/>
                <a:buNone/>
              </a:pPr>
              <a:endParaRPr kumimoji="1" lang="en-US" altLang="en-US" sz="3200" i="1">
                <a:solidFill>
                  <a:srgbClr val="000000"/>
                </a:solidFill>
              </a:endParaRPr>
            </a:p>
          </p:txBody>
        </p:sp>
        <p:sp>
          <p:nvSpPr>
            <p:cNvPr id="50189" name="Line 29"/>
            <p:cNvSpPr>
              <a:spLocks noChangeShapeType="1"/>
            </p:cNvSpPr>
            <p:nvPr/>
          </p:nvSpPr>
          <p:spPr bwMode="auto">
            <a:xfrm>
              <a:off x="1741" y="3494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Text Box 30"/>
            <p:cNvSpPr txBox="1">
              <a:spLocks noChangeArrowheads="1"/>
            </p:cNvSpPr>
            <p:nvPr/>
          </p:nvSpPr>
          <p:spPr bwMode="auto">
            <a:xfrm>
              <a:off x="897" y="3024"/>
              <a:ext cx="8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Red boats</a:t>
              </a:r>
            </a:p>
          </p:txBody>
        </p:sp>
      </p:grpSp>
      <p:sp>
        <p:nvSpPr>
          <p:cNvPr id="48138" name="Footer Placeholder 2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180954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9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9557" grpId="0" build="p" autoUpdateAnimBg="0"/>
      <p:bldP spid="91956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ChangeArrowheads="1"/>
          </p:cNvSpPr>
          <p:nvPr/>
        </p:nvSpPr>
        <p:spPr bwMode="auto">
          <a:xfrm>
            <a:off x="228600" y="0"/>
            <a:ext cx="8458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dirty="0">
                <a:latin typeface="+mj-lt"/>
                <a:cs typeface="+mn-cs"/>
              </a:rPr>
              <a:t>Problem 4: Find names of sailors who’ve reserved only one boat</a:t>
            </a:r>
          </a:p>
        </p:txBody>
      </p:sp>
      <p:sp>
        <p:nvSpPr>
          <p:cNvPr id="4915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705755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What is “algebra”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724400"/>
          </a:xfrm>
        </p:spPr>
        <p:txBody>
          <a:bodyPr/>
          <a:lstStyle/>
          <a:p>
            <a:r>
              <a:rPr lang="en-US" altLang="en-US" smtClean="0"/>
              <a:t>Mathematical model consisting of:</a:t>
            </a:r>
          </a:p>
          <a:p>
            <a:pPr lvl="1"/>
            <a:r>
              <a:rPr lang="en-US" altLang="en-US" sz="2400" i="1" smtClean="0"/>
              <a:t>Operands --- </a:t>
            </a:r>
            <a:r>
              <a:rPr lang="en-US" altLang="en-US" sz="2400" smtClean="0"/>
              <a:t>Variables or values;</a:t>
            </a:r>
          </a:p>
          <a:p>
            <a:pPr lvl="1"/>
            <a:r>
              <a:rPr lang="en-US" altLang="en-US" sz="2400" i="1" smtClean="0"/>
              <a:t>Operators --- </a:t>
            </a:r>
            <a:r>
              <a:rPr lang="en-US" altLang="en-US" sz="2400" smtClean="0"/>
              <a:t>Symbols denoting procedures that construct new values from a given values</a:t>
            </a:r>
          </a:p>
          <a:p>
            <a:pPr lvl="1"/>
            <a:endParaRPr lang="en-US" altLang="en-US" sz="2400" smtClean="0"/>
          </a:p>
          <a:p>
            <a:r>
              <a:rPr lang="en-US" altLang="en-US" sz="2400" b="1" smtClean="0"/>
              <a:t>Relational Algebra </a:t>
            </a:r>
            <a:r>
              <a:rPr lang="en-US" altLang="en-US" sz="2400" smtClean="0"/>
              <a:t>is algebra whose operands are relations and operators are designed to do the most commons things that we need to do with relations</a:t>
            </a:r>
            <a:endParaRPr lang="en-US" altLang="en-US" sz="2400" b="1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Expression Trees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0645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Leaves are operands --- either variables standing for relations or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particular relations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Interior  nodes are operators applied to their descendents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H="1">
            <a:off x="3810000" y="46482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4572000" y="46482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870325" y="4003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59" name="Text Box 9"/>
          <p:cNvSpPr txBox="1">
            <a:spLocks noChangeArrowheads="1"/>
          </p:cNvSpPr>
          <p:nvPr/>
        </p:nvSpPr>
        <p:spPr bwMode="auto">
          <a:xfrm>
            <a:off x="828675" y="3429000"/>
            <a:ext cx="74866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                 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</a:t>
            </a:r>
            <a:r>
              <a:rPr kumimoji="1" lang="en-US" altLang="en-US" sz="2400" i="1" baseline="-25000">
                <a:solidFill>
                  <a:srgbClr val="000000"/>
                </a:solidFill>
                <a:latin typeface="Helvetica" panose="020B0604020202020204" pitchFamily="34" charset="0"/>
              </a:rPr>
              <a:t>customer-name, branch-name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/>
            </a:r>
            <a:b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endParaRPr lang="en-US" altLang="en-US" sz="2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74760" name="Line 13"/>
          <p:cNvSpPr>
            <a:spLocks noChangeShapeType="1"/>
          </p:cNvSpPr>
          <p:nvPr/>
        </p:nvSpPr>
        <p:spPr bwMode="auto">
          <a:xfrm>
            <a:off x="4572000" y="3962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1" name="Text Box 14"/>
          <p:cNvSpPr txBox="1">
            <a:spLocks noChangeArrowheads="1"/>
          </p:cNvSpPr>
          <p:nvPr/>
        </p:nvSpPr>
        <p:spPr bwMode="auto">
          <a:xfrm>
            <a:off x="3276600" y="5715000"/>
            <a:ext cx="302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depositor          account</a:t>
            </a:r>
          </a:p>
        </p:txBody>
      </p:sp>
      <p:sp>
        <p:nvSpPr>
          <p:cNvPr id="74762" name="Text Box 15"/>
          <p:cNvSpPr txBox="1">
            <a:spLocks noChangeArrowheads="1"/>
          </p:cNvSpPr>
          <p:nvPr/>
        </p:nvSpPr>
        <p:spPr bwMode="auto">
          <a:xfrm>
            <a:off x="4479925" y="4156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3" name="AutoShape 16"/>
          <p:cNvSpPr>
            <a:spLocks noChangeArrowheads="1"/>
          </p:cNvSpPr>
          <p:nvPr/>
        </p:nvSpPr>
        <p:spPr bwMode="auto">
          <a:xfrm rot="16200000" flipV="1">
            <a:off x="4495800" y="441960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C0BC8AD2-B338-450C-9595-86B05A482737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B08AB37-9078-44E6-B230-BA12E90570C7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r.a. a good query language?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</a:t>
            </a:r>
          </a:p>
          <a:p>
            <a:pPr lvl="1" eaLnBrk="1" hangingPunct="1"/>
            <a:r>
              <a:rPr lang="en-US" altLang="en-US" smtClean="0"/>
              <a:t>A small set of core operators who semantics are easy to grasp</a:t>
            </a:r>
          </a:p>
          <a:p>
            <a:pPr eaLnBrk="1" hangingPunct="1"/>
            <a:r>
              <a:rPr lang="en-US" altLang="en-US" smtClean="0"/>
              <a:t>Declarative?</a:t>
            </a:r>
          </a:p>
          <a:p>
            <a:pPr lvl="1" eaLnBrk="1" hangingPunct="1"/>
            <a:r>
              <a:rPr lang="en-US" altLang="en-US" smtClean="0"/>
              <a:t>Yes, compared with older languages like CODASYL</a:t>
            </a:r>
          </a:p>
          <a:p>
            <a:pPr lvl="1" eaLnBrk="1" hangingPunct="1"/>
            <a:r>
              <a:rPr lang="en-US" altLang="en-US" smtClean="0"/>
              <a:t>Though operators do look somewhat “procedural”</a:t>
            </a:r>
          </a:p>
          <a:p>
            <a:pPr eaLnBrk="1" hangingPunct="1"/>
            <a:r>
              <a:rPr lang="en-US" altLang="en-US" smtClean="0"/>
              <a:t>Complete?</a:t>
            </a:r>
          </a:p>
          <a:p>
            <a:pPr lvl="1" eaLnBrk="1" hangingPunct="1"/>
            <a:r>
              <a:rPr lang="en-US" altLang="en-US" smtClean="0"/>
              <a:t>With respect to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83E7A9D-F654-4D80-8D6C-BB9F05F1E4EA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EE93B0E-1DDF-4E1F-AE6E-056CD202EA46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 tree</a:t>
            </a:r>
          </a:p>
          <a:p>
            <a:pPr eaLnBrk="1" hangingPunct="1"/>
            <a:r>
              <a:rPr lang="en-US" altLang="en-US" smtClean="0"/>
              <a:t>Tips in writing R.A.</a:t>
            </a:r>
          </a:p>
          <a:p>
            <a:pPr lvl="1" eaLnBrk="1" hangingPunct="1"/>
            <a:r>
              <a:rPr lang="en-US" altLang="en-US" smtClean="0"/>
              <a:t>Use temporary variables </a:t>
            </a:r>
          </a:p>
          <a:p>
            <a:pPr lvl="1" eaLnBrk="1" hangingPunct="1"/>
            <a:r>
              <a:rPr lang="en-US" altLang="en-US" smtClean="0"/>
              <a:t>Use foreign keys to join tables </a:t>
            </a:r>
          </a:p>
          <a:p>
            <a:pPr lvl="1"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/>
            <a:r>
              <a:rPr lang="en-US" altLang="en-US" smtClean="0"/>
              <a:t>Use set minus in non-monotonic results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en-US" altLang="en-US" sz="2800" smtClean="0"/>
              <a:t>Null Values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altLang="en-US" sz="2400" smtClean="0"/>
              <a:t>It is possible for tuples to have a null value, denoted by </a:t>
            </a:r>
            <a:r>
              <a:rPr lang="en-US" altLang="en-US" sz="2400" i="1" smtClean="0"/>
              <a:t>null</a:t>
            </a:r>
            <a:r>
              <a:rPr lang="en-US" altLang="en-US" sz="2400" smtClean="0"/>
              <a:t>, for some of their attributes</a:t>
            </a:r>
          </a:p>
          <a:p>
            <a:r>
              <a:rPr lang="en-US" altLang="en-US" sz="2400" i="1" smtClean="0"/>
              <a:t>null</a:t>
            </a:r>
            <a:r>
              <a:rPr lang="en-US" altLang="en-US" sz="2400" smtClean="0"/>
              <a:t> signifies an unknown value or that a value does not exist.</a:t>
            </a:r>
          </a:p>
          <a:p>
            <a:r>
              <a:rPr lang="en-US" altLang="en-US" sz="2400" smtClean="0"/>
              <a:t>The result of any arithmetic expression involving </a:t>
            </a:r>
            <a:r>
              <a:rPr lang="en-US" altLang="en-US" sz="2400" i="1" smtClean="0"/>
              <a:t>null</a:t>
            </a:r>
            <a:r>
              <a:rPr lang="en-US" altLang="en-US" sz="2400" smtClean="0"/>
              <a:t> is </a:t>
            </a:r>
            <a:r>
              <a:rPr lang="en-US" altLang="en-US" sz="2400" i="1" smtClean="0"/>
              <a:t>null.</a:t>
            </a:r>
          </a:p>
          <a:p>
            <a:r>
              <a:rPr lang="en-US" altLang="en-US" sz="2400" smtClean="0"/>
              <a:t>Aggregate functions simply ignore null values</a:t>
            </a:r>
            <a:endParaRPr lang="en-US" altLang="en-US" smtClean="0"/>
          </a:p>
          <a:p>
            <a:r>
              <a:rPr lang="en-US" altLang="en-US" sz="2400" smtClean="0"/>
              <a:t>For duplicate elimination and grouping, null is treated like any other value, and two nulls are assumed to be  the same</a:t>
            </a:r>
          </a:p>
        </p:txBody>
      </p:sp>
    </p:spTree>
    <p:extLst>
      <p:ext uri="{BB962C8B-B14F-4D97-AF65-F5344CB8AC3E}">
        <p14:creationId xmlns:p14="http://schemas.microsoft.com/office/powerpoint/2010/main" val="33022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altLang="en-US" sz="2800" smtClean="0"/>
              <a:t>Null Values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104900"/>
            <a:ext cx="7791450" cy="4930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Comparisons with null values return the special truth value </a:t>
            </a:r>
            <a:r>
              <a:rPr lang="en-US" altLang="en-US" sz="2400" i="1" smtClean="0"/>
              <a:t>unknown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If </a:t>
            </a:r>
            <a:r>
              <a:rPr lang="en-US" altLang="en-US" sz="2400" i="1" smtClean="0"/>
              <a:t>false</a:t>
            </a:r>
            <a:r>
              <a:rPr lang="en-US" altLang="en-US" sz="2400" smtClean="0"/>
              <a:t> was used instead of 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, then    </a:t>
            </a:r>
            <a:r>
              <a:rPr lang="en-US" altLang="en-US" sz="2400" i="1" smtClean="0"/>
              <a:t>not (A &lt; 5)</a:t>
            </a:r>
            <a:r>
              <a:rPr lang="en-US" altLang="en-US" sz="2400" smtClean="0"/>
              <a:t> </a:t>
            </a:r>
            <a:br>
              <a:rPr lang="en-US" altLang="en-US" sz="2400" smtClean="0"/>
            </a:br>
            <a:r>
              <a:rPr lang="en-US" altLang="en-US" sz="2400" smtClean="0"/>
              <a:t>  would not be equivalent to   </a:t>
            </a:r>
            <a:r>
              <a:rPr lang="en-US" altLang="en-US" sz="2400" i="1" smtClean="0"/>
              <a:t>A &gt;= 5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Three-valued logic using the truth value 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OR: (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true</a:t>
            </a:r>
            <a:r>
              <a:rPr lang="en-US" altLang="en-US" sz="2400" smtClean="0"/>
              <a:t>)         = </a:t>
            </a:r>
            <a:r>
              <a:rPr lang="en-US" altLang="en-US" sz="2400" i="1" smtClean="0"/>
              <a:t>true</a:t>
            </a:r>
            <a:r>
              <a:rPr lang="en-US" altLang="en-US" sz="2400" smtClean="0"/>
              <a:t>, </a:t>
            </a:r>
            <a:br>
              <a:rPr lang="en-US" altLang="en-US" sz="2400" smtClean="0"/>
            </a:br>
            <a:r>
              <a:rPr lang="en-US" altLang="en-US" sz="2400" smtClean="0"/>
              <a:t>       (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false</a:t>
            </a:r>
            <a:r>
              <a:rPr lang="en-US" altLang="en-US" sz="2400" smtClean="0"/>
              <a:t>)        = 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       (</a:t>
            </a:r>
            <a:r>
              <a:rPr lang="en-US" altLang="en-US" sz="2400" i="1" smtClean="0"/>
              <a:t>unknown </a:t>
            </a:r>
            <a:r>
              <a:rPr lang="en-US" altLang="en-US" sz="2400" b="1" smtClean="0"/>
              <a:t>or</a:t>
            </a:r>
            <a:r>
              <a:rPr lang="en-US" altLang="en-US" sz="2400" i="1" smtClean="0"/>
              <a:t> unknown) = unknown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AND:</a:t>
            </a:r>
            <a:r>
              <a:rPr lang="en-US" altLang="en-US" sz="2400" i="1" smtClean="0"/>
              <a:t>   (true</a:t>
            </a:r>
            <a:r>
              <a:rPr lang="en-US" altLang="en-US" sz="2400" b="1" smtClean="0"/>
              <a:t> and </a:t>
            </a:r>
            <a:r>
              <a:rPr lang="en-US" altLang="en-US" sz="2400" i="1" smtClean="0"/>
              <a:t>unknown)         = unknown,   </a:t>
            </a:r>
            <a:br>
              <a:rPr lang="en-US" altLang="en-US" sz="2400" i="1" smtClean="0"/>
            </a:br>
            <a:r>
              <a:rPr lang="en-US" altLang="en-US" sz="2400" i="1" smtClean="0"/>
              <a:t>           (false</a:t>
            </a:r>
            <a:r>
              <a:rPr lang="en-US" altLang="en-US" sz="2400" b="1" smtClean="0"/>
              <a:t> and </a:t>
            </a:r>
            <a:r>
              <a:rPr lang="en-US" altLang="en-US" sz="2400" i="1" smtClean="0"/>
              <a:t>unknown)        = false,</a:t>
            </a:r>
            <a:br>
              <a:rPr lang="en-US" altLang="en-US" sz="2400" i="1" smtClean="0"/>
            </a:br>
            <a:r>
              <a:rPr lang="en-US" altLang="en-US" sz="2400" i="1" smtClean="0"/>
              <a:t>           (unknown </a:t>
            </a:r>
            <a:r>
              <a:rPr lang="en-US" altLang="en-US" sz="2400" b="1" smtClean="0"/>
              <a:t>and</a:t>
            </a:r>
            <a:r>
              <a:rPr lang="en-US" altLang="en-US" sz="2400" i="1" smtClean="0"/>
              <a:t> unknown) = unknown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NOT</a:t>
            </a:r>
            <a:r>
              <a:rPr lang="en-US" altLang="en-US" sz="2400" i="1" smtClean="0"/>
              <a:t>:  (</a:t>
            </a:r>
            <a:r>
              <a:rPr lang="en-US" altLang="en-US" sz="2400" b="1" smtClean="0"/>
              <a:t>not</a:t>
            </a:r>
            <a:r>
              <a:rPr lang="en-US" altLang="en-US" sz="2400" i="1" smtClean="0"/>
              <a:t> unknown) = unknown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Result of select</a:t>
            </a:r>
            <a:r>
              <a:rPr lang="en-US" altLang="en-US" sz="2400" b="1" smtClean="0"/>
              <a:t> </a:t>
            </a:r>
            <a:r>
              <a:rPr lang="en-US" altLang="en-US" sz="2400" smtClean="0"/>
              <a:t> predicate is treated as </a:t>
            </a:r>
            <a:r>
              <a:rPr lang="en-US" altLang="en-US" sz="2400" i="1" smtClean="0"/>
              <a:t>false </a:t>
            </a:r>
            <a:r>
              <a:rPr lang="en-US" altLang="en-US" sz="2400" smtClean="0"/>
              <a:t>if it evaluates to </a:t>
            </a:r>
            <a:r>
              <a:rPr lang="en-US" altLang="en-US" sz="2400" i="1" smtClean="0"/>
              <a:t>unknown</a:t>
            </a:r>
          </a:p>
        </p:txBody>
      </p:sp>
    </p:spTree>
    <p:extLst>
      <p:ext uri="{BB962C8B-B14F-4D97-AF65-F5344CB8AC3E}">
        <p14:creationId xmlns:p14="http://schemas.microsoft.com/office/powerpoint/2010/main" val="131986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87E75B0-88CE-43B4-86FC-FF5EB032FA0C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ABC6231-068A-456D-8CC9-D06B3302FFB9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Operators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Outer join</a:t>
            </a:r>
          </a:p>
          <a:p>
            <a:pPr eaLnBrk="1" hangingPunct="1"/>
            <a:r>
              <a:rPr lang="en-US" altLang="en-US" smtClean="0"/>
              <a:t>Division</a:t>
            </a:r>
          </a:p>
        </p:txBody>
      </p:sp>
    </p:spTree>
    <p:extLst>
      <p:ext uri="{BB962C8B-B14F-4D97-AF65-F5344CB8AC3E}">
        <p14:creationId xmlns:p14="http://schemas.microsoft.com/office/powerpoint/2010/main" val="121949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E615E31-3496-40FC-8587-EBEBE76B06F8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759DB58-A24C-484B-BA11-1C8E0D5C9864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(Left) Outer Join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baseline="-25000" smtClean="0"/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</a:t>
            </a:r>
          </a:p>
          <a:p>
            <a:pPr lvl="1" eaLnBrk="1" hangingPunct="1"/>
            <a:r>
              <a:rPr lang="en-US" altLang="en-US" smtClean="0"/>
              <a:t>if p satisfies,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Otherwise, output a row r with NULLs</a:t>
            </a:r>
          </a:p>
          <a:p>
            <a:pPr eaLnBrk="1" hangingPunct="1"/>
            <a:r>
              <a:rPr lang="en-US" altLang="en-US" smtClean="0"/>
              <a:t>Right outer join and full outer join are defined similarly</a:t>
            </a:r>
          </a:p>
        </p:txBody>
      </p:sp>
      <p:grpSp>
        <p:nvGrpSpPr>
          <p:cNvPr id="62471" name="Group 7"/>
          <p:cNvGrpSpPr>
            <a:grpSpLocks/>
          </p:cNvGrpSpPr>
          <p:nvPr/>
        </p:nvGrpSpPr>
        <p:grpSpPr bwMode="auto">
          <a:xfrm>
            <a:off x="2466975" y="1773238"/>
            <a:ext cx="76200" cy="200025"/>
            <a:chOff x="1692" y="1122"/>
            <a:chExt cx="48" cy="126"/>
          </a:xfrm>
        </p:grpSpPr>
        <p:sp>
          <p:nvSpPr>
            <p:cNvPr id="62473" name="Line 4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247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752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4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A312ED0F-68E7-4C65-B684-62ADB67500FA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BD074B6-775D-4A7F-B494-D2E3D768D487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Left Outer Join Example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solidFill>
                  <a:schemeClr val="tx2"/>
                </a:solidFill>
              </a:rPr>
              <a:t>Employee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dbsym"/>
              </a:rPr>
              <a:t>     </a:t>
            </a:r>
            <a:r>
              <a:rPr lang="en-US" altLang="en-US" i="1" baseline="-25000" smtClean="0"/>
              <a:t>Eid = Mid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Department</a:t>
            </a:r>
            <a:endParaRPr lang="en-US" altLang="en-US" smtClean="0"/>
          </a:p>
        </p:txBody>
      </p:sp>
      <p:graphicFrame>
        <p:nvGraphicFramePr>
          <p:cNvPr id="856202" name="Group 138"/>
          <p:cNvGraphicFramePr>
            <a:graphicFrameLocks noGrp="1"/>
          </p:cNvGraphicFramePr>
          <p:nvPr/>
        </p:nvGraphicFramePr>
        <p:xfrm>
          <a:off x="914400" y="1752600"/>
          <a:ext cx="22860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26" name="Group 162"/>
          <p:cNvGraphicFramePr>
            <a:graphicFrameLocks noGrp="1"/>
          </p:cNvGraphicFramePr>
          <p:nvPr/>
        </p:nvGraphicFramePr>
        <p:xfrm>
          <a:off x="5105400" y="1676400"/>
          <a:ext cx="2514600" cy="1097064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1143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 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 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 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85" name="Group 221"/>
          <p:cNvGraphicFramePr>
            <a:graphicFrameLocks noGrp="1"/>
          </p:cNvGraphicFramePr>
          <p:nvPr/>
        </p:nvGraphicFramePr>
        <p:xfrm>
          <a:off x="1524000" y="3721100"/>
          <a:ext cx="5562600" cy="1463676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3200400" y="2209800"/>
            <a:ext cx="1905000" cy="1524000"/>
            <a:chOff x="2016" y="1392"/>
            <a:chExt cx="1200" cy="960"/>
          </a:xfrm>
        </p:grpSpPr>
        <p:grpSp>
          <p:nvGrpSpPr>
            <p:cNvPr id="63568" name="Group 214"/>
            <p:cNvGrpSpPr>
              <a:grpSpLocks/>
            </p:cNvGrpSpPr>
            <p:nvPr/>
          </p:nvGrpSpPr>
          <p:grpSpPr bwMode="auto">
            <a:xfrm>
              <a:off x="2016" y="1392"/>
              <a:ext cx="1200" cy="960"/>
              <a:chOff x="2016" y="1392"/>
              <a:chExt cx="1200" cy="960"/>
            </a:xfrm>
          </p:grpSpPr>
          <p:grpSp>
            <p:nvGrpSpPr>
              <p:cNvPr id="63572" name="Group 213"/>
              <p:cNvGrpSpPr>
                <a:grpSpLocks/>
              </p:cNvGrpSpPr>
              <p:nvPr/>
            </p:nvGrpSpPr>
            <p:grpSpPr bwMode="auto">
              <a:xfrm>
                <a:off x="2064" y="1680"/>
                <a:ext cx="1104" cy="528"/>
                <a:chOff x="2064" y="1680"/>
                <a:chExt cx="1104" cy="528"/>
              </a:xfrm>
            </p:grpSpPr>
            <p:sp>
              <p:nvSpPr>
                <p:cNvPr id="856197" name="Oval 133"/>
                <p:cNvSpPr>
                  <a:spLocks noChangeArrowheads="1"/>
                </p:cNvSpPr>
                <p:nvPr/>
              </p:nvSpPr>
              <p:spPr bwMode="auto">
                <a:xfrm>
                  <a:off x="2112" y="1680"/>
                  <a:ext cx="960" cy="52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rect">
                    <a:fillToRect r="100000" b="100000"/>
                  </a:path>
                </a:gradFill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63577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064" y="1776"/>
                  <a:ext cx="110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l"/>
                    <a:defRPr sz="2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>
                      <a:solidFill>
                        <a:schemeClr val="tx2"/>
                      </a:solidFill>
                    </a:rPr>
                    <a:t> </a:t>
                  </a:r>
                  <a:r>
                    <a:rPr lang="en-US" altLang="en-US">
                      <a:solidFill>
                        <a:srgbClr val="000000"/>
                      </a:solidFill>
                      <a:latin typeface="dbsym"/>
                    </a:rPr>
                    <a:t>    </a:t>
                  </a:r>
                  <a:r>
                    <a:rPr lang="en-US" altLang="en-US" i="1" baseline="-25000">
                      <a:solidFill>
                        <a:srgbClr val="000000"/>
                      </a:solidFill>
                    </a:rPr>
                    <a:t>Eid = Mid</a:t>
                  </a:r>
                </a:p>
              </p:txBody>
            </p:sp>
          </p:grpSp>
          <p:sp>
            <p:nvSpPr>
              <p:cNvPr id="63573" name="Line 135"/>
              <p:cNvSpPr>
                <a:spLocks noChangeShapeType="1"/>
              </p:cNvSpPr>
              <p:nvPr/>
            </p:nvSpPr>
            <p:spPr bwMode="auto">
              <a:xfrm>
                <a:off x="2016" y="1440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4" name="Line 136"/>
              <p:cNvSpPr>
                <a:spLocks noChangeShapeType="1"/>
              </p:cNvSpPr>
              <p:nvPr/>
            </p:nvSpPr>
            <p:spPr bwMode="auto">
              <a:xfrm flipH="1">
                <a:off x="2880" y="1392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5" name="Line 137"/>
              <p:cNvSpPr>
                <a:spLocks noChangeShapeType="1"/>
              </p:cNvSpPr>
              <p:nvPr/>
            </p:nvSpPr>
            <p:spPr bwMode="auto">
              <a:xfrm>
                <a:off x="2592" y="216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69" name="Group 207"/>
            <p:cNvGrpSpPr>
              <a:grpSpLocks/>
            </p:cNvGrpSpPr>
            <p:nvPr/>
          </p:nvGrpSpPr>
          <p:grpSpPr bwMode="auto">
            <a:xfrm>
              <a:off x="2112" y="1920"/>
              <a:ext cx="48" cy="126"/>
              <a:chOff x="1692" y="1122"/>
              <a:chExt cx="48" cy="126"/>
            </a:xfrm>
          </p:grpSpPr>
          <p:sp>
            <p:nvSpPr>
              <p:cNvPr id="63570" name="Line 208"/>
              <p:cNvSpPr>
                <a:spLocks noChangeShapeType="1"/>
              </p:cNvSpPr>
              <p:nvPr/>
            </p:nvSpPr>
            <p:spPr bwMode="auto">
              <a:xfrm>
                <a:off x="1692" y="1122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71" name="Line 209"/>
              <p:cNvSpPr>
                <a:spLocks noChangeShapeType="1"/>
              </p:cNvSpPr>
              <p:nvPr/>
            </p:nvSpPr>
            <p:spPr bwMode="auto">
              <a:xfrm>
                <a:off x="1692" y="1248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3563" name="Group 210"/>
          <p:cNvGrpSpPr>
            <a:grpSpLocks/>
          </p:cNvGrpSpPr>
          <p:nvPr/>
        </p:nvGrpSpPr>
        <p:grpSpPr bwMode="auto">
          <a:xfrm>
            <a:off x="2209800" y="1295400"/>
            <a:ext cx="76200" cy="200025"/>
            <a:chOff x="1692" y="1122"/>
            <a:chExt cx="48" cy="126"/>
          </a:xfrm>
        </p:grpSpPr>
        <p:sp>
          <p:nvSpPr>
            <p:cNvPr id="63566" name="Line 211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67" name="Line 212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3564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65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20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5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8FB4ABFE-C96F-4A1B-AA76-3A9B6115E77B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5D93BF8-956A-4670-8CC3-0EFE0E538FB2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latin typeface="dbsym"/>
                <a:sym typeface="Symbol" panose="05050102010706020507" pitchFamily="18" charset="2"/>
              </a:rPr>
              <a:t>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Find the subset of items in one set R that are related to </a:t>
            </a:r>
            <a:r>
              <a:rPr lang="en-US" altLang="en-US" i="1" smtClean="0"/>
              <a:t>all</a:t>
            </a:r>
            <a:r>
              <a:rPr lang="en-US" altLang="en-US" smtClean="0"/>
              <a:t> items in another set</a:t>
            </a:r>
          </a:p>
        </p:txBody>
      </p:sp>
    </p:spTree>
    <p:extLst>
      <p:ext uri="{BB962C8B-B14F-4D97-AF65-F5344CB8AC3E}">
        <p14:creationId xmlns:p14="http://schemas.microsoft.com/office/powerpoint/2010/main" val="145805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6349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074E245-73E6-480A-AED5-167ED03B1C6E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9/25/2017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349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349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68B09D9-EF97-4365-9819-99A78433F121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066800"/>
            <a:ext cx="792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Find professors who have taught courses in </a:t>
            </a:r>
            <a:r>
              <a:rPr lang="en-US" sz="2800" i="1" kern="0" dirty="0">
                <a:latin typeface="+mn-lt"/>
                <a:cs typeface="+mn-cs"/>
              </a:rPr>
              <a:t>all</a:t>
            </a:r>
            <a:r>
              <a:rPr lang="en-US" sz="2800" kern="0" dirty="0">
                <a:latin typeface="+mn-lt"/>
                <a:cs typeface="+mn-cs"/>
              </a:rPr>
              <a:t> departments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kern="0" dirty="0">
                <a:latin typeface="+mn-lt"/>
                <a:cs typeface="+mn-cs"/>
              </a:rPr>
              <a:t>Why does this involve division?</a:t>
            </a:r>
          </a:p>
        </p:txBody>
      </p:sp>
      <p:sp>
        <p:nvSpPr>
          <p:cNvPr id="65543" name="Rectangle 4"/>
          <p:cNvSpPr>
            <a:spLocks noChangeArrowheads="1"/>
          </p:cNvSpPr>
          <p:nvPr/>
        </p:nvSpPr>
        <p:spPr bwMode="auto">
          <a:xfrm>
            <a:off x="3352800" y="32004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3581400" y="2895600"/>
            <a:ext cx="174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ProfId   DeptId</a:t>
            </a:r>
          </a:p>
        </p:txBody>
      </p:sp>
      <p:sp>
        <p:nvSpPr>
          <p:cNvPr id="65545" name="Rectangle 6"/>
          <p:cNvSpPr>
            <a:spLocks noChangeArrowheads="1"/>
          </p:cNvSpPr>
          <p:nvPr/>
        </p:nvSpPr>
        <p:spPr bwMode="auto">
          <a:xfrm>
            <a:off x="5638800" y="3200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65546" name="Text Box 7"/>
          <p:cNvSpPr txBox="1">
            <a:spLocks noChangeArrowheads="1"/>
          </p:cNvSpPr>
          <p:nvPr/>
        </p:nvSpPr>
        <p:spPr bwMode="auto">
          <a:xfrm>
            <a:off x="5638800" y="2895600"/>
            <a:ext cx="896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DeptId</a:t>
            </a:r>
          </a:p>
        </p:txBody>
      </p:sp>
      <p:sp>
        <p:nvSpPr>
          <p:cNvPr id="65547" name="Text Box 8"/>
          <p:cNvSpPr txBox="1">
            <a:spLocks noChangeArrowheads="1"/>
          </p:cNvSpPr>
          <p:nvPr/>
        </p:nvSpPr>
        <p:spPr bwMode="auto">
          <a:xfrm>
            <a:off x="6781800" y="3124200"/>
            <a:ext cx="191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All department Ids</a:t>
            </a:r>
          </a:p>
        </p:txBody>
      </p:sp>
      <p:sp>
        <p:nvSpPr>
          <p:cNvPr id="65548" name="Text Box 9"/>
          <p:cNvSpPr txBox="1">
            <a:spLocks noChangeArrowheads="1"/>
          </p:cNvSpPr>
          <p:nvPr/>
        </p:nvSpPr>
        <p:spPr bwMode="auto">
          <a:xfrm>
            <a:off x="762000" y="3048000"/>
            <a:ext cx="20304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Contains row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&lt;</a:t>
            </a:r>
            <a:r>
              <a:rPr lang="en-US" altLang="en-US" sz="2000" i="1">
                <a:solidFill>
                  <a:srgbClr val="000000"/>
                </a:solidFill>
              </a:rPr>
              <a:t>p,d</a:t>
            </a:r>
            <a:r>
              <a:rPr lang="en-US" altLang="en-US" sz="2000">
                <a:solidFill>
                  <a:srgbClr val="000000"/>
                </a:solidFill>
              </a:rPr>
              <a:t>&gt; if professor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000000"/>
                </a:solidFill>
              </a:rPr>
              <a:t>p</a:t>
            </a:r>
            <a:r>
              <a:rPr lang="en-US" altLang="en-US" sz="2000">
                <a:solidFill>
                  <a:srgbClr val="000000"/>
                </a:solidFill>
              </a:rPr>
              <a:t> has taught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course in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department </a:t>
            </a:r>
            <a:r>
              <a:rPr lang="en-US" altLang="en-US" sz="2000" i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5549" name="Line 10"/>
          <p:cNvSpPr>
            <a:spLocks noChangeShapeType="1"/>
          </p:cNvSpPr>
          <p:nvPr/>
        </p:nvSpPr>
        <p:spPr bwMode="auto">
          <a:xfrm>
            <a:off x="4419600" y="3200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>
            <a:off x="22860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1" name="Line 13"/>
          <p:cNvSpPr>
            <a:spLocks noChangeShapeType="1"/>
          </p:cNvSpPr>
          <p:nvPr/>
        </p:nvSpPr>
        <p:spPr bwMode="auto">
          <a:xfrm flipH="1">
            <a:off x="67056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25613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37264</TotalTime>
  <Pages>0</Pages>
  <Words>1277</Words>
  <Characters>0</Characters>
  <Application>Microsoft Office PowerPoint</Application>
  <PresentationFormat>On-screen Show (4:3)</PresentationFormat>
  <Lines>0</Lines>
  <Paragraphs>316</Paragraphs>
  <Slides>28</Slides>
  <Notes>15</Notes>
  <HiddenSlides>1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5" baseType="lpstr">
      <vt:lpstr>Arial</vt:lpstr>
      <vt:lpstr>Times New Roman</vt:lpstr>
      <vt:lpstr>Wingdings</vt:lpstr>
      <vt:lpstr>Calibri</vt:lpstr>
      <vt:lpstr>Monotype Sorts</vt:lpstr>
      <vt:lpstr>Book Antiqua</vt:lpstr>
      <vt:lpstr>AmeriGarmnd BT</vt:lpstr>
      <vt:lpstr>cmmi10</vt:lpstr>
      <vt:lpstr>Symbol</vt:lpstr>
      <vt:lpstr>cmsy10</vt:lpstr>
      <vt:lpstr>Times</vt:lpstr>
      <vt:lpstr>dbsym</vt:lpstr>
      <vt:lpstr>Lucida Sans Unicode</vt:lpstr>
      <vt:lpstr>Helvetica</vt:lpstr>
      <vt:lpstr>Network</vt:lpstr>
      <vt:lpstr>Custom Design</vt:lpstr>
      <vt:lpstr>Equation</vt:lpstr>
      <vt:lpstr>CS 405G: Introduction to Database Systems</vt:lpstr>
      <vt:lpstr>Topics</vt:lpstr>
      <vt:lpstr>Null Values</vt:lpstr>
      <vt:lpstr>Null Values</vt:lpstr>
      <vt:lpstr>Additional Operators</vt:lpstr>
      <vt:lpstr>(Left) Outer Join</vt:lpstr>
      <vt:lpstr>Left Outer Join Example</vt:lpstr>
      <vt:lpstr>Division Operator</vt:lpstr>
      <vt:lpstr>Division Operator</vt:lpstr>
      <vt:lpstr>Aggregate Functions and Operations</vt:lpstr>
      <vt:lpstr>Aggregate Operation – Example</vt:lpstr>
      <vt:lpstr>Aggregate Operation – Example</vt:lpstr>
      <vt:lpstr>Modification of the Database</vt:lpstr>
      <vt:lpstr>Deletion</vt:lpstr>
      <vt:lpstr>Deletion Examples</vt:lpstr>
      <vt:lpstr>Insertion</vt:lpstr>
      <vt:lpstr>Insertion Examples</vt:lpstr>
      <vt:lpstr>Updating</vt:lpstr>
      <vt:lpstr>Update Examples</vt:lpstr>
      <vt:lpstr>Exercises of R. A. </vt:lpstr>
      <vt:lpstr>Problem 1 Find names of sailors who’ve reserved boat #103 </vt:lpstr>
      <vt:lpstr>PowerPoint Presentation</vt:lpstr>
      <vt:lpstr>Problem 3: Find names of sailors who’ve reserved a red boat or a green boat</vt:lpstr>
      <vt:lpstr>PowerPoint Presentation</vt:lpstr>
      <vt:lpstr>What is “algebra”</vt:lpstr>
      <vt:lpstr>Expression Trees</vt:lpstr>
      <vt:lpstr>Why is r.a. a good query language?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CS405: Introduction to Database Systems</dc:title>
  <dc:creator>Jinze</dc:creator>
  <cp:lastModifiedBy>liuj</cp:lastModifiedBy>
  <cp:revision>736</cp:revision>
  <dcterms:modified xsi:type="dcterms:W3CDTF">2017-09-25T12:31:01Z</dcterms:modified>
</cp:coreProperties>
</file>