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3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8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6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8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5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1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8B28-FF7F-4ACE-B08E-DE5B7DA8F86C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94784-41DA-4601-A37A-EBC3C412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7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Dynamic Web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Luan Pham</a:t>
            </a:r>
          </a:p>
          <a:p>
            <a:r>
              <a:rPr lang="en-US" dirty="0" smtClean="0"/>
              <a:t>Sep. 30, 2016</a:t>
            </a:r>
          </a:p>
        </p:txBody>
      </p:sp>
    </p:spTree>
    <p:extLst>
      <p:ext uri="{BB962C8B-B14F-4D97-AF65-F5344CB8AC3E}">
        <p14:creationId xmlns:p14="http://schemas.microsoft.com/office/powerpoint/2010/main" val="263859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Super global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$GLBOALS is a PHP super global variable which is used to access global variable from anywhere in the PHP script (also within functions) </a:t>
            </a:r>
          </a:p>
          <a:p>
            <a:r>
              <a:rPr lang="en-US" dirty="0" smtClean="0"/>
              <a:t>PHP stores all global variables in an array called $GLOBALS[index]. The index holds the name of the variable.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6858" y="4378325"/>
            <a:ext cx="40005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49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configure the Apache webserver to handle .html file with embedded PHP codes or make a file extension .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PHP codes are executed on the server side! </a:t>
            </a:r>
          </a:p>
          <a:p>
            <a:pPr lvl="1"/>
            <a:r>
              <a:rPr lang="en-US" dirty="0" smtClean="0"/>
              <a:t>That means the client can not “see  your PHP codes” (good, why? )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3911600"/>
            <a:ext cx="973455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79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MySQL: How to…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500" y="2022816"/>
            <a:ext cx="4305300" cy="4038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5607" y="2022816"/>
            <a:ext cx="48332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Simply type “</a:t>
            </a:r>
            <a:r>
              <a:rPr lang="en-US" sz="2400" dirty="0" err="1" smtClean="0"/>
              <a:t>mysql</a:t>
            </a:r>
            <a:r>
              <a:rPr lang="en-US" sz="2400" dirty="0" smtClean="0"/>
              <a:t> –u username –p password” to use MySQL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First, create a new database using “create statement”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Second, type “use database Name” to select the database you want to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Finally, you can create table and insert, update, or delete records to the table using MySQL standard commands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0995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MySQL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63" y="1828233"/>
            <a:ext cx="6581892" cy="373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5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77" y="840922"/>
            <a:ext cx="5938157" cy="546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0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740908"/>
            <a:ext cx="8486775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2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46" y="536801"/>
            <a:ext cx="8058150" cy="6029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1396" y="593951"/>
            <a:ext cx="17907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94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Consists of insertion or “injection” of a SQL query via the input data from the client to the application</a:t>
            </a:r>
          </a:p>
          <a:p>
            <a:r>
              <a:rPr lang="en-US" dirty="0" smtClean="0"/>
              <a:t>A successful SQL injection exploit can read, modify, and execute administration operations on the database</a:t>
            </a:r>
          </a:p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sz="2000" dirty="0" smtClean="0"/>
              <a:t>	$name = “ or 1 = 1”</a:t>
            </a:r>
          </a:p>
          <a:p>
            <a:pPr marL="0" indent="0">
              <a:buNone/>
            </a:pPr>
            <a:r>
              <a:rPr lang="en-US" sz="2000" dirty="0" smtClean="0"/>
              <a:t>	$</a:t>
            </a:r>
            <a:r>
              <a:rPr lang="en-US" sz="2000" dirty="0" err="1" smtClean="0"/>
              <a:t>sql</a:t>
            </a:r>
            <a:r>
              <a:rPr lang="en-US" sz="2000" dirty="0" smtClean="0"/>
              <a:t> = “ SELECT * FROM Users WHERE </a:t>
            </a:r>
            <a:r>
              <a:rPr lang="en-US" sz="2000" dirty="0" err="1" smtClean="0"/>
              <a:t>UserName</a:t>
            </a:r>
            <a:r>
              <a:rPr lang="en-US" sz="2000" dirty="0" smtClean="0"/>
              <a:t>  =  $name”; 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SELECT * FROM Users Where </a:t>
            </a:r>
            <a:r>
              <a:rPr lang="en-US" sz="2000" dirty="0" err="1" smtClean="0"/>
              <a:t>UserName</a:t>
            </a:r>
            <a:r>
              <a:rPr lang="en-US" sz="2000" dirty="0" smtClean="0"/>
              <a:t> = ‘ ‘ or 1 = 1;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6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Prepared Statement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09033"/>
            <a:ext cx="8405813" cy="484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92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(JavaScript)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3321" y="1690688"/>
            <a:ext cx="7153275" cy="3409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321" y="5216070"/>
            <a:ext cx="512445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3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(1)</a:t>
            </a:r>
            <a:endParaRPr lang="en-US" dirty="0"/>
          </a:p>
        </p:txBody>
      </p:sp>
      <p:pic>
        <p:nvPicPr>
          <p:cNvPr id="1026" name="Picture 2" descr="The basic client/server request/response sequ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760" y="1779814"/>
            <a:ext cx="7816909" cy="404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396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pic>
        <p:nvPicPr>
          <p:cNvPr id="4098" name="Picture 2" descr="http://www.87android.com/wp-content/uploads/2014/02/ajax_ca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979" y="2104458"/>
            <a:ext cx="952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437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http://www.w3schools.com/</a:t>
            </a:r>
          </a:p>
          <a:p>
            <a:r>
              <a:rPr lang="en-US" dirty="0" smtClean="0"/>
              <a:t>https://www.safaribooksonline.com/library/view/learning-php-mysql/9781491906910/ch01.html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(2)</a:t>
            </a:r>
            <a:endParaRPr lang="en-US" dirty="0"/>
          </a:p>
        </p:txBody>
      </p:sp>
      <p:pic>
        <p:nvPicPr>
          <p:cNvPr id="2050" name="Picture 2" descr="A dynamic client/server request/response sequ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936" y="1690688"/>
            <a:ext cx="7078436" cy="438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5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Apache Web Server</a:t>
            </a:r>
          </a:p>
          <a:p>
            <a:r>
              <a:rPr lang="en-US" dirty="0" smtClean="0"/>
              <a:t>Install PHP5+ (</a:t>
            </a:r>
            <a:r>
              <a:rPr lang="en-US" dirty="0" err="1" smtClean="0"/>
              <a:t>MYSQLi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Review some basic HTML syntax</a:t>
            </a:r>
          </a:p>
          <a:p>
            <a:r>
              <a:rPr lang="en-US" dirty="0" smtClean="0"/>
              <a:t>Learn PHP!</a:t>
            </a:r>
          </a:p>
          <a:p>
            <a:r>
              <a:rPr lang="en-US" dirty="0" smtClean="0"/>
              <a:t>Bonuses:</a:t>
            </a:r>
          </a:p>
          <a:p>
            <a:pPr marL="457200" lvl="1" indent="0">
              <a:buNone/>
            </a:pPr>
            <a:r>
              <a:rPr lang="en-US" dirty="0" smtClean="0"/>
              <a:t>- JavaScript</a:t>
            </a:r>
          </a:p>
          <a:p>
            <a:pPr lvl="1">
              <a:buFontTx/>
              <a:buChar char="-"/>
            </a:pPr>
            <a:r>
              <a:rPr lang="en-US" dirty="0" smtClean="0"/>
              <a:t>CSS   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47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556"/>
            <a:ext cx="12192000" cy="585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8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Web Server</a:t>
            </a:r>
            <a:endParaRPr lang="en-US" dirty="0"/>
          </a:p>
        </p:txBody>
      </p:sp>
      <p:pic>
        <p:nvPicPr>
          <p:cNvPr id="3074" name="Picture 2" descr="https://assets.digitalocean.com/articles/lamp-debian8/kAOmYu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761" y="1513341"/>
            <a:ext cx="6661603" cy="522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8457" y="1690688"/>
            <a:ext cx="4515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216.58.194.110</a:t>
            </a:r>
            <a:r>
              <a:rPr lang="en-US" sz="2400" dirty="0" smtClean="0"/>
              <a:t>/index.html</a:t>
            </a:r>
          </a:p>
          <a:p>
            <a:endParaRPr lang="en-US" sz="2400" dirty="0" smtClean="0"/>
          </a:p>
          <a:p>
            <a:r>
              <a:rPr lang="en-US" sz="2400" dirty="0" smtClean="0"/>
              <a:t>This is Apache’s default homepage named </a:t>
            </a:r>
            <a:r>
              <a:rPr lang="en-US" sz="2400" dirty="0" smtClean="0">
                <a:solidFill>
                  <a:srgbClr val="0070C0"/>
                </a:solidFill>
              </a:rPr>
              <a:t>index.html</a:t>
            </a:r>
            <a:r>
              <a:rPr lang="en-US" sz="2400" dirty="0" smtClean="0"/>
              <a:t> locates at </a:t>
            </a:r>
            <a:r>
              <a:rPr lang="en-US" sz="2400" dirty="0" smtClean="0">
                <a:solidFill>
                  <a:srgbClr val="C00000"/>
                </a:solidFill>
              </a:rPr>
              <a:t>/</a:t>
            </a:r>
            <a:r>
              <a:rPr lang="en-US" sz="2400" dirty="0" err="1" smtClean="0">
                <a:solidFill>
                  <a:srgbClr val="C00000"/>
                </a:solidFill>
              </a:rPr>
              <a:t>var</a:t>
            </a:r>
            <a:r>
              <a:rPr lang="en-US" sz="2400" dirty="0" smtClean="0">
                <a:solidFill>
                  <a:srgbClr val="C00000"/>
                </a:solidFill>
              </a:rPr>
              <a:t>/www/html/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8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(Hyper Text Markup Language)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9332" y="3322185"/>
            <a:ext cx="4410075" cy="266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9332" y="1388610"/>
            <a:ext cx="3590925" cy="19335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2212521"/>
            <a:ext cx="59463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HTML elements are the building block of HTML pages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HTML elements are represented by tags such as “heading”, “paragraph”, “table”,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Browsers do not display the HTML tags, but use them to render the content of the page</a:t>
            </a:r>
          </a:p>
        </p:txBody>
      </p:sp>
    </p:spTree>
    <p:extLst>
      <p:ext uri="{BB962C8B-B14F-4D97-AF65-F5344CB8AC3E}">
        <p14:creationId xmlns:p14="http://schemas.microsoft.com/office/powerpoint/2010/main" val="1304251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(Hypertext Preprocessor)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Scripting language</a:t>
            </a:r>
          </a:p>
          <a:p>
            <a:r>
              <a:rPr lang="en-US" dirty="0" smtClean="0"/>
              <a:t>Can be Embedded into HTML</a:t>
            </a:r>
          </a:p>
          <a:p>
            <a:r>
              <a:rPr lang="en-US" dirty="0" smtClean="0"/>
              <a:t>Run as Apache module</a:t>
            </a:r>
          </a:p>
          <a:p>
            <a:r>
              <a:rPr lang="en-US" dirty="0" smtClean="0"/>
              <a:t>Can use with DB(MySQL, Oracle, Microsoft SQL, PostgreSQL)</a:t>
            </a:r>
          </a:p>
          <a:p>
            <a:r>
              <a:rPr lang="en-US" dirty="0" smtClean="0"/>
              <a:t>Good for handling get/post requests and many other things (cookie, session)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875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keywords (if, else, while, etc.), classes, functions, and user-defined functions are NOT case-sensitive. </a:t>
            </a:r>
            <a:endParaRPr lang="en-US" dirty="0"/>
          </a:p>
          <a:p>
            <a:r>
              <a:rPr lang="en-US" dirty="0" smtClean="0"/>
              <a:t>However, all variable names are case-sensitive!</a:t>
            </a:r>
          </a:p>
          <a:p>
            <a:r>
              <a:rPr lang="en-US" dirty="0" smtClean="0"/>
              <a:t>A variable starts with “$” sign, followed by the name of the variable ($var</a:t>
            </a:r>
            <a:r>
              <a:rPr lang="en-US" dirty="0"/>
              <a:t>1</a:t>
            </a:r>
            <a:r>
              <a:rPr lang="en-US" dirty="0" smtClean="0"/>
              <a:t> = 123, $var2 = “hello world”, $var3 = ‘hello “world” ’)</a:t>
            </a:r>
          </a:p>
          <a:p>
            <a:r>
              <a:rPr lang="en-US" dirty="0" smtClean="0"/>
              <a:t>You do not need to assign a data type!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Echo</a:t>
            </a:r>
            <a:r>
              <a:rPr lang="en-US" dirty="0" smtClean="0"/>
              <a:t> statement is used to output text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2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471</Words>
  <Application>Microsoft Office PowerPoint</Application>
  <PresentationFormat>Widescreen</PresentationFormat>
  <Paragraphs>60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Introduction to Dynamic Web Programming</vt:lpstr>
      <vt:lpstr>Overview (1)</vt:lpstr>
      <vt:lpstr>Overview (2)</vt:lpstr>
      <vt:lpstr>Getting Started</vt:lpstr>
      <vt:lpstr>PowerPoint Presentation</vt:lpstr>
      <vt:lpstr>Apache Web Server</vt:lpstr>
      <vt:lpstr>HTML (Hyper Text Markup Language)</vt:lpstr>
      <vt:lpstr>PHP (Hypertext Preprocessor)</vt:lpstr>
      <vt:lpstr>PHP Syntax</vt:lpstr>
      <vt:lpstr>PHP Super global variable</vt:lpstr>
      <vt:lpstr>PHP + HTML</vt:lpstr>
      <vt:lpstr>MySQL: How to…</vt:lpstr>
      <vt:lpstr>PHP + MySQL</vt:lpstr>
      <vt:lpstr>PowerPoint Presentation</vt:lpstr>
      <vt:lpstr>PowerPoint Presentation</vt:lpstr>
      <vt:lpstr>PowerPoint Presentation</vt:lpstr>
      <vt:lpstr>SQL injection attack</vt:lpstr>
      <vt:lpstr>Prepared Statement</vt:lpstr>
      <vt:lpstr>Client-Side (JavaScript)</vt:lpstr>
      <vt:lpstr>Review</vt:lpstr>
      <vt:lpstr>Sources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Programming</dc:title>
  <dc:creator>Buu</dc:creator>
  <cp:lastModifiedBy>Buu</cp:lastModifiedBy>
  <cp:revision>24</cp:revision>
  <dcterms:created xsi:type="dcterms:W3CDTF">2016-09-30T07:09:00Z</dcterms:created>
  <dcterms:modified xsi:type="dcterms:W3CDTF">2016-09-30T12:02:16Z</dcterms:modified>
</cp:coreProperties>
</file>