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3" r:id="rId2"/>
    <p:sldId id="301" r:id="rId3"/>
    <p:sldId id="277" r:id="rId4"/>
    <p:sldId id="27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92" r:id="rId15"/>
    <p:sldId id="266" r:id="rId16"/>
    <p:sldId id="287" r:id="rId17"/>
    <p:sldId id="288" r:id="rId18"/>
    <p:sldId id="289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00CC"/>
    <a:srgbClr val="FF0066"/>
    <a:srgbClr val="99CCFF"/>
    <a:srgbClr val="33CC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75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41666F-4889-4C69-8AE6-B3AA84EDD055}" type="datetimeFigureOut">
              <a:rPr lang="en-US"/>
              <a:pPr>
                <a:defRPr/>
              </a:pPr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CE7134-FF0C-441D-99FA-5BD53C742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952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62AF2A-EF11-4B13-8670-1A4119253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75EFB4-3C75-4B7D-8573-68207815C8F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8675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6120F04-AB2D-4778-9518-5D060526015E}" type="slidenum">
              <a:rPr lang="en-US" altLang="en-US" sz="1200">
                <a:solidFill>
                  <a:srgbClr val="000000"/>
                </a:solidFill>
              </a:rPr>
              <a:pPr algn="r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7686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C291AF-9969-4301-986B-00FA48AD05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969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D107DF2-3ED0-4611-8D82-A5299B6C4A0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7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2970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504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38B504-9617-42FA-B1E8-4692B9EBC30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31DF8BD-C134-4B4A-BE6A-457353122FE8}" type="slidenum">
              <a:rPr lang="en-US" altLang="en-US" sz="1200">
                <a:solidFill>
                  <a:srgbClr val="000000"/>
                </a:solidFill>
              </a:rPr>
              <a:pPr algn="r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07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95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EF408-0AD9-4FC0-99E9-5E20B35FDF4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1747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3AACFD8-99F2-4C47-939A-92E9E54DE272}" type="slidenum">
              <a:rPr lang="en-US" altLang="en-US" sz="1200">
                <a:solidFill>
                  <a:srgbClr val="000000"/>
                </a:solidFill>
              </a:rPr>
              <a:pPr algn="r"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174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6344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706175-531F-452C-B5AA-C0AF4B0BC6DF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2771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C56B14A-ED08-41B0-8745-B1605C77CDFE}" type="slidenum">
              <a:rPr lang="en-US" altLang="en-US" sz="1200">
                <a:solidFill>
                  <a:srgbClr val="000000"/>
                </a:solidFill>
              </a:rPr>
              <a:pPr algn="r"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277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2773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0446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63D8E9-47DD-480F-97A1-B3E43A342B6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3795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21D17A91-48F8-4479-99F7-2C540A45F765}" type="slidenum">
              <a:rPr lang="en-US" altLang="en-US" sz="1200">
                <a:solidFill>
                  <a:srgbClr val="000000"/>
                </a:solidFill>
              </a:rPr>
              <a:pPr algn="r"/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379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3797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484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E87C0B-E6F7-446A-A1AC-09C48041143A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7"/>
          <p:cNvSpPr txBox="1">
            <a:spLocks noGrp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74D4A9B-830B-4011-A7E1-498C8E684F01}" type="slidenum">
              <a:rPr lang="en-US" altLang="en-US" sz="1200">
                <a:solidFill>
                  <a:srgbClr val="000000"/>
                </a:solidFill>
              </a:rPr>
              <a:pPr algn="r"/>
              <a:t>18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3482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4821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975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8D75D9AC-98CD-4DB8-A89A-F0AC12AFF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76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5A24E-C56A-47F5-91FF-668FA3F65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60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12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F568B-A682-478B-85C7-326D06CDD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67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06342-26EC-4C16-A262-442D2B1F50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15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72CAF2DF-C486-4CD3-B1FF-1A4F111766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6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06C7-BD2A-43D5-8A85-1ED1A05195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5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7318D-5CDA-4772-9299-CAB05CA025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72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FD4A1-8938-48D6-A660-99FFB4E58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24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8DC6C-2A49-4BDC-95D0-BE0DABB17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57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4AAAD-EA6B-4CDC-BD9C-63F807876D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07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45452-F777-4E4D-8C83-752257F1D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667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7A797CE3-49EB-4C5E-9812-743672CD3D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7" r:id="rId2"/>
    <p:sldLayoutId id="2147483792" r:id="rId3"/>
    <p:sldLayoutId id="2147483788" r:id="rId4"/>
    <p:sldLayoutId id="2147483789" r:id="rId5"/>
    <p:sldLayoutId id="2147483793" r:id="rId6"/>
    <p:sldLayoutId id="2147483794" r:id="rId7"/>
    <p:sldLayoutId id="2147483795" r:id="rId8"/>
    <p:sldLayoutId id="2147483796" r:id="rId9"/>
    <p:sldLayoutId id="2147483790" r:id="rId10"/>
    <p:sldLayoutId id="21474837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19200" y="2667000"/>
            <a:ext cx="6858000" cy="990600"/>
          </a:xfrm>
        </p:spPr>
        <p:txBody>
          <a:bodyPr anchor="b"/>
          <a:lstStyle/>
          <a:p>
            <a:pPr eaLnBrk="1" hangingPunct="1">
              <a:spcAft>
                <a:spcPts val="13"/>
              </a:spcAft>
            </a:pPr>
            <a:r>
              <a:rPr lang="en-US" altLang="en-US" sz="3600" smtClean="0">
                <a:solidFill>
                  <a:srgbClr val="0000FF"/>
                </a:solidFill>
              </a:rPr>
              <a:t>CS 405G: Introduction to Database Systems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05250"/>
            <a:ext cx="6858000" cy="5334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smtClean="0"/>
              <a:t>Relations</a:t>
            </a:r>
          </a:p>
          <a:p>
            <a:pPr algn="ctr" eaLnBrk="1" hangingPunct="1">
              <a:lnSpc>
                <a:spcPct val="90000"/>
              </a:lnSpc>
              <a:spcAft>
                <a:spcPts val="13"/>
              </a:spcAft>
              <a:buFontTx/>
              <a:buNone/>
              <a:defRPr/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 -&gt; Relation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B57123-047F-41AA-B81F-144F7817F01D}" type="slidenum">
              <a:rPr lang="en-US" altLang="en-US" sz="1400">
                <a:solidFill>
                  <a:schemeClr val="tx2"/>
                </a:solidFill>
              </a:rPr>
              <a:pPr/>
              <a:t>10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2286000"/>
            <a:ext cx="1219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Drinkers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410200" y="2286000"/>
            <a:ext cx="914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8438" name="Text Box 27"/>
          <p:cNvSpPr txBox="1">
            <a:spLocks noChangeArrowheads="1"/>
          </p:cNvSpPr>
          <p:nvPr/>
        </p:nvSpPr>
        <p:spPr bwMode="auto">
          <a:xfrm>
            <a:off x="2514600" y="3200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971800" y="2286000"/>
            <a:ext cx="5194300" cy="2174875"/>
            <a:chOff x="1872" y="1440"/>
            <a:chExt cx="3272" cy="1370"/>
          </a:xfrm>
        </p:grpSpPr>
        <p:sp>
          <p:nvSpPr>
            <p:cNvPr id="18469" name="AutoShape 4"/>
            <p:cNvSpPr>
              <a:spLocks noChangeArrowheads="1"/>
            </p:cNvSpPr>
            <p:nvPr/>
          </p:nvSpPr>
          <p:spPr bwMode="auto">
            <a:xfrm>
              <a:off x="2256" y="1440"/>
              <a:ext cx="576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Likes</a:t>
              </a:r>
            </a:p>
          </p:txBody>
        </p:sp>
        <p:sp>
          <p:nvSpPr>
            <p:cNvPr id="18470" name="Line 16"/>
            <p:cNvSpPr>
              <a:spLocks noChangeShapeType="1"/>
            </p:cNvSpPr>
            <p:nvPr/>
          </p:nvSpPr>
          <p:spPr bwMode="auto">
            <a:xfrm>
              <a:off x="1872" y="16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17"/>
            <p:cNvSpPr>
              <a:spLocks noChangeShapeType="1"/>
            </p:cNvSpPr>
            <p:nvPr/>
          </p:nvSpPr>
          <p:spPr bwMode="auto">
            <a:xfrm>
              <a:off x="2832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Text Box 31"/>
            <p:cNvSpPr txBox="1">
              <a:spLocks noChangeArrowheads="1"/>
            </p:cNvSpPr>
            <p:nvPr/>
          </p:nvSpPr>
          <p:spPr bwMode="auto">
            <a:xfrm>
              <a:off x="3494" y="2522"/>
              <a:ext cx="1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Likes(drinker, beer)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2971800" y="3048000"/>
            <a:ext cx="5548313" cy="1828800"/>
            <a:chOff x="1872" y="1920"/>
            <a:chExt cx="3495" cy="1152"/>
          </a:xfrm>
        </p:grpSpPr>
        <p:sp>
          <p:nvSpPr>
            <p:cNvPr id="18465" name="AutoShape 6"/>
            <p:cNvSpPr>
              <a:spLocks noChangeArrowheads="1"/>
            </p:cNvSpPr>
            <p:nvPr/>
          </p:nvSpPr>
          <p:spPr bwMode="auto">
            <a:xfrm>
              <a:off x="2256" y="2160"/>
              <a:ext cx="912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Favorite</a:t>
              </a:r>
            </a:p>
          </p:txBody>
        </p:sp>
        <p:sp>
          <p:nvSpPr>
            <p:cNvPr id="18466" name="Line 18"/>
            <p:cNvSpPr>
              <a:spLocks noChangeShapeType="1"/>
            </p:cNvSpPr>
            <p:nvPr/>
          </p:nvSpPr>
          <p:spPr bwMode="auto">
            <a:xfrm>
              <a:off x="1872" y="1920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19"/>
            <p:cNvSpPr>
              <a:spLocks noChangeShapeType="1"/>
            </p:cNvSpPr>
            <p:nvPr/>
          </p:nvSpPr>
          <p:spPr bwMode="auto">
            <a:xfrm flipV="1">
              <a:off x="3168" y="1920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Text Box 33"/>
            <p:cNvSpPr txBox="1">
              <a:spLocks noChangeArrowheads="1"/>
            </p:cNvSpPr>
            <p:nvPr/>
          </p:nvSpPr>
          <p:spPr bwMode="auto">
            <a:xfrm>
              <a:off x="3504" y="2784"/>
              <a:ext cx="18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Favorite(drinker, beer)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152400" y="2667000"/>
            <a:ext cx="8504238" cy="3124200"/>
            <a:chOff x="86" y="1680"/>
            <a:chExt cx="5357" cy="1968"/>
          </a:xfrm>
        </p:grpSpPr>
        <p:sp>
          <p:nvSpPr>
            <p:cNvPr id="18459" name="AutoShape 7"/>
            <p:cNvSpPr>
              <a:spLocks noChangeArrowheads="1"/>
            </p:cNvSpPr>
            <p:nvPr/>
          </p:nvSpPr>
          <p:spPr bwMode="auto">
            <a:xfrm>
              <a:off x="912" y="3072"/>
              <a:ext cx="960" cy="480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/>
                <a:t>Married</a:t>
              </a:r>
            </a:p>
          </p:txBody>
        </p:sp>
        <p:cxnSp>
          <p:nvCxnSpPr>
            <p:cNvPr id="18460" name="AutoShape 23"/>
            <p:cNvCxnSpPr>
              <a:cxnSpLocks noChangeShapeType="1"/>
              <a:stCxn id="18459" idx="1"/>
              <a:endCxn id="18436" idx="1"/>
            </p:cNvCxnSpPr>
            <p:nvPr/>
          </p:nvCxnSpPr>
          <p:spPr bwMode="auto">
            <a:xfrm rot="10800000" flipH="1">
              <a:off x="912" y="1680"/>
              <a:ext cx="192" cy="1632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61" name="AutoShape 24"/>
            <p:cNvCxnSpPr>
              <a:cxnSpLocks noChangeShapeType="1"/>
              <a:stCxn id="18459" idx="3"/>
            </p:cNvCxnSpPr>
            <p:nvPr/>
          </p:nvCxnSpPr>
          <p:spPr bwMode="auto">
            <a:xfrm flipH="1" flipV="1">
              <a:off x="1776" y="1920"/>
              <a:ext cx="96" cy="1392"/>
            </a:xfrm>
            <a:prstGeom prst="curvedConnector4">
              <a:avLst>
                <a:gd name="adj1" fmla="val -150000"/>
                <a:gd name="adj2" fmla="val 5862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2" name="Text Box 29"/>
            <p:cNvSpPr txBox="1">
              <a:spLocks noChangeArrowheads="1"/>
            </p:cNvSpPr>
            <p:nvPr/>
          </p:nvSpPr>
          <p:spPr bwMode="auto">
            <a:xfrm>
              <a:off x="86" y="1706"/>
              <a:ext cx="7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husband</a:t>
              </a:r>
            </a:p>
          </p:txBody>
        </p:sp>
        <p:sp>
          <p:nvSpPr>
            <p:cNvPr id="18463" name="Text Box 30"/>
            <p:cNvSpPr txBox="1">
              <a:spLocks noChangeArrowheads="1"/>
            </p:cNvSpPr>
            <p:nvPr/>
          </p:nvSpPr>
          <p:spPr bwMode="auto">
            <a:xfrm>
              <a:off x="2054" y="2858"/>
              <a:ext cx="45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wife</a:t>
              </a:r>
            </a:p>
          </p:txBody>
        </p:sp>
        <p:sp>
          <p:nvSpPr>
            <p:cNvPr id="18464" name="Text Box 35"/>
            <p:cNvSpPr txBox="1">
              <a:spLocks noChangeArrowheads="1"/>
            </p:cNvSpPr>
            <p:nvPr/>
          </p:nvSpPr>
          <p:spPr bwMode="auto">
            <a:xfrm>
              <a:off x="3504" y="3360"/>
              <a:ext cx="19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Married(husband, wife)</a:t>
              </a:r>
            </a:p>
          </p:txBody>
        </p:sp>
      </p:grpSp>
      <p:sp>
        <p:nvSpPr>
          <p:cNvPr id="18442" name="Oval 38"/>
          <p:cNvSpPr>
            <a:spLocks noChangeArrowheads="1"/>
          </p:cNvSpPr>
          <p:nvPr/>
        </p:nvSpPr>
        <p:spPr bwMode="auto">
          <a:xfrm>
            <a:off x="114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3" name="Oval 39"/>
          <p:cNvSpPr>
            <a:spLocks noChangeArrowheads="1"/>
          </p:cNvSpPr>
          <p:nvPr/>
        </p:nvSpPr>
        <p:spPr bwMode="auto">
          <a:xfrm>
            <a:off x="259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addr</a:t>
            </a:r>
          </a:p>
        </p:txBody>
      </p:sp>
      <p:sp>
        <p:nvSpPr>
          <p:cNvPr id="18444" name="Oval 40"/>
          <p:cNvSpPr>
            <a:spLocks noChangeArrowheads="1"/>
          </p:cNvSpPr>
          <p:nvPr/>
        </p:nvSpPr>
        <p:spPr bwMode="auto">
          <a:xfrm>
            <a:off x="4953000" y="1524000"/>
            <a:ext cx="7620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8445" name="Oval 41"/>
          <p:cNvSpPr>
            <a:spLocks noChangeArrowheads="1"/>
          </p:cNvSpPr>
          <p:nvPr/>
        </p:nvSpPr>
        <p:spPr bwMode="auto">
          <a:xfrm>
            <a:off x="6400800" y="1600200"/>
            <a:ext cx="762000" cy="3810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8446" name="Line 48"/>
          <p:cNvSpPr>
            <a:spLocks noChangeShapeType="1"/>
          </p:cNvSpPr>
          <p:nvPr/>
        </p:nvSpPr>
        <p:spPr bwMode="auto">
          <a:xfrm>
            <a:off x="152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49"/>
          <p:cNvSpPr>
            <a:spLocks noChangeShapeType="1"/>
          </p:cNvSpPr>
          <p:nvPr/>
        </p:nvSpPr>
        <p:spPr bwMode="auto">
          <a:xfrm flipH="1">
            <a:off x="2743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50"/>
          <p:cNvSpPr>
            <a:spLocks noChangeShapeType="1"/>
          </p:cNvSpPr>
          <p:nvPr/>
        </p:nvSpPr>
        <p:spPr bwMode="auto">
          <a:xfrm>
            <a:off x="53340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51"/>
          <p:cNvSpPr>
            <a:spLocks noChangeShapeType="1"/>
          </p:cNvSpPr>
          <p:nvPr/>
        </p:nvSpPr>
        <p:spPr bwMode="auto">
          <a:xfrm flipH="1">
            <a:off x="6324600" y="1981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447800" y="3048000"/>
            <a:ext cx="7275513" cy="3230563"/>
            <a:chOff x="912" y="1920"/>
            <a:chExt cx="4583" cy="2035"/>
          </a:xfrm>
        </p:grpSpPr>
        <p:sp>
          <p:nvSpPr>
            <p:cNvPr id="18451" name="Text Box 36"/>
            <p:cNvSpPr txBox="1">
              <a:spLocks noChangeArrowheads="1"/>
            </p:cNvSpPr>
            <p:nvPr/>
          </p:nvSpPr>
          <p:spPr bwMode="auto">
            <a:xfrm>
              <a:off x="3014" y="3705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000"/>
            </a:p>
          </p:txBody>
        </p:sp>
        <p:grpSp>
          <p:nvGrpSpPr>
            <p:cNvPr id="18452" name="Group 57"/>
            <p:cNvGrpSpPr>
              <a:grpSpLocks/>
            </p:cNvGrpSpPr>
            <p:nvPr/>
          </p:nvGrpSpPr>
          <p:grpSpPr bwMode="auto">
            <a:xfrm>
              <a:off x="912" y="1920"/>
              <a:ext cx="4583" cy="1440"/>
              <a:chOff x="912" y="1920"/>
              <a:chExt cx="4583" cy="1440"/>
            </a:xfrm>
          </p:grpSpPr>
          <p:sp>
            <p:nvSpPr>
              <p:cNvPr id="18453" name="AutoShape 8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960" cy="480"/>
              </a:xfrm>
              <a:prstGeom prst="diamond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/>
                  <a:t>Buddies</a:t>
                </a:r>
              </a:p>
            </p:txBody>
          </p:sp>
          <p:sp>
            <p:nvSpPr>
              <p:cNvPr id="18454" name="Line 20"/>
              <p:cNvSpPr>
                <a:spLocks noChangeShapeType="1"/>
              </p:cNvSpPr>
              <p:nvPr/>
            </p:nvSpPr>
            <p:spPr bwMode="auto">
              <a:xfrm flipV="1">
                <a:off x="1200" y="1920"/>
                <a:ext cx="19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5" name="Text Box 25"/>
              <p:cNvSpPr txBox="1">
                <a:spLocks noChangeArrowheads="1"/>
              </p:cNvSpPr>
              <p:nvPr/>
            </p:nvSpPr>
            <p:spPr bwMode="auto">
              <a:xfrm>
                <a:off x="1094" y="199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1</a:t>
                </a:r>
              </a:p>
            </p:txBody>
          </p:sp>
          <p:sp>
            <p:nvSpPr>
              <p:cNvPr id="18456" name="Text Box 28"/>
              <p:cNvSpPr txBox="1">
                <a:spLocks noChangeArrowheads="1"/>
              </p:cNvSpPr>
              <p:nvPr/>
            </p:nvSpPr>
            <p:spPr bwMode="auto">
              <a:xfrm>
                <a:off x="1584" y="196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2</a:t>
                </a:r>
              </a:p>
            </p:txBody>
          </p:sp>
          <p:sp>
            <p:nvSpPr>
              <p:cNvPr id="18457" name="Text Box 34"/>
              <p:cNvSpPr txBox="1">
                <a:spLocks noChangeArrowheads="1"/>
              </p:cNvSpPr>
              <p:nvPr/>
            </p:nvSpPr>
            <p:spPr bwMode="auto">
              <a:xfrm>
                <a:off x="3504" y="3072"/>
                <a:ext cx="199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/>
                  <a:t>Buddies(name1, name2)</a:t>
                </a:r>
              </a:p>
            </p:txBody>
          </p:sp>
          <p:sp>
            <p:nvSpPr>
              <p:cNvPr id="18458" name="Line 54"/>
              <p:cNvSpPr>
                <a:spLocks noChangeShapeType="1"/>
              </p:cNvSpPr>
              <p:nvPr/>
            </p:nvSpPr>
            <p:spPr bwMode="auto">
              <a:xfrm>
                <a:off x="1536" y="1920"/>
                <a:ext cx="14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Combining Relations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23361F-3713-461C-BAD2-18D933D1733C}" type="slidenum">
              <a:rPr lang="en-US" altLang="en-US" sz="1400">
                <a:solidFill>
                  <a:schemeClr val="tx2"/>
                </a:solidFill>
              </a:rPr>
              <a:pPr/>
              <a:t>11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It is OK to combine the relation for an entity-set </a:t>
            </a:r>
            <a:r>
              <a:rPr lang="en-US" altLang="en-US" i="1" smtClean="0"/>
              <a:t>E</a:t>
            </a:r>
            <a:r>
              <a:rPr lang="en-US" altLang="en-US" smtClean="0"/>
              <a:t> with the relation </a:t>
            </a:r>
            <a:r>
              <a:rPr lang="en-US" altLang="en-US" i="1" smtClean="0"/>
              <a:t>R</a:t>
            </a:r>
            <a:r>
              <a:rPr lang="en-US" altLang="en-US" smtClean="0"/>
              <a:t> for a many-one relationship from </a:t>
            </a:r>
            <a:r>
              <a:rPr lang="en-US" altLang="en-US" i="1" smtClean="0"/>
              <a:t>E</a:t>
            </a:r>
            <a:r>
              <a:rPr lang="en-US" altLang="en-US" smtClean="0"/>
              <a:t>  to another entity set.</a:t>
            </a:r>
          </a:p>
          <a:p>
            <a:pPr eaLnBrk="1" hangingPunct="1"/>
            <a:r>
              <a:rPr lang="en-US" altLang="en-US" smtClean="0"/>
              <a:t>Example: Drinkers(name, addr) and Favorite(drinker, beer) combine to make Drinker1(name, addr, favBeer).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Risk with Many-Many Relationships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7D36E1-A273-4BF7-A760-BD2F8BCC0EE9}" type="slidenum">
              <a:rPr lang="en-US" altLang="en-US" sz="1400">
                <a:solidFill>
                  <a:schemeClr val="tx2"/>
                </a:solidFill>
              </a:rPr>
              <a:pPr/>
              <a:t>12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Combining Drinkers with Likes would be a mistake.  It leads to redundancy, as: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117725" y="3394075"/>
            <a:ext cx="42052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name	      addr	   beer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Bud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Sally	 123 Maple	 Miller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057400" y="3352800"/>
            <a:ext cx="4343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2057400" y="3810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2004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5029200" y="3352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498725" y="3581400"/>
            <a:ext cx="2606675" cy="2327275"/>
            <a:chOff x="1574" y="2256"/>
            <a:chExt cx="1642" cy="1466"/>
          </a:xfrm>
        </p:grpSpPr>
        <p:sp>
          <p:nvSpPr>
            <p:cNvPr id="20491" name="Oval 9"/>
            <p:cNvSpPr>
              <a:spLocks noChangeArrowheads="1"/>
            </p:cNvSpPr>
            <p:nvPr/>
          </p:nvSpPr>
          <p:spPr bwMode="auto">
            <a:xfrm>
              <a:off x="1968" y="2256"/>
              <a:ext cx="1248" cy="768"/>
            </a:xfrm>
            <a:prstGeom prst="ellipse">
              <a:avLst/>
            </a:prstGeom>
            <a:solidFill>
              <a:srgbClr val="FFCC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2" name="Text Box 10"/>
            <p:cNvSpPr txBox="1">
              <a:spLocks noChangeArrowheads="1"/>
            </p:cNvSpPr>
            <p:nvPr/>
          </p:nvSpPr>
          <p:spPr bwMode="auto">
            <a:xfrm>
              <a:off x="1574" y="3434"/>
              <a:ext cx="10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Redundancy</a:t>
              </a:r>
            </a:p>
          </p:txBody>
        </p:sp>
        <p:sp>
          <p:nvSpPr>
            <p:cNvPr id="20493" name="Line 11"/>
            <p:cNvSpPr>
              <a:spLocks noChangeShapeType="1"/>
            </p:cNvSpPr>
            <p:nvPr/>
          </p:nvSpPr>
          <p:spPr bwMode="auto">
            <a:xfrm flipV="1">
              <a:off x="2592" y="302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Handling Weak Entity Sets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188135-EA52-4EA5-9188-502EC55FC9EB}" type="slidenum">
              <a:rPr lang="en-US" altLang="en-US" sz="1400">
                <a:solidFill>
                  <a:schemeClr val="tx2"/>
                </a:solidFill>
              </a:rPr>
              <a:pPr/>
              <a:t>13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 for a weak entity set must include attributes for its complete key (including those belonging to other entity sets), as well as its own, nonkey attributes.</a:t>
            </a:r>
          </a:p>
          <a:p>
            <a:pPr eaLnBrk="1" hangingPunct="1"/>
            <a:r>
              <a:rPr lang="en-US" altLang="en-US" smtClean="0"/>
              <a:t>A supporting (double-diamond) relationship is redundant and yields no relation.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CAC723-3EA4-43E5-9897-A5A54AA1476C}" type="slidenum">
              <a:rPr lang="en-US" altLang="en-US" sz="1400">
                <a:solidFill>
                  <a:schemeClr val="tx2"/>
                </a:solidFill>
              </a:rPr>
              <a:pPr/>
              <a:t>14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2535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6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3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2547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324600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C2DD5E-E9E2-46E5-94F7-181CEC746333}" type="slidenum">
              <a:rPr lang="en-US" altLang="en-US" sz="1400">
                <a:solidFill>
                  <a:schemeClr val="tx2"/>
                </a:solidFill>
              </a:rPr>
              <a:pPr/>
              <a:t>15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8924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Logins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6397625" y="2286000"/>
            <a:ext cx="990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Hosts</a:t>
            </a:r>
          </a:p>
        </p:txBody>
      </p:sp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4721225" y="2286000"/>
            <a:ext cx="914400" cy="7620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At</a:t>
            </a:r>
          </a:p>
        </p:txBody>
      </p:sp>
      <p:sp>
        <p:nvSpPr>
          <p:cNvPr id="23559" name="Oval 10"/>
          <p:cNvSpPr>
            <a:spLocks noChangeArrowheads="1"/>
          </p:cNvSpPr>
          <p:nvPr/>
        </p:nvSpPr>
        <p:spPr bwMode="auto">
          <a:xfrm>
            <a:off x="30448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0" name="Oval 12"/>
          <p:cNvSpPr>
            <a:spLocks noChangeArrowheads="1"/>
          </p:cNvSpPr>
          <p:nvPr/>
        </p:nvSpPr>
        <p:spPr bwMode="auto">
          <a:xfrm>
            <a:off x="6550025" y="1447800"/>
            <a:ext cx="685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name</a:t>
            </a:r>
          </a:p>
        </p:txBody>
      </p:sp>
      <p:sp>
        <p:nvSpPr>
          <p:cNvPr id="23561" name="Line 13"/>
          <p:cNvSpPr>
            <a:spLocks noChangeShapeType="1"/>
          </p:cNvSpPr>
          <p:nvPr/>
        </p:nvSpPr>
        <p:spPr bwMode="auto">
          <a:xfrm>
            <a:off x="31210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4"/>
          <p:cNvSpPr>
            <a:spLocks noChangeShapeType="1"/>
          </p:cNvSpPr>
          <p:nvPr/>
        </p:nvSpPr>
        <p:spPr bwMode="auto">
          <a:xfrm>
            <a:off x="6626225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7"/>
          <p:cNvSpPr>
            <a:spLocks noChangeArrowheads="1"/>
          </p:cNvSpPr>
          <p:nvPr/>
        </p:nvSpPr>
        <p:spPr bwMode="auto">
          <a:xfrm>
            <a:off x="2816225" y="2209800"/>
            <a:ext cx="1143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Line 19"/>
          <p:cNvSpPr>
            <a:spLocks noChangeShapeType="1"/>
          </p:cNvSpPr>
          <p:nvPr/>
        </p:nvSpPr>
        <p:spPr bwMode="auto">
          <a:xfrm>
            <a:off x="3425825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6931025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AutoShape 22"/>
          <p:cNvSpPr>
            <a:spLocks noChangeArrowheads="1"/>
          </p:cNvSpPr>
          <p:nvPr/>
        </p:nvSpPr>
        <p:spPr bwMode="auto">
          <a:xfrm>
            <a:off x="4568825" y="2133600"/>
            <a:ext cx="1219200" cy="10668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7" name="Line 23"/>
          <p:cNvSpPr>
            <a:spLocks noChangeShapeType="1"/>
          </p:cNvSpPr>
          <p:nvPr/>
        </p:nvSpPr>
        <p:spPr bwMode="auto">
          <a:xfrm flipH="1">
            <a:off x="39592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24"/>
          <p:cNvSpPr>
            <a:spLocks noChangeShapeType="1"/>
          </p:cNvSpPr>
          <p:nvPr/>
        </p:nvSpPr>
        <p:spPr bwMode="auto">
          <a:xfrm>
            <a:off x="5788025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Freeform 25"/>
          <p:cNvSpPr>
            <a:spLocks/>
          </p:cNvSpPr>
          <p:nvPr/>
        </p:nvSpPr>
        <p:spPr bwMode="auto">
          <a:xfrm>
            <a:off x="6321425" y="2590800"/>
            <a:ext cx="76200" cy="152400"/>
          </a:xfrm>
          <a:custGeom>
            <a:avLst/>
            <a:gdLst>
              <a:gd name="T0" fmla="*/ 0 w 48"/>
              <a:gd name="T1" fmla="*/ 0 h 96"/>
              <a:gd name="T2" fmla="*/ 2147483647 w 48"/>
              <a:gd name="T3" fmla="*/ 2147483647 h 96"/>
              <a:gd name="T4" fmla="*/ 0 w 48"/>
              <a:gd name="T5" fmla="*/ 2147483647 h 96"/>
              <a:gd name="T6" fmla="*/ 0 60000 65536"/>
              <a:gd name="T7" fmla="*/ 0 60000 65536"/>
              <a:gd name="T8" fmla="*/ 0 60000 65536"/>
              <a:gd name="T9" fmla="*/ 0 w 48"/>
              <a:gd name="T10" fmla="*/ 0 h 96"/>
              <a:gd name="T11" fmla="*/ 48 w 4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96">
                <a:moveTo>
                  <a:pt x="0" y="0"/>
                </a:moveTo>
                <a:cubicBezTo>
                  <a:pt x="24" y="16"/>
                  <a:pt x="48" y="32"/>
                  <a:pt x="48" y="48"/>
                </a:cubicBezTo>
                <a:cubicBezTo>
                  <a:pt x="48" y="64"/>
                  <a:pt x="8" y="88"/>
                  <a:pt x="0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26"/>
          <p:cNvSpPr txBox="1">
            <a:spLocks noChangeArrowheads="1"/>
          </p:cNvSpPr>
          <p:nvPr/>
        </p:nvSpPr>
        <p:spPr bwMode="auto">
          <a:xfrm>
            <a:off x="2495550" y="3394075"/>
            <a:ext cx="49720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Hosts(hostName)</a:t>
            </a:r>
          </a:p>
          <a:p>
            <a:r>
              <a:rPr lang="en-US" altLang="en-US"/>
              <a:t>Logins(loginName, hostName, time)</a:t>
            </a:r>
          </a:p>
          <a:p>
            <a:r>
              <a:rPr lang="en-US" altLang="en-US"/>
              <a:t>At(loginName, hostName, hostName2)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857750" y="4572000"/>
            <a:ext cx="2324100" cy="727075"/>
            <a:chOff x="2390" y="3216"/>
            <a:chExt cx="1464" cy="458"/>
          </a:xfrm>
        </p:grpSpPr>
        <p:sp>
          <p:nvSpPr>
            <p:cNvPr id="23581" name="Text Box 27"/>
            <p:cNvSpPr txBox="1">
              <a:spLocks noChangeArrowheads="1"/>
            </p:cNvSpPr>
            <p:nvPr/>
          </p:nvSpPr>
          <p:spPr bwMode="auto">
            <a:xfrm>
              <a:off x="2390" y="3386"/>
              <a:ext cx="14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Must be the same</a:t>
              </a:r>
            </a:p>
          </p:txBody>
        </p:sp>
        <p:sp>
          <p:nvSpPr>
            <p:cNvPr id="23582" name="Line 29"/>
            <p:cNvSpPr>
              <a:spLocks noChangeShapeType="1"/>
            </p:cNvSpPr>
            <p:nvPr/>
          </p:nvSpPr>
          <p:spPr bwMode="auto">
            <a:xfrm flipH="1" flipV="1">
              <a:off x="264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Line 30"/>
            <p:cNvSpPr>
              <a:spLocks noChangeShapeType="1"/>
            </p:cNvSpPr>
            <p:nvPr/>
          </p:nvSpPr>
          <p:spPr bwMode="auto">
            <a:xfrm flipV="1">
              <a:off x="3360" y="321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2" name="Oval 31"/>
          <p:cNvSpPr>
            <a:spLocks noChangeArrowheads="1"/>
          </p:cNvSpPr>
          <p:nvPr/>
        </p:nvSpPr>
        <p:spPr bwMode="auto">
          <a:xfrm>
            <a:off x="1978025" y="2514600"/>
            <a:ext cx="6096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time</a:t>
            </a:r>
          </a:p>
        </p:txBody>
      </p:sp>
      <p:sp>
        <p:nvSpPr>
          <p:cNvPr id="23573" name="Line 33"/>
          <p:cNvSpPr>
            <a:spLocks noChangeShapeType="1"/>
          </p:cNvSpPr>
          <p:nvPr/>
        </p:nvSpPr>
        <p:spPr bwMode="auto">
          <a:xfrm>
            <a:off x="2587625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Text Box 34"/>
          <p:cNvSpPr txBox="1">
            <a:spLocks noChangeArrowheads="1"/>
          </p:cNvSpPr>
          <p:nvPr/>
        </p:nvSpPr>
        <p:spPr bwMode="auto">
          <a:xfrm>
            <a:off x="1749425" y="4876800"/>
            <a:ext cx="20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733550" y="3987800"/>
            <a:ext cx="2509838" cy="1828800"/>
            <a:chOff x="422" y="2848"/>
            <a:chExt cx="1581" cy="1152"/>
          </a:xfrm>
        </p:grpSpPr>
        <p:sp>
          <p:nvSpPr>
            <p:cNvPr id="23578" name="Text Box 35"/>
            <p:cNvSpPr txBox="1">
              <a:spLocks noChangeArrowheads="1"/>
            </p:cNvSpPr>
            <p:nvPr/>
          </p:nvSpPr>
          <p:spPr bwMode="auto">
            <a:xfrm>
              <a:off x="422" y="3482"/>
              <a:ext cx="158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 becomes part of</a:t>
              </a:r>
            </a:p>
            <a:p>
              <a:r>
                <a:rPr lang="en-US" altLang="en-US"/>
                <a:t>Logins</a:t>
              </a:r>
            </a:p>
          </p:txBody>
        </p:sp>
        <p:sp>
          <p:nvSpPr>
            <p:cNvPr id="23579" name="Line 36"/>
            <p:cNvSpPr>
              <a:spLocks noChangeShapeType="1"/>
            </p:cNvSpPr>
            <p:nvPr/>
          </p:nvSpPr>
          <p:spPr bwMode="auto">
            <a:xfrm flipV="1">
              <a:off x="624" y="3168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580" name="AutoShape 37"/>
            <p:cNvCxnSpPr>
              <a:cxnSpLocks noChangeShapeType="1"/>
              <a:stCxn id="23578" idx="1"/>
              <a:endCxn id="23570" idx="1"/>
            </p:cNvCxnSpPr>
            <p:nvPr/>
          </p:nvCxnSpPr>
          <p:spPr bwMode="auto">
            <a:xfrm rot="10800000" flipH="1">
              <a:off x="422" y="2848"/>
              <a:ext cx="432" cy="893"/>
            </a:xfrm>
            <a:prstGeom prst="curvedConnector3">
              <a:avLst>
                <a:gd name="adj1" fmla="val -3333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5788025" y="4191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511425" y="4343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0" grpId="0" animBg="1"/>
      <p:bldP spid="184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5911398-8E01-4B91-AD2B-7A0060E494D4}" type="slidenum">
              <a:rPr lang="en-US" altLang="en-US" sz="1000"/>
              <a:pPr algn="r"/>
              <a:t>16</a:t>
            </a:fld>
            <a:endParaRPr lang="en-US" altLang="en-US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(Slightly) Formal Definition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sz="3000" i="1" smtClean="0">
                <a:solidFill>
                  <a:srgbClr val="3366FF"/>
                </a:solidFill>
              </a:rPr>
              <a:t>database</a:t>
            </a:r>
            <a:r>
              <a:rPr lang="en-US" altLang="en-US" smtClean="0"/>
              <a:t> is a collection of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relations</a:t>
            </a:r>
            <a:r>
              <a:rPr lang="en-US" altLang="en-US" sz="3000" i="1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(or </a:t>
            </a:r>
            <a:r>
              <a:rPr lang="en-US" altLang="en-US" smtClean="0">
                <a:solidFill>
                  <a:schemeClr val="tx2"/>
                </a:solidFill>
              </a:rPr>
              <a:t>tables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relation</a:t>
            </a:r>
            <a:r>
              <a:rPr lang="en-US" altLang="en-US" smtClean="0"/>
              <a:t> is identified by a name and a list of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attributes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columns</a:t>
            </a:r>
            <a:r>
              <a:rPr lang="en-US" alt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</a:t>
            </a:r>
            <a:r>
              <a:rPr lang="en-US" altLang="en-US" sz="3000" i="1" smtClean="0">
                <a:solidFill>
                  <a:srgbClr val="3366FF"/>
                </a:solidFill>
              </a:rPr>
              <a:t>attribute</a:t>
            </a:r>
            <a:r>
              <a:rPr lang="en-US" altLang="en-US" smtClean="0"/>
              <a:t> has a name and a </a:t>
            </a:r>
            <a:r>
              <a:rPr lang="en-US" altLang="en-US" sz="3000" i="1" smtClean="0">
                <a:solidFill>
                  <a:srgbClr val="3366FF"/>
                </a:solidFill>
              </a:rPr>
              <a:t>domain</a:t>
            </a:r>
            <a:r>
              <a:rPr lang="en-US" altLang="en-US" smtClean="0"/>
              <a:t> (or </a:t>
            </a:r>
            <a:r>
              <a:rPr lang="en-US" altLang="en-US" smtClean="0">
                <a:solidFill>
                  <a:schemeClr val="tx2"/>
                </a:solidFill>
              </a:rPr>
              <a:t>type</a:t>
            </a:r>
            <a:r>
              <a:rPr lang="en-US" altLang="en-US" smtClean="0"/>
              <a:t>)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mtClean="0"/>
              <a:t>Set-valued attributes not allowed</a:t>
            </a:r>
          </a:p>
        </p:txBody>
      </p:sp>
      <p:sp>
        <p:nvSpPr>
          <p:cNvPr id="24581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A0F6BEE-A4E6-42B4-AF2A-42127EAFC24E}" type="slidenum">
              <a:rPr lang="en-US" altLang="en-US" sz="1000"/>
              <a:pPr algn="r"/>
              <a:t>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FB66EA-BB7B-4251-A7EE-24D502AC3A26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  <p:sp>
        <p:nvSpPr>
          <p:cNvPr id="2560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E575ED0-1204-468E-B874-8E41FA988900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Schema versus instance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Schema (metadata)</a:t>
            </a:r>
          </a:p>
          <a:p>
            <a:pPr marL="692150" lvl="1" indent="-347663" eaLnBrk="1" hangingPunct="1"/>
            <a:r>
              <a:rPr lang="en-US" altLang="en-US" smtClean="0"/>
              <a:t>Specification of how data is to be structured logically</a:t>
            </a:r>
          </a:p>
          <a:p>
            <a:pPr marL="692150" lvl="1" indent="-347663" eaLnBrk="1" hangingPunct="1"/>
            <a:r>
              <a:rPr lang="en-US" altLang="en-US" smtClean="0"/>
              <a:t>Defined at set-up</a:t>
            </a:r>
          </a:p>
          <a:p>
            <a:pPr marL="692150" lvl="1" indent="-347663" eaLnBrk="1" hangingPunct="1"/>
            <a:r>
              <a:rPr lang="en-US" altLang="en-US" smtClean="0"/>
              <a:t>Rarely changes</a:t>
            </a:r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mtClean="0"/>
              <a:t>Content</a:t>
            </a:r>
          </a:p>
          <a:p>
            <a:pPr marL="692150" lvl="1" indent="-347663" eaLnBrk="1" hangingPunct="1"/>
            <a:r>
              <a:rPr lang="en-US" altLang="en-US" smtClean="0"/>
              <a:t>Changes rapidly, but always conforms to the schema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Compare to type and objects of type in a programming language</a:t>
            </a:r>
          </a:p>
        </p:txBody>
      </p:sp>
      <p:sp>
        <p:nvSpPr>
          <p:cNvPr id="25606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A1C9805-4547-4903-8268-AC2E63015DEE}" type="slidenum">
              <a:rPr lang="en-US" altLang="en-US" sz="1000"/>
              <a:pPr algn="r"/>
              <a:t>17</a:t>
            </a:fld>
            <a:endParaRPr lang="en-US" altLang="en-US" sz="1000"/>
          </a:p>
        </p:txBody>
      </p:sp>
      <p:sp>
        <p:nvSpPr>
          <p:cNvPr id="25607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81362-33B4-443C-B71F-14ED7A6ADA72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287739-CED7-4F4E-9DE3-639A5B840063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  <p:sp>
        <p:nvSpPr>
          <p:cNvPr id="2662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0D6ACF59-C296-4FCA-AA05-0E3DC44AEFF6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Example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Schema</a:t>
            </a:r>
          </a:p>
          <a:p>
            <a:pPr marL="692150" lvl="1" indent="-347663" eaLnBrk="1" hangingPunct="1"/>
            <a:r>
              <a:rPr lang="en-US" altLang="en-US" sz="2400" i="1" smtClean="0"/>
              <a:t>Student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name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age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GPA</a:t>
            </a:r>
            <a:r>
              <a:rPr lang="en-US" altLang="en-US" sz="2400" smtClean="0"/>
              <a:t> float)</a:t>
            </a:r>
          </a:p>
          <a:p>
            <a:pPr marL="692150" lvl="1" indent="-347663" eaLnBrk="1" hangingPunct="1"/>
            <a:r>
              <a:rPr lang="en-US" altLang="en-US" sz="2400" i="1" smtClean="0"/>
              <a:t>Course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string, </a:t>
            </a:r>
            <a:r>
              <a:rPr lang="en-US" altLang="en-US" sz="2400" i="1" smtClean="0"/>
              <a:t>title</a:t>
            </a:r>
            <a:r>
              <a:rPr lang="en-US" altLang="en-US" sz="2400" smtClean="0"/>
              <a:t> string)</a:t>
            </a:r>
          </a:p>
          <a:p>
            <a:pPr marL="692150" lvl="1" indent="-347663" eaLnBrk="1" hangingPunct="1"/>
            <a:r>
              <a:rPr lang="en-US" altLang="en-US" sz="2400" i="1" smtClean="0"/>
              <a:t>Enroll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SID</a:t>
            </a:r>
            <a:r>
              <a:rPr lang="en-US" altLang="en-US" sz="2400" smtClean="0"/>
              <a:t> integer, </a:t>
            </a:r>
            <a:r>
              <a:rPr lang="en-US" altLang="en-US" sz="2400" i="1" smtClean="0"/>
              <a:t>CID</a:t>
            </a:r>
            <a:r>
              <a:rPr lang="en-US" altLang="en-US" sz="2400" smtClean="0"/>
              <a:t> integer)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Instance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Bart, 10, 2.3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123, Milhouse, 10, 3.1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CPS116, Intro. to Database Systems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  <a:p>
            <a:pPr marL="692150" lvl="1" indent="-347663" eaLnBrk="1" hangingPunct="1"/>
            <a:r>
              <a:rPr lang="en-US" altLang="en-US" sz="2400" smtClean="0"/>
              <a:t>{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CPS116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</a:t>
            </a:r>
            <a:r>
              <a:rPr lang="en-US" altLang="en-US" sz="2400" smtClean="0">
                <a:latin typeface="cmsy10" pitchFamily="34" charset="0"/>
              </a:rPr>
              <a:t>h</a:t>
            </a:r>
            <a:r>
              <a:rPr lang="en-US" altLang="en-US" sz="2400" smtClean="0"/>
              <a:t>142, CPS114</a:t>
            </a:r>
            <a:r>
              <a:rPr lang="en-US" altLang="en-US" sz="2400" smtClean="0">
                <a:latin typeface="cmsy10" pitchFamily="34" charset="0"/>
              </a:rPr>
              <a:t>i</a:t>
            </a:r>
            <a:r>
              <a:rPr lang="en-US" altLang="en-US" sz="2400" smtClean="0"/>
              <a:t>, ...}</a:t>
            </a:r>
          </a:p>
        </p:txBody>
      </p:sp>
      <p:sp>
        <p:nvSpPr>
          <p:cNvPr id="2663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ED4FEB41-D511-4473-A93B-C13902CA0CAF}" type="slidenum">
              <a:rPr lang="en-US" altLang="en-US" sz="1000"/>
              <a:pPr algn="r"/>
              <a:t>18</a:t>
            </a:fld>
            <a:endParaRPr lang="en-US" altLang="en-US" sz="1000"/>
          </a:p>
        </p:txBody>
      </p:sp>
      <p:sp>
        <p:nvSpPr>
          <p:cNvPr id="2663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95F179-054D-4AEF-A317-7E422EE87EA4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DEF73C-149F-47A1-B884-D7D3D1BF8591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  <p:sp>
        <p:nvSpPr>
          <p:cNvPr id="10243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E624116-68C0-413C-8BF8-299BF2D95CA3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 data model is 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smtClean="0"/>
              <a:t>a group of concepts for describing data.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What are the two terms used by ER model to describe a miniworld?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smtClean="0"/>
              <a:t>Entity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400" smtClean="0"/>
              <a:t>Relationship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smtClean="0"/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What makes a good database design</a:t>
            </a:r>
          </a:p>
          <a:p>
            <a:pPr marL="692150" lvl="1" indent="-347663"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graphicFrame>
        <p:nvGraphicFramePr>
          <p:cNvPr id="569348" name="Object 4"/>
          <p:cNvGraphicFramePr>
            <a:graphicFrameLocks noChangeAspect="1"/>
          </p:cNvGraphicFramePr>
          <p:nvPr/>
        </p:nvGraphicFramePr>
        <p:xfrm>
          <a:off x="8001000" y="228600"/>
          <a:ext cx="6778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Clip" r:id="rId4" imgW="1296063" imgH="3934305" progId="MS_ClipArt_Gallery.2">
                  <p:embed/>
                </p:oleObj>
              </mc:Choice>
              <mc:Fallback>
                <p:oleObj name="Clip" r:id="rId4" imgW="1296063" imgH="393430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28600"/>
                        <a:ext cx="67786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848600" y="4800600"/>
            <a:ext cx="990600" cy="822325"/>
            <a:chOff x="4032" y="3120"/>
            <a:chExt cx="624" cy="518"/>
          </a:xfrm>
        </p:grpSpPr>
        <p:sp>
          <p:nvSpPr>
            <p:cNvPr id="10253" name="Oval 9"/>
            <p:cNvSpPr>
              <a:spLocks noChangeArrowheads="1"/>
            </p:cNvSpPr>
            <p:nvPr/>
          </p:nvSpPr>
          <p:spPr bwMode="auto">
            <a:xfrm>
              <a:off x="4032" y="3120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4" name="Oval 10"/>
            <p:cNvSpPr>
              <a:spLocks noChangeArrowheads="1"/>
            </p:cNvSpPr>
            <p:nvPr/>
          </p:nvSpPr>
          <p:spPr bwMode="auto">
            <a:xfrm>
              <a:off x="4032" y="3504"/>
              <a:ext cx="576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endParaRPr lang="en-US" altLang="en-US">
                <a:solidFill>
                  <a:srgbClr val="CF0E3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255" name="Line 11"/>
            <p:cNvSpPr>
              <a:spLocks noChangeShapeType="1"/>
            </p:cNvSpPr>
            <p:nvPr/>
          </p:nvSpPr>
          <p:spPr bwMode="auto">
            <a:xfrm>
              <a:off x="4032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Line 12"/>
            <p:cNvSpPr>
              <a:spLocks noChangeShapeType="1"/>
            </p:cNvSpPr>
            <p:nvPr/>
          </p:nvSpPr>
          <p:spPr bwMode="auto">
            <a:xfrm>
              <a:off x="4608" y="316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Text Box 13"/>
            <p:cNvSpPr txBox="1">
              <a:spLocks noChangeArrowheads="1"/>
            </p:cNvSpPr>
            <p:nvPr/>
          </p:nvSpPr>
          <p:spPr bwMode="auto">
            <a:xfrm>
              <a:off x="4032" y="3120"/>
              <a:ext cx="62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CF0E30"/>
                  </a:solidFill>
                  <a:latin typeface="Book Antiqua" panose="02040602050305030304" pitchFamily="18" charset="0"/>
                </a:rPr>
                <a:t>1010111101</a:t>
              </a:r>
            </a:p>
          </p:txBody>
        </p:sp>
      </p:grpSp>
      <p:sp>
        <p:nvSpPr>
          <p:cNvPr id="569358" name="Text Box 14"/>
          <p:cNvSpPr txBox="1">
            <a:spLocks noChangeArrowheads="1"/>
          </p:cNvSpPr>
          <p:nvPr/>
        </p:nvSpPr>
        <p:spPr bwMode="auto">
          <a:xfrm>
            <a:off x="4953000" y="3276600"/>
            <a:ext cx="4419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CF0E30"/>
                </a:solidFill>
                <a:latin typeface="Book Antiqua" panose="02040602050305030304" pitchFamily="18" charset="0"/>
              </a:rPr>
              <a:t>Student </a:t>
            </a:r>
            <a:r>
              <a:rPr lang="en-US" altLang="en-US" i="1"/>
              <a:t>(sid: string, name: string, login: string, age: integer, gpa:real)</a:t>
            </a:r>
          </a:p>
          <a:p>
            <a:pPr lvl="1"/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569359" name="Line 15"/>
          <p:cNvSpPr>
            <a:spLocks noChangeShapeType="1"/>
          </p:cNvSpPr>
          <p:nvPr/>
        </p:nvSpPr>
        <p:spPr bwMode="auto">
          <a:xfrm>
            <a:off x="83820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360" name="Line 16"/>
          <p:cNvSpPr>
            <a:spLocks noChangeShapeType="1"/>
          </p:cNvSpPr>
          <p:nvPr/>
        </p:nvSpPr>
        <p:spPr bwMode="auto">
          <a:xfrm>
            <a:off x="8382000" y="25908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Slide Number Placeholder 1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C8104D4-AFA7-455E-95DE-78CADBB628F9}" type="slidenum">
              <a:rPr lang="en-US" altLang="en-US" sz="1000"/>
              <a:pPr algn="r"/>
              <a:t>2</a:t>
            </a:fld>
            <a:endParaRPr lang="en-US" altLang="en-US" sz="1000"/>
          </a:p>
        </p:txBody>
      </p:sp>
      <p:sp>
        <p:nvSpPr>
          <p:cNvPr id="10252" name="Date Placeholder 1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38B9D0-5A88-42DF-B1DA-9A24A91D24D5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6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8" grpId="0"/>
      <p:bldP spid="569359" grpId="0" animBg="1"/>
      <p:bldP spid="5693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F2B4C1-DBDD-434E-BB77-15FE8489804D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  <p:sp>
        <p:nvSpPr>
          <p:cNvPr id="11267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5673F12-9F68-4449-9FB1-AD87312274AE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Topics Next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716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Conversion of ER models to Schemas</a:t>
            </a:r>
          </a:p>
          <a:p>
            <a:pPr eaLnBrk="1" hangingPunct="1"/>
            <a:r>
              <a:rPr lang="en-US" altLang="en-US" smtClean="0"/>
              <a:t>Reading Assignment</a:t>
            </a:r>
          </a:p>
          <a:p>
            <a:pPr lvl="1" eaLnBrk="1" hangingPunct="1"/>
            <a:r>
              <a:rPr lang="en-US" altLang="en-US" smtClean="0"/>
              <a:t>Chapter 3.1,  3.2</a:t>
            </a:r>
          </a:p>
        </p:txBody>
      </p:sp>
      <p:sp>
        <p:nvSpPr>
          <p:cNvPr id="11270" name="Slide Number Placeholder 6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E174B86-01AD-4F8D-B5EA-A726753F8381}" type="slidenum">
              <a:rPr lang="en-US" altLang="en-US" sz="1000"/>
              <a:pPr algn="r"/>
              <a:t>3</a:t>
            </a:fld>
            <a:endParaRPr lang="en-US" altLang="en-US" sz="1000"/>
          </a:p>
        </p:txBody>
      </p:sp>
      <p:sp>
        <p:nvSpPr>
          <p:cNvPr id="11271" name="Date Placeholder 8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5AC215-F0BA-45B9-B2C1-8E64A053FACE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12B3AB-2B76-4BFA-A93B-D19BE1E49903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  <p:sp>
        <p:nvSpPr>
          <p:cNvPr id="12291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CFDA784-27F1-4E29-800F-08C8246A0C82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grpSp>
        <p:nvGrpSpPr>
          <p:cNvPr id="12292" name="Group 2"/>
          <p:cNvGrpSpPr>
            <a:grpSpLocks/>
          </p:cNvGrpSpPr>
          <p:nvPr/>
        </p:nvGrpSpPr>
        <p:grpSpPr bwMode="auto">
          <a:xfrm>
            <a:off x="1143000" y="990600"/>
            <a:ext cx="7010400" cy="5395913"/>
            <a:chOff x="720" y="624"/>
            <a:chExt cx="4416" cy="3399"/>
          </a:xfrm>
        </p:grpSpPr>
        <p:pic>
          <p:nvPicPr>
            <p:cNvPr id="12298" name="Picture 3" descr="fig03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624"/>
              <a:ext cx="4089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" name="Rectangle 4"/>
            <p:cNvSpPr>
              <a:spLocks/>
            </p:cNvSpPr>
            <p:nvPr/>
          </p:nvSpPr>
          <p:spPr bwMode="auto">
            <a:xfrm>
              <a:off x="3984" y="624"/>
              <a:ext cx="1152" cy="1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Database Design</a:t>
            </a:r>
          </a:p>
        </p:txBody>
      </p:sp>
      <p:sp>
        <p:nvSpPr>
          <p:cNvPr id="608262" name="Freeform 6"/>
          <p:cNvSpPr>
            <a:spLocks/>
          </p:cNvSpPr>
          <p:nvPr/>
        </p:nvSpPr>
        <p:spPr bwMode="auto">
          <a:xfrm>
            <a:off x="4191000" y="3505200"/>
            <a:ext cx="2787650" cy="1676400"/>
          </a:xfrm>
          <a:custGeom>
            <a:avLst/>
            <a:gdLst>
              <a:gd name="T0" fmla="*/ 2147483647 w 1882"/>
              <a:gd name="T1" fmla="*/ 2147483647 h 1734"/>
              <a:gd name="T2" fmla="*/ 2147483647 w 1882"/>
              <a:gd name="T3" fmla="*/ 2147483647 h 1734"/>
              <a:gd name="T4" fmla="*/ 2147483647 w 1882"/>
              <a:gd name="T5" fmla="*/ 2147483647 h 1734"/>
              <a:gd name="T6" fmla="*/ 2147483647 w 1882"/>
              <a:gd name="T7" fmla="*/ 2147483647 h 1734"/>
              <a:gd name="T8" fmla="*/ 2147483647 w 1882"/>
              <a:gd name="T9" fmla="*/ 2147483647 h 1734"/>
              <a:gd name="T10" fmla="*/ 2147483647 w 1882"/>
              <a:gd name="T11" fmla="*/ 2147483647 h 1734"/>
              <a:gd name="T12" fmla="*/ 2147483647 w 1882"/>
              <a:gd name="T13" fmla="*/ 2147483647 h 1734"/>
              <a:gd name="T14" fmla="*/ 2147483647 w 1882"/>
              <a:gd name="T15" fmla="*/ 2147483647 h 1734"/>
              <a:gd name="T16" fmla="*/ 2147483647 w 1882"/>
              <a:gd name="T17" fmla="*/ 2147483647 h 1734"/>
              <a:gd name="T18" fmla="*/ 2147483647 w 1882"/>
              <a:gd name="T19" fmla="*/ 2147483647 h 1734"/>
              <a:gd name="T20" fmla="*/ 2147483647 w 1882"/>
              <a:gd name="T21" fmla="*/ 0 h 1734"/>
              <a:gd name="T22" fmla="*/ 2147483647 w 1882"/>
              <a:gd name="T23" fmla="*/ 2147483647 h 1734"/>
              <a:gd name="T24" fmla="*/ 2147483647 w 1882"/>
              <a:gd name="T25" fmla="*/ 2147483647 h 1734"/>
              <a:gd name="T26" fmla="*/ 2147483647 w 1882"/>
              <a:gd name="T27" fmla="*/ 2147483647 h 1734"/>
              <a:gd name="T28" fmla="*/ 2147483647 w 1882"/>
              <a:gd name="T29" fmla="*/ 2147483647 h 1734"/>
              <a:gd name="T30" fmla="*/ 2147483647 w 1882"/>
              <a:gd name="T31" fmla="*/ 2147483647 h 1734"/>
              <a:gd name="T32" fmla="*/ 2147483647 w 1882"/>
              <a:gd name="T33" fmla="*/ 2147483647 h 1734"/>
              <a:gd name="T34" fmla="*/ 2147483647 w 1882"/>
              <a:gd name="T35" fmla="*/ 2147483647 h 1734"/>
              <a:gd name="T36" fmla="*/ 2147483647 w 1882"/>
              <a:gd name="T37" fmla="*/ 2147483647 h 1734"/>
              <a:gd name="T38" fmla="*/ 2147483647 w 1882"/>
              <a:gd name="T39" fmla="*/ 2147483647 h 1734"/>
              <a:gd name="T40" fmla="*/ 2147483647 w 1882"/>
              <a:gd name="T41" fmla="*/ 2147483647 h 1734"/>
              <a:gd name="T42" fmla="*/ 2147483647 w 1882"/>
              <a:gd name="T43" fmla="*/ 2147483647 h 1734"/>
              <a:gd name="T44" fmla="*/ 2147483647 w 1882"/>
              <a:gd name="T45" fmla="*/ 2147483647 h 1734"/>
              <a:gd name="T46" fmla="*/ 2147483647 w 1882"/>
              <a:gd name="T47" fmla="*/ 2147483647 h 17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82"/>
              <a:gd name="T73" fmla="*/ 0 h 1734"/>
              <a:gd name="T74" fmla="*/ 1882 w 1882"/>
              <a:gd name="T75" fmla="*/ 1734 h 17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82" h="1734">
                <a:moveTo>
                  <a:pt x="1633" y="1629"/>
                </a:moveTo>
                <a:cubicBezTo>
                  <a:pt x="1213" y="1625"/>
                  <a:pt x="562" y="1734"/>
                  <a:pt x="148" y="1458"/>
                </a:cubicBezTo>
                <a:cubicBezTo>
                  <a:pt x="124" y="1386"/>
                  <a:pt x="82" y="1318"/>
                  <a:pt x="67" y="1242"/>
                </a:cubicBezTo>
                <a:cubicBezTo>
                  <a:pt x="45" y="1134"/>
                  <a:pt x="39" y="1023"/>
                  <a:pt x="4" y="918"/>
                </a:cubicBezTo>
                <a:cubicBezTo>
                  <a:pt x="15" y="644"/>
                  <a:pt x="0" y="769"/>
                  <a:pt x="58" y="594"/>
                </a:cubicBezTo>
                <a:cubicBezTo>
                  <a:pt x="70" y="558"/>
                  <a:pt x="130" y="504"/>
                  <a:pt x="130" y="504"/>
                </a:cubicBezTo>
                <a:cubicBezTo>
                  <a:pt x="149" y="429"/>
                  <a:pt x="122" y="500"/>
                  <a:pt x="166" y="450"/>
                </a:cubicBezTo>
                <a:cubicBezTo>
                  <a:pt x="189" y="424"/>
                  <a:pt x="206" y="395"/>
                  <a:pt x="229" y="369"/>
                </a:cubicBezTo>
                <a:cubicBezTo>
                  <a:pt x="342" y="240"/>
                  <a:pt x="443" y="166"/>
                  <a:pt x="598" y="99"/>
                </a:cubicBezTo>
                <a:cubicBezTo>
                  <a:pt x="633" y="84"/>
                  <a:pt x="661" y="58"/>
                  <a:pt x="697" y="45"/>
                </a:cubicBezTo>
                <a:cubicBezTo>
                  <a:pt x="769" y="18"/>
                  <a:pt x="864" y="8"/>
                  <a:pt x="940" y="0"/>
                </a:cubicBezTo>
                <a:cubicBezTo>
                  <a:pt x="1029" y="5"/>
                  <a:pt x="1094" y="3"/>
                  <a:pt x="1174" y="27"/>
                </a:cubicBezTo>
                <a:cubicBezTo>
                  <a:pt x="1238" y="46"/>
                  <a:pt x="1290" y="87"/>
                  <a:pt x="1354" y="108"/>
                </a:cubicBezTo>
                <a:cubicBezTo>
                  <a:pt x="1400" y="154"/>
                  <a:pt x="1459" y="181"/>
                  <a:pt x="1507" y="225"/>
                </a:cubicBezTo>
                <a:cubicBezTo>
                  <a:pt x="1563" y="276"/>
                  <a:pt x="1607" y="334"/>
                  <a:pt x="1660" y="387"/>
                </a:cubicBezTo>
                <a:cubicBezTo>
                  <a:pt x="1684" y="458"/>
                  <a:pt x="1648" y="364"/>
                  <a:pt x="1696" y="441"/>
                </a:cubicBezTo>
                <a:cubicBezTo>
                  <a:pt x="1705" y="455"/>
                  <a:pt x="1707" y="471"/>
                  <a:pt x="1714" y="486"/>
                </a:cubicBezTo>
                <a:cubicBezTo>
                  <a:pt x="1742" y="545"/>
                  <a:pt x="1771" y="601"/>
                  <a:pt x="1804" y="657"/>
                </a:cubicBezTo>
                <a:cubicBezTo>
                  <a:pt x="1812" y="699"/>
                  <a:pt x="1817" y="742"/>
                  <a:pt x="1831" y="783"/>
                </a:cubicBezTo>
                <a:cubicBezTo>
                  <a:pt x="1851" y="961"/>
                  <a:pt x="1841" y="841"/>
                  <a:pt x="1831" y="1161"/>
                </a:cubicBezTo>
                <a:cubicBezTo>
                  <a:pt x="1825" y="1344"/>
                  <a:pt x="1882" y="1489"/>
                  <a:pt x="1687" y="1521"/>
                </a:cubicBezTo>
                <a:cubicBezTo>
                  <a:pt x="1684" y="1530"/>
                  <a:pt x="1682" y="1540"/>
                  <a:pt x="1678" y="1548"/>
                </a:cubicBezTo>
                <a:cubicBezTo>
                  <a:pt x="1673" y="1558"/>
                  <a:pt x="1664" y="1565"/>
                  <a:pt x="1660" y="1575"/>
                </a:cubicBezTo>
                <a:cubicBezTo>
                  <a:pt x="1635" y="1632"/>
                  <a:pt x="1662" y="1629"/>
                  <a:pt x="1633" y="1629"/>
                </a:cubicBezTo>
                <a:close/>
              </a:path>
            </a:pathLst>
          </a:custGeom>
          <a:noFill/>
          <a:ln w="12700">
            <a:solidFill>
              <a:srgbClr val="E81F1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263" name="AutoShape 7"/>
          <p:cNvSpPr>
            <a:spLocks/>
          </p:cNvSpPr>
          <p:nvPr/>
        </p:nvSpPr>
        <p:spPr bwMode="auto">
          <a:xfrm>
            <a:off x="6858000" y="4724400"/>
            <a:ext cx="1295400" cy="381000"/>
          </a:xfrm>
          <a:prstGeom prst="leftArrow">
            <a:avLst>
              <a:gd name="adj1" fmla="val 50000"/>
              <a:gd name="adj2" fmla="val 85000"/>
            </a:avLst>
          </a:prstGeom>
          <a:solidFill>
            <a:srgbClr val="E81F11"/>
          </a:solidFill>
          <a:ln w="12700">
            <a:solidFill>
              <a:srgbClr val="E81F1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2296" name="Slide Number Placeholder 10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328EA63-2358-4B57-BB87-D53B00B8ECB5}" type="slidenum">
              <a:rPr lang="en-US" altLang="en-US" sz="1000"/>
              <a:pPr algn="r"/>
              <a:t>4</a:t>
            </a:fld>
            <a:endParaRPr lang="en-US" altLang="en-US" sz="1000"/>
          </a:p>
        </p:txBody>
      </p:sp>
      <p:sp>
        <p:nvSpPr>
          <p:cNvPr id="12297" name="Date Placeholder 12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7BB785-432D-43FF-835F-09840232D021}" type="datetime1">
              <a:rPr lang="en-US" altLang="en-US" sz="1000"/>
              <a:pPr/>
              <a:t>9/7/2016</a:t>
            </a:fld>
            <a:endParaRPr lang="en-US" altLang="en-US" sz="1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2" grpId="0" animBg="1"/>
      <p:bldP spid="6082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Relation is a Table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41F2DD-6C0A-49A7-B810-60138E1AFE75}" type="slidenum">
              <a:rPr lang="en-US" altLang="en-US" sz="1400">
                <a:solidFill>
                  <a:schemeClr val="tx2"/>
                </a:solidFill>
              </a:rPr>
              <a:pPr/>
              <a:t>5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	name		         manf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Winterbrew		Pete’s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			      Bud Lite		Anheuser-Busch  Beers</a:t>
            </a: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2286000" y="3200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2286000" y="2667000"/>
            <a:ext cx="6019800" cy="143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4953000" y="2667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46125" y="1752600"/>
            <a:ext cx="5349875" cy="1187450"/>
            <a:chOff x="374" y="1206"/>
            <a:chExt cx="3370" cy="748"/>
          </a:xfrm>
        </p:grpSpPr>
        <p:sp>
          <p:nvSpPr>
            <p:cNvPr id="13325" name="Text Box 7"/>
            <p:cNvSpPr txBox="1">
              <a:spLocks noChangeArrowheads="1"/>
            </p:cNvSpPr>
            <p:nvPr/>
          </p:nvSpPr>
          <p:spPr bwMode="auto">
            <a:xfrm>
              <a:off x="374" y="1206"/>
              <a:ext cx="883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Attributes</a:t>
              </a:r>
            </a:p>
            <a:p>
              <a:r>
                <a:rPr lang="en-US" altLang="en-US"/>
                <a:t>(column</a:t>
              </a:r>
            </a:p>
            <a:p>
              <a:r>
                <a:rPr lang="en-US" altLang="en-US"/>
                <a:t>headers)</a:t>
              </a:r>
            </a:p>
          </p:txBody>
        </p:sp>
        <p:sp>
          <p:nvSpPr>
            <p:cNvPr id="13326" name="Line 8"/>
            <p:cNvSpPr>
              <a:spLocks noChangeShapeType="1"/>
            </p:cNvSpPr>
            <p:nvPr/>
          </p:nvSpPr>
          <p:spPr bwMode="auto">
            <a:xfrm>
              <a:off x="1344" y="139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Line 9"/>
            <p:cNvSpPr>
              <a:spLocks noChangeShapeType="1"/>
            </p:cNvSpPr>
            <p:nvPr/>
          </p:nvSpPr>
          <p:spPr bwMode="auto">
            <a:xfrm>
              <a:off x="1344" y="1296"/>
              <a:ext cx="24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22325" y="3276600"/>
            <a:ext cx="1616075" cy="822325"/>
            <a:chOff x="518" y="2138"/>
            <a:chExt cx="1018" cy="518"/>
          </a:xfrm>
        </p:grpSpPr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518" y="2138"/>
              <a:ext cx="63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Tuples</a:t>
              </a:r>
            </a:p>
            <a:p>
              <a:r>
                <a:rPr lang="en-US" altLang="en-US"/>
                <a:t>(rows)</a:t>
              </a: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V="1">
              <a:off x="11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3"/>
            <p:cNvSpPr>
              <a:spLocks noChangeShapeType="1"/>
            </p:cNvSpPr>
            <p:nvPr/>
          </p:nvSpPr>
          <p:spPr bwMode="auto">
            <a:xfrm>
              <a:off x="1152" y="240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Schemas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8BB1D6-A803-4A11-9A13-734EC972BDBF}" type="slidenum">
              <a:rPr lang="en-US" altLang="en-US" sz="1400">
                <a:solidFill>
                  <a:schemeClr val="tx2"/>
                </a:solidFill>
              </a:rPr>
              <a:pPr/>
              <a:t>6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Relation schema</a:t>
            </a:r>
            <a:r>
              <a:rPr lang="en-US" altLang="en-US" sz="2800" smtClean="0"/>
              <a:t> = relation name + attributes, in order (+ types of attributes).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Example: Beers(name, manf) or Beers(name: string, manf: string)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</a:t>
            </a:r>
            <a:r>
              <a:rPr lang="en-US" altLang="en-US" sz="2800" smtClean="0"/>
              <a:t> = collection of relations.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smtClean="0"/>
              <a:t>Database schema</a:t>
            </a:r>
            <a:r>
              <a:rPr lang="en-US" altLang="en-US" sz="2800" smtClean="0"/>
              <a:t> = set of all relation schemas in the database.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Relations?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C36BBE-D909-47E8-9337-032B9EC30140}" type="slidenum">
              <a:rPr lang="en-US" altLang="en-US" sz="1400">
                <a:solidFill>
                  <a:schemeClr val="tx2"/>
                </a:solidFill>
              </a:rPr>
              <a:pPr/>
              <a:t>7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Very simple model.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Often</a:t>
            </a:r>
            <a:r>
              <a:rPr lang="en-US" altLang="en-US" smtClean="0"/>
              <a:t> matches how we think about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Abstract model that underlies SQL, the most important database language today.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But SQL uses bags, while the relational model is a set-based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From E/R Diagrams to Relations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7FC9FE-15C6-4D65-BD73-A6C6496E1349}" type="slidenum">
              <a:rPr lang="en-US" altLang="en-US" sz="1400">
                <a:solidFill>
                  <a:schemeClr val="tx2"/>
                </a:solidFill>
              </a:rPr>
              <a:pPr/>
              <a:t>8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mtClean="0"/>
              <a:t>Entity sets become relations with the same set of attributes.</a:t>
            </a:r>
          </a:p>
          <a:p>
            <a:pPr eaLnBrk="1" hangingPunct="1"/>
            <a:r>
              <a:rPr lang="en-US" altLang="en-US" smtClean="0"/>
              <a:t>Relationships become relations whose attributes are only:</a:t>
            </a:r>
          </a:p>
          <a:p>
            <a:pPr lvl="1" eaLnBrk="1" hangingPunct="1"/>
            <a:r>
              <a:rPr lang="en-US" altLang="en-US" smtClean="0"/>
              <a:t>The keys of the connected entity sets.</a:t>
            </a:r>
          </a:p>
          <a:p>
            <a:pPr lvl="1" eaLnBrk="1" hangingPunct="1"/>
            <a:r>
              <a:rPr lang="en-US" altLang="en-US" smtClean="0"/>
              <a:t>Attributes of the relationship itself.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Entity Set -&gt; Relation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ADC1B05-E871-403D-AAE3-24C7BE88AA51}" type="slidenum">
              <a:rPr lang="en-US" altLang="en-US" sz="1400">
                <a:solidFill>
                  <a:schemeClr val="tx2"/>
                </a:solidFill>
              </a:rPr>
              <a:pPr/>
              <a:t>9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  <a:p>
            <a:pPr eaLnBrk="1" hangingPunct="1">
              <a:buFont typeface="Monotype Sorts" charset="0"/>
              <a:buNone/>
            </a:pPr>
            <a:r>
              <a:rPr lang="en-US" altLang="en-US" smtClean="0"/>
              <a:t>Relation:  Beers(name, manf)</a:t>
            </a:r>
          </a:p>
          <a:p>
            <a:pPr eaLnBrk="1" hangingPunct="1">
              <a:buFont typeface="Monotype Sorts" charset="0"/>
              <a:buNone/>
            </a:pPr>
            <a:endParaRPr lang="en-US" altLang="en-US" smtClean="0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276600" y="3505200"/>
            <a:ext cx="1600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Beers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590800" y="2286000"/>
            <a:ext cx="12192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name</a:t>
            </a:r>
          </a:p>
        </p:txBody>
      </p:sp>
      <p:sp>
        <p:nvSpPr>
          <p:cNvPr id="17415" name="Oval 9"/>
          <p:cNvSpPr>
            <a:spLocks noChangeArrowheads="1"/>
          </p:cNvSpPr>
          <p:nvPr/>
        </p:nvSpPr>
        <p:spPr bwMode="auto">
          <a:xfrm>
            <a:off x="4724400" y="2362200"/>
            <a:ext cx="9906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manf</a:t>
            </a:r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200400" y="2895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 flipH="1">
            <a:off x="4495800" y="2819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 advAuto="100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33940</TotalTime>
  <Words>631</Words>
  <Application>Microsoft Office PowerPoint</Application>
  <PresentationFormat>On-screen Show (4:3)</PresentationFormat>
  <Paragraphs>181</Paragraphs>
  <Slides>18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Times New Roman</vt:lpstr>
      <vt:lpstr>Arial</vt:lpstr>
      <vt:lpstr>Bookman Old Style</vt:lpstr>
      <vt:lpstr>Gill Sans MT</vt:lpstr>
      <vt:lpstr>Wingdings 3</vt:lpstr>
      <vt:lpstr>Wingdings</vt:lpstr>
      <vt:lpstr>Book Antiqua</vt:lpstr>
      <vt:lpstr>Monotype Sorts</vt:lpstr>
      <vt:lpstr>Courier New</vt:lpstr>
      <vt:lpstr>cmsy10</vt:lpstr>
      <vt:lpstr>Origin</vt:lpstr>
      <vt:lpstr>Microsoft Clip Gallery</vt:lpstr>
      <vt:lpstr>CS 405G: Introduction to Database Systems</vt:lpstr>
      <vt:lpstr>Review</vt:lpstr>
      <vt:lpstr>Topics Next</vt:lpstr>
      <vt:lpstr>Database Design</vt:lpstr>
      <vt:lpstr>A Relation is a Table</vt:lpstr>
      <vt:lpstr>Schemas</vt:lpstr>
      <vt:lpstr>Why Relations?</vt:lpstr>
      <vt:lpstr>From E/R Diagrams to Relations</vt:lpstr>
      <vt:lpstr>Entity Set -&gt; Relation</vt:lpstr>
      <vt:lpstr>Relationship -&gt; Relation</vt:lpstr>
      <vt:lpstr>Combining Relations</vt:lpstr>
      <vt:lpstr>Risk with Many-Many Relationships</vt:lpstr>
      <vt:lpstr>Handling Weak Entity Sets</vt:lpstr>
      <vt:lpstr>Example</vt:lpstr>
      <vt:lpstr>Example</vt:lpstr>
      <vt:lpstr>A (Slightly) Formal Definition</vt:lpstr>
      <vt:lpstr> Schema versus instance</vt:lpstr>
      <vt:lpstr>Example</vt:lpstr>
    </vt:vector>
  </TitlesOfParts>
  <Company>Stanford University, CS Dept.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CS206 --- Electronic Commerce</dc:title>
  <dc:creator>Jeff Ullman</dc:creator>
  <cp:lastModifiedBy>liuj</cp:lastModifiedBy>
  <cp:revision>109</cp:revision>
  <dcterms:created xsi:type="dcterms:W3CDTF">2002-03-23T20:14:09Z</dcterms:created>
  <dcterms:modified xsi:type="dcterms:W3CDTF">2016-09-07T12:45:47Z</dcterms:modified>
</cp:coreProperties>
</file>