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>
  <p:sldMasterIdLst>
    <p:sldMasterId id="2147483656" r:id="rId1"/>
  </p:sldMasterIdLst>
  <p:notesMasterIdLst>
    <p:notesMasterId r:id="rId38"/>
  </p:notesMasterIdLst>
  <p:handoutMasterIdLst>
    <p:handoutMasterId r:id="rId39"/>
  </p:handoutMasterIdLst>
  <p:sldIdLst>
    <p:sldId id="256" r:id="rId2"/>
    <p:sldId id="373" r:id="rId3"/>
    <p:sldId id="374" r:id="rId4"/>
    <p:sldId id="375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383" r:id="rId13"/>
    <p:sldId id="384" r:id="rId14"/>
    <p:sldId id="385" r:id="rId15"/>
    <p:sldId id="386" r:id="rId16"/>
    <p:sldId id="387" r:id="rId17"/>
    <p:sldId id="388" r:id="rId18"/>
    <p:sldId id="389" r:id="rId19"/>
    <p:sldId id="390" r:id="rId20"/>
    <p:sldId id="391" r:id="rId21"/>
    <p:sldId id="392" r:id="rId22"/>
    <p:sldId id="393" r:id="rId23"/>
    <p:sldId id="394" r:id="rId24"/>
    <p:sldId id="395" r:id="rId25"/>
    <p:sldId id="396" r:id="rId26"/>
    <p:sldId id="397" r:id="rId27"/>
    <p:sldId id="403" r:id="rId28"/>
    <p:sldId id="404" r:id="rId29"/>
    <p:sldId id="405" r:id="rId30"/>
    <p:sldId id="410" r:id="rId31"/>
    <p:sldId id="409" r:id="rId32"/>
    <p:sldId id="406" r:id="rId33"/>
    <p:sldId id="407" r:id="rId34"/>
    <p:sldId id="408" r:id="rId35"/>
    <p:sldId id="400" r:id="rId36"/>
    <p:sldId id="401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FF99FF"/>
    <a:srgbClr val="FF66FF"/>
    <a:srgbClr val="CE2B4F"/>
    <a:srgbClr val="E81F11"/>
    <a:srgbClr val="4BCC00"/>
    <a:srgbClr val="82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66" autoAdjust="0"/>
    <p:restoredTop sz="94728" autoAdjust="0"/>
  </p:normalViewPr>
  <p:slideViewPr>
    <p:cSldViewPr>
      <p:cViewPr varScale="1">
        <p:scale>
          <a:sx n="111" d="100"/>
          <a:sy n="111" d="100"/>
        </p:scale>
        <p:origin x="12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014BF69-438E-4AF1-85EB-7020FCC9F2F3}" type="datetimeFigureOut">
              <a:rPr lang="en-US"/>
              <a:pPr>
                <a:defRPr/>
              </a:pPr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262E5516-B8C9-4383-8836-26CC0AAE5A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0667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3A068B8D-CDFD-4314-AB57-E90473E74E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607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12E935D-B4F9-459A-9867-C6E05C45005B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4739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225EEF0-2A93-4035-9E72-4ED201D42248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endParaRPr lang="en-US" altLang="en-US" sz="13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691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F783165-5C44-40FC-8E45-880C9F6A27AB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145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3F3B9E4-E032-4A59-AF06-AC9B754CA6EA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846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A620CE1-3107-47C0-8170-C973122B4B40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927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709E715-F93B-4DDF-A81D-FA4501B683D1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8351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030044-EF30-4AB9-8FEF-4817A9917D82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5516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4BA851-C7A3-4318-B8E1-01393F3E8339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906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51A6D86-1D1D-4136-8F3C-19ADC9BCCA9D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833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B60E168-F6F6-423A-80C4-1AE6247BB564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4272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4D29B6-1CDC-47F6-B379-FF36FE72C7B0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235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41ABA3-8A2A-4812-974C-A94C0820549A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35844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7716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9A75624-96E1-42FE-B195-55F600871743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8106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6AA3D80-A207-4568-A2C5-6A6199E5C6BD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7914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5B4A026-2C85-46E8-99B8-676C133ED629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9359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A8E3774-5B19-467C-B37C-64848D093AAF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5982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2100F9-E7B5-472F-9016-4DBA9EFEA920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5470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68D6422-BD86-4374-ACA9-D7D73C46C7C9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59396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9892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878980E-BE1C-4920-A999-83FC2B20C6C4}" type="slidenum">
              <a:rPr lang="en-US" altLang="en-US"/>
              <a:pPr eaLnBrk="1" hangingPunct="1"/>
              <a:t>26</a:t>
            </a:fld>
            <a:endParaRPr lang="en-US" altLang="en-US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0901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A3698D-BE90-4C10-876D-2E3D2EB71390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424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0606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66E22F-2003-4DE6-A7EA-046EEADB035A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488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84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5565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94549-931C-45DD-9D7F-8689E60987CC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496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66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0409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02CE58-AE65-47CE-AAC7-37554A6F5AA0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36868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5241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8B5E0A2-8E70-4F06-911A-2D9C5D31E105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68784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8B5E0A2-8E70-4F06-911A-2D9C5D31E105}" type="slidenum">
              <a:rPr lang="en-US" altLang="en-US"/>
              <a:pPr eaLnBrk="1" hangingPunct="1"/>
              <a:t>31</a:t>
            </a:fld>
            <a:endParaRPr lang="en-US" altLang="en-US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1347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9523A0-7A34-4C25-8E93-DBB5CB97BB4C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235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323587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09446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DCF7A8-E394-4110-8C49-5C852D112CAB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3256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325635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9182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4B9DC9-93ED-4D88-B218-A6792CF0E93F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3276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327683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256813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414C15-ED93-4955-AEFC-7E69DE0CA107}" type="slidenum">
              <a:rPr lang="en-US" altLang="en-US"/>
              <a:pPr eaLnBrk="1" hangingPunct="1"/>
              <a:t>35</a:t>
            </a:fld>
            <a:endParaRPr lang="en-US" altLang="en-US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endParaRPr lang="en-US" altLang="en-US" sz="13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108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67DF7A-3FDB-4580-883A-0B01E7FAE8BA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832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0494BA-74FE-44D1-9F48-C44BC54C1FE9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559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7327062-3BE1-4C84-B91F-805ACE556349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5036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E8A8F6-B6B3-4957-A531-F76ED856812A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706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918931D-BC9C-435C-8EA3-70B857DA77CA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17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889C952-8C1A-487A-A4E5-7D9F34E76913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43012" name="Rectangle 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317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666633">
                    <a:gamma/>
                    <a:shade val="46275"/>
                    <a:invGamma/>
                  </a:srgbClr>
                </a:gs>
                <a:gs pos="50000">
                  <a:srgbClr val="666633"/>
                </a:gs>
                <a:gs pos="100000">
                  <a:srgbClr val="666633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0257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59449-1F06-4318-B6EA-B854AC965C71}" type="datetime1">
              <a:rPr lang="en-US"/>
              <a:pPr>
                <a:defRPr/>
              </a:pPr>
              <a:t>8/25/2016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765ED4-C408-4507-AE82-CF51852640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71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A1C6B-569E-4982-B3D2-39FF449E77E3}" type="datetime1">
              <a:rPr lang="en-US"/>
              <a:pPr>
                <a:defRPr/>
              </a:pPr>
              <a:t>8/25/2016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3A28C-3970-4C91-99BF-4D7DFD9975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249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AA0E1-9B77-404B-9D2E-8FE01D12C85F}" type="datetime1">
              <a:rPr lang="en-US"/>
              <a:pPr>
                <a:defRPr/>
              </a:pPr>
              <a:t>8/25/2016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C8138-825F-4AA6-B5F2-7F8050CA13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78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1EE46-B63D-4F55-BB2D-0146C6A0AC11}" type="datetime1">
              <a:rPr lang="en-US"/>
              <a:pPr>
                <a:defRPr/>
              </a:pPr>
              <a:t>8/25/2016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EE9682-C5BE-4FED-B0F6-20ADDE10A9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586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44FC5-8A84-45B9-A41A-59D02203FDF2}" type="datetime1">
              <a:rPr lang="en-US"/>
              <a:pPr>
                <a:defRPr/>
              </a:pPr>
              <a:t>8/25/2016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D03306-19B2-4BB3-B024-4A6E5A2881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435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B9DF1-2D9E-416B-89AD-5653A1718C4B}" type="datetime1">
              <a:rPr lang="en-US"/>
              <a:pPr>
                <a:defRPr/>
              </a:pPr>
              <a:t>8/25/2016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82DEB-CEB6-43E9-A230-33B682E79D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44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A3732-D037-44C8-8633-283CF743D05C}" type="datetime1">
              <a:rPr lang="en-US"/>
              <a:pPr>
                <a:defRPr/>
              </a:pPr>
              <a:t>8/25/2016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0D285-DB09-45C9-8C01-24EDEFD084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8008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C9F18-1843-470E-8B16-60B825008B89}" type="datetime1">
              <a:rPr lang="en-US"/>
              <a:pPr>
                <a:defRPr/>
              </a:pPr>
              <a:t>8/25/2016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65B633-EE5C-44D6-ACE3-9F0B3C5A9E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31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B50BF-79D5-4929-8CB4-13E8C6A1ECCB}" type="datetime1">
              <a:rPr lang="en-US"/>
              <a:pPr>
                <a:defRPr/>
              </a:pPr>
              <a:t>8/25/2016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46D8D4-07E1-42D1-B4CB-D778A3C640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79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973C4-A536-427A-B69E-0E87A5783957}" type="datetime1">
              <a:rPr lang="en-US"/>
              <a:pPr>
                <a:defRPr/>
              </a:pPr>
              <a:t>8/25/2016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04D182-AD42-462E-9400-6FA85DFE42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46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CE958-9C22-4020-BEE4-AEFEAD8AF957}" type="datetime1">
              <a:rPr lang="en-US"/>
              <a:pPr>
                <a:defRPr/>
              </a:pPr>
              <a:t>8/25/2016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55F509-CACF-4676-B956-6803D85C0A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55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0DC1322-FF26-46D4-A987-420BC2B852A6}" type="datetime1">
              <a:rPr lang="en-US"/>
              <a:pPr>
                <a:defRPr/>
              </a:pPr>
              <a:t>8/25/2016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0B3B274-9C20-4401-A70D-39A4F35FAC0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93576" name="Freeform 40"/>
          <p:cNvSpPr>
            <a:spLocks noChangeArrowheads="1"/>
          </p:cNvSpPr>
          <p:nvPr/>
        </p:nvSpPr>
        <p:spPr bwMode="auto">
          <a:xfrm flipV="1">
            <a:off x="0" y="838200"/>
            <a:ext cx="9017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344" y="0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rotocols.netlab.uky.edu/~liuj/teachin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/>
              <a:t>CS 405G: Introduction to Database Systems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Instructor: </a:t>
            </a:r>
            <a:r>
              <a:rPr lang="en-US" altLang="en-US" sz="2600" dirty="0" err="1" smtClean="0"/>
              <a:t>Jinze</a:t>
            </a:r>
            <a:r>
              <a:rPr lang="en-US" altLang="en-US" sz="2600" dirty="0" smtClean="0"/>
              <a:t> Liu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  <a:spcAft>
                <a:spcPts val="13"/>
              </a:spcAft>
            </a:pPr>
            <a:r>
              <a:rPr lang="en-US" altLang="en-US" sz="2600" dirty="0" smtClean="0"/>
              <a:t>Fall </a:t>
            </a:r>
            <a:r>
              <a:rPr lang="en-US" altLang="en-US" sz="2600" dirty="0" smtClean="0"/>
              <a:t>2016</a:t>
            </a:r>
            <a:endParaRPr lang="en-US" altLang="en-US" sz="2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4FE97AC-B259-445F-BFA3-C0ABFB30238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55079B-E72A-404B-8EFF-3473DB1DA5A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Entities and Attributes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i="1" smtClean="0">
                <a:solidFill>
                  <a:srgbClr val="0000FF"/>
                </a:solidFill>
              </a:rPr>
              <a:t>Entity</a:t>
            </a:r>
            <a:r>
              <a:rPr lang="en-US" altLang="en-US" smtClean="0"/>
              <a:t>: A </a:t>
            </a:r>
            <a:r>
              <a:rPr lang="en-US" altLang="en-US" sz="2700" smtClean="0"/>
              <a:t>specific object or “thing” in the mini-world that is represented in the database.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700" smtClean="0"/>
              <a:t>	</a:t>
            </a:r>
            <a:r>
              <a:rPr lang="en-US" altLang="en-US" sz="1800" smtClean="0">
                <a:latin typeface="Arial" panose="020B0604020202020204" pitchFamily="34" charset="0"/>
              </a:rPr>
              <a:t>For example, the EMPLOYEE John Smith,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1800" smtClean="0">
                <a:latin typeface="Arial" panose="020B0604020202020204" pitchFamily="34" charset="0"/>
              </a:rPr>
              <a:t>	the Research DEPARTMENT, the ProductX PROJECT.</a:t>
            </a:r>
          </a:p>
          <a:p>
            <a:pPr lvl="1"/>
            <a:r>
              <a:rPr lang="en-US" altLang="en-US" i="1" smtClean="0">
                <a:solidFill>
                  <a:srgbClr val="0000FF"/>
                </a:solidFill>
              </a:rPr>
              <a:t>Attributes</a:t>
            </a:r>
            <a:r>
              <a:rPr lang="en-US" altLang="en-US" sz="2700" smtClean="0"/>
              <a:t>: properties used to describe an entity.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700" smtClean="0"/>
              <a:t>	</a:t>
            </a:r>
            <a:r>
              <a:rPr lang="en-US" altLang="en-US" sz="1800" smtClean="0">
                <a:latin typeface="Arial" panose="020B0604020202020204" pitchFamily="34" charset="0"/>
              </a:rPr>
              <a:t>For example, an EMPLOYEE entity may have a Name, SSN, Address, Sex, BirthDate</a:t>
            </a:r>
          </a:p>
          <a:p>
            <a:pPr lvl="1"/>
            <a:r>
              <a:rPr lang="en-US" altLang="en-US" sz="2700" smtClean="0"/>
              <a:t>A specific entity will have a </a:t>
            </a:r>
            <a:r>
              <a:rPr lang="en-US" altLang="en-US" i="1" smtClean="0">
                <a:solidFill>
                  <a:srgbClr val="0000FF"/>
                </a:solidFill>
              </a:rPr>
              <a:t>value</a:t>
            </a:r>
            <a:r>
              <a:rPr lang="en-US" altLang="en-US" sz="2700" smtClean="0"/>
              <a:t> for each of its attributes.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700" smtClean="0"/>
              <a:t>	</a:t>
            </a:r>
            <a:r>
              <a:rPr lang="en-US" altLang="en-US" sz="1800" smtClean="0">
                <a:latin typeface="Arial" panose="020B0604020202020204" pitchFamily="34" charset="0"/>
              </a:rPr>
              <a:t>For example, a specific employee entity may have Name='John Smith', SSN='123456789', Address ='731 Fondren, Houston, TX', Sex='M', BirthDate='09-JAN-55'</a:t>
            </a:r>
          </a:p>
        </p:txBody>
      </p:sp>
      <p:sp>
        <p:nvSpPr>
          <p:cNvPr id="335877" name="Rectangle 5"/>
          <p:cNvSpPr>
            <a:spLocks noChangeArrowheads="1"/>
          </p:cNvSpPr>
          <p:nvPr/>
        </p:nvSpPr>
        <p:spPr bwMode="auto">
          <a:xfrm>
            <a:off x="7696200" y="1981200"/>
            <a:ext cx="1066800" cy="457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705600" y="2209800"/>
            <a:ext cx="2095500" cy="685800"/>
            <a:chOff x="4320" y="3792"/>
            <a:chExt cx="1320" cy="432"/>
          </a:xfrm>
        </p:grpSpPr>
        <p:sp>
          <p:nvSpPr>
            <p:cNvPr id="12297" name="Oval 11"/>
            <p:cNvSpPr>
              <a:spLocks noChangeArrowheads="1"/>
            </p:cNvSpPr>
            <p:nvPr/>
          </p:nvSpPr>
          <p:spPr bwMode="auto">
            <a:xfrm>
              <a:off x="4320" y="3888"/>
              <a:ext cx="432" cy="192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298" name="Oval 12"/>
            <p:cNvSpPr>
              <a:spLocks noChangeArrowheads="1"/>
            </p:cNvSpPr>
            <p:nvPr/>
          </p:nvSpPr>
          <p:spPr bwMode="auto">
            <a:xfrm>
              <a:off x="4704" y="4032"/>
              <a:ext cx="432" cy="192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299" name="Oval 13"/>
            <p:cNvSpPr>
              <a:spLocks noChangeArrowheads="1"/>
            </p:cNvSpPr>
            <p:nvPr/>
          </p:nvSpPr>
          <p:spPr bwMode="auto">
            <a:xfrm>
              <a:off x="5208" y="4032"/>
              <a:ext cx="432" cy="192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0" name="Line 14"/>
            <p:cNvSpPr>
              <a:spLocks noChangeShapeType="1"/>
            </p:cNvSpPr>
            <p:nvPr/>
          </p:nvSpPr>
          <p:spPr bwMode="auto">
            <a:xfrm flipV="1">
              <a:off x="4512" y="3792"/>
              <a:ext cx="432" cy="9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Line 15"/>
            <p:cNvSpPr>
              <a:spLocks noChangeShapeType="1"/>
            </p:cNvSpPr>
            <p:nvPr/>
          </p:nvSpPr>
          <p:spPr bwMode="auto">
            <a:xfrm flipV="1">
              <a:off x="4896" y="3936"/>
              <a:ext cx="240" cy="9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Line 16"/>
            <p:cNvSpPr>
              <a:spLocks noChangeShapeType="1"/>
            </p:cNvSpPr>
            <p:nvPr/>
          </p:nvSpPr>
          <p:spPr bwMode="auto">
            <a:xfrm flipV="1">
              <a:off x="5424" y="3936"/>
              <a:ext cx="0" cy="9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5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2800D9-5DCC-480B-9614-3AD14C28DFE2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60F3EE-9867-444D-82C0-A41B0AEEF000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03213"/>
            <a:ext cx="8534400" cy="534987"/>
          </a:xfrm>
        </p:spPr>
        <p:txBody>
          <a:bodyPr/>
          <a:lstStyle/>
          <a:p>
            <a:r>
              <a:rPr lang="en-US" altLang="en-US" smtClean="0"/>
              <a:t>Types of Attributes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480425" cy="5257800"/>
          </a:xfrm>
        </p:spPr>
        <p:txBody>
          <a:bodyPr/>
          <a:lstStyle/>
          <a:p>
            <a:r>
              <a:rPr lang="en-US" altLang="en-US" smtClean="0"/>
              <a:t>Simple vs. Composite Attributes</a:t>
            </a:r>
          </a:p>
          <a:p>
            <a:pPr lvl="1"/>
            <a:r>
              <a:rPr lang="en-US" altLang="en-US" sz="2800" i="1" smtClean="0">
                <a:solidFill>
                  <a:srgbClr val="0000FF"/>
                </a:solidFill>
              </a:rPr>
              <a:t>Simple</a:t>
            </a:r>
            <a:r>
              <a:rPr lang="en-US" altLang="en-US" sz="2800" smtClean="0"/>
              <a:t>: Each entity has a single atomic value for the attribute. For example, SSN or Sex.</a:t>
            </a:r>
          </a:p>
          <a:p>
            <a:pPr lvl="1"/>
            <a:r>
              <a:rPr lang="en-US" altLang="en-US" sz="2800" i="1" smtClean="0">
                <a:solidFill>
                  <a:srgbClr val="0000FF"/>
                </a:solidFill>
              </a:rPr>
              <a:t>Composite</a:t>
            </a:r>
            <a:r>
              <a:rPr lang="en-US" altLang="en-US" sz="2800" smtClean="0"/>
              <a:t>: The attribute may be composed of several components. For example, Name (FirstName, MiddleName, LastName). </a:t>
            </a:r>
          </a:p>
          <a:p>
            <a:pPr lvl="1"/>
            <a:endParaRPr lang="en-US" altLang="en-US" sz="2800" i="1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BD1610-DC59-45C8-8A8B-EC1C963BDAD6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065FF93-9F44-4096-BD54-BD76CF25816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Types of Attributes (cont.)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Single-valued vs. Multi-valued. </a:t>
            </a:r>
          </a:p>
          <a:p>
            <a:pPr lvl="1"/>
            <a:r>
              <a:rPr lang="en-US" altLang="en-US" sz="2800" i="1" smtClean="0">
                <a:solidFill>
                  <a:srgbClr val="0000FF"/>
                </a:solidFill>
              </a:rPr>
              <a:t>Single-valued</a:t>
            </a:r>
            <a:r>
              <a:rPr lang="en-US" altLang="en-US" sz="2800" smtClean="0"/>
              <a:t>: an entity may have at most one value for the attribute</a:t>
            </a:r>
          </a:p>
          <a:p>
            <a:pPr lvl="1"/>
            <a:r>
              <a:rPr lang="en-US" altLang="en-US" sz="2800" i="1" smtClean="0">
                <a:solidFill>
                  <a:srgbClr val="0000FF"/>
                </a:solidFill>
              </a:rPr>
              <a:t>Multi-valued</a:t>
            </a:r>
            <a:r>
              <a:rPr lang="en-US" altLang="en-US" sz="2800" smtClean="0"/>
              <a:t>: An entity may have multiple values for that attribute. For example, PreviousDegrees of a STUDENT. {PreviousDegrees}.</a:t>
            </a:r>
            <a:endParaRPr lang="en-US" altLang="en-US" smtClean="0"/>
          </a:p>
          <a:p>
            <a:r>
              <a:rPr lang="en-US" altLang="en-US" i="1" smtClean="0">
                <a:solidFill>
                  <a:srgbClr val="0000FF"/>
                </a:solidFill>
              </a:rPr>
              <a:t>NULL</a:t>
            </a:r>
            <a:r>
              <a:rPr lang="en-US" altLang="en-US" smtClean="0"/>
              <a:t> values</a:t>
            </a:r>
          </a:p>
          <a:p>
            <a:pPr lvl="1"/>
            <a:r>
              <a:rPr lang="en-US" altLang="en-US" smtClean="0"/>
              <a:t>What if the student does not hold a previous degree?</a:t>
            </a:r>
          </a:p>
          <a:p>
            <a:pPr lvl="1"/>
            <a:r>
              <a:rPr lang="en-US" altLang="en-US" smtClean="0"/>
              <a:t>What if the student has a previous degree but the information is not provided?</a:t>
            </a:r>
          </a:p>
          <a:p>
            <a:pPr lvl="1"/>
            <a:r>
              <a:rPr lang="en-US" altLang="en-US" smtClean="0"/>
              <a:t>Apartment number in an address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E4B456-8209-4B71-83E0-87B6D0DE542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78477C-79E3-4641-AD24-CDC98CCC69E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Types of Attributes (cont.)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Stored vs. derived</a:t>
            </a:r>
          </a:p>
          <a:p>
            <a:pPr lvl="1"/>
            <a:r>
              <a:rPr lang="en-US" altLang="en-US" sz="2800" smtClean="0"/>
              <a:t>Number of credit hours a student took in a semester</a:t>
            </a:r>
          </a:p>
          <a:p>
            <a:pPr lvl="1"/>
            <a:r>
              <a:rPr lang="en-US" altLang="en-US" sz="2800" smtClean="0"/>
              <a:t>GPA of a student in a semester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8DD338-4949-4F4A-B71C-FC6CFE035559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1E4ADD7-DB5D-49EA-8F78-5A9D7917BE8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57213"/>
          </a:xfrm>
        </p:spPr>
        <p:txBody>
          <a:bodyPr/>
          <a:lstStyle/>
          <a:p>
            <a:r>
              <a:rPr lang="en-US" altLang="en-US" sz="2800" smtClean="0"/>
              <a:t>Key Attributes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99425" cy="4932363"/>
          </a:xfrm>
        </p:spPr>
        <p:txBody>
          <a:bodyPr/>
          <a:lstStyle/>
          <a:p>
            <a:r>
              <a:rPr lang="en-US" altLang="en-US" smtClean="0"/>
              <a:t>Entities with the same basic attributes are grouped or typed into an entity type. </a:t>
            </a:r>
          </a:p>
          <a:p>
            <a:pPr lvl="1"/>
            <a:r>
              <a:rPr lang="en-US" altLang="en-US" smtClean="0"/>
              <a:t>For example, the EMPLOYEE entity type or the PROJECT entity type.</a:t>
            </a:r>
          </a:p>
          <a:p>
            <a:r>
              <a:rPr lang="en-US" altLang="en-US" smtClean="0"/>
              <a:t>An attribute of an entity type for which each entity must have a unique value is called a </a:t>
            </a:r>
            <a:r>
              <a:rPr lang="en-US" altLang="en-US" i="1" smtClean="0">
                <a:solidFill>
                  <a:srgbClr val="0000FF"/>
                </a:solidFill>
              </a:rPr>
              <a:t>key attribute</a:t>
            </a:r>
            <a:r>
              <a:rPr lang="en-US" altLang="en-US" smtClean="0"/>
              <a:t> of the entity type. For example, SSN of EMPLOYEE.</a:t>
            </a:r>
          </a:p>
          <a:p>
            <a:pPr lvl="1"/>
            <a:r>
              <a:rPr lang="en-US" altLang="en-US" smtClean="0"/>
              <a:t>A key attribute may be composite. </a:t>
            </a:r>
          </a:p>
          <a:p>
            <a:pPr lvl="1"/>
            <a:r>
              <a:rPr lang="en-US" altLang="en-US" smtClean="0"/>
              <a:t>An entity type may have more than one key.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  <a:p>
            <a:endParaRPr lang="en-US" altLang="en-US" sz="2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A54B76-A33F-45FE-B390-728ACC51DB75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107BF5-3A4F-48AB-A688-EE63321754F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42900"/>
            <a:ext cx="9067800" cy="366713"/>
          </a:xfrm>
          <a:noFill/>
        </p:spPr>
        <p:txBody>
          <a:bodyPr tIns="0" anchor="ctr">
            <a:spAutoFit/>
          </a:bodyPr>
          <a:lstStyle/>
          <a:p>
            <a:r>
              <a:rPr lang="en-US" altLang="en-US" sz="2100" b="0" smtClean="0"/>
              <a:t>SUMMARY OF ER-DIAGRAM NOTATION</a:t>
            </a:r>
          </a:p>
        </p:txBody>
      </p:sp>
      <p:sp>
        <p:nvSpPr>
          <p:cNvPr id="17414" name="Rectangle 3"/>
          <p:cNvSpPr>
            <a:spLocks noChangeArrowheads="1"/>
          </p:cNvSpPr>
          <p:nvPr>
            <p:ph type="body" idx="1"/>
          </p:nvPr>
        </p:nvSpPr>
        <p:spPr>
          <a:xfrm>
            <a:off x="3505200" y="1066800"/>
            <a:ext cx="4419600" cy="4473575"/>
          </a:xfrm>
          <a:noFill/>
        </p:spPr>
        <p:txBody>
          <a:bodyPr>
            <a:spAutoFit/>
          </a:bodyPr>
          <a:lstStyle/>
          <a:p>
            <a:pPr marL="0" indent="0">
              <a:spcBef>
                <a:spcPct val="0"/>
              </a:spcBef>
              <a:buFont typeface="Monotype Sorts" charset="0"/>
              <a:buNone/>
            </a:pPr>
            <a:r>
              <a:rPr lang="en-US" altLang="en-US" sz="2400" u="sng" smtClean="0"/>
              <a:t>Meaning</a:t>
            </a:r>
          </a:p>
          <a:p>
            <a:pPr marL="0" indent="0">
              <a:spcBef>
                <a:spcPct val="0"/>
              </a:spcBef>
              <a:buFont typeface="Monotype Sorts" charset="0"/>
              <a:buNone/>
            </a:pPr>
            <a:r>
              <a:rPr lang="en-US" altLang="en-US" sz="2400" smtClean="0"/>
              <a:t>ENTITY TYPE</a:t>
            </a:r>
          </a:p>
          <a:p>
            <a:pPr marL="0" indent="0">
              <a:spcBef>
                <a:spcPct val="0"/>
              </a:spcBef>
              <a:buFont typeface="Monotype Sorts" charset="0"/>
              <a:buNone/>
            </a:pPr>
            <a:endParaRPr lang="en-US" altLang="en-US" sz="2400" smtClean="0"/>
          </a:p>
          <a:p>
            <a:pPr marL="0" indent="0">
              <a:spcBef>
                <a:spcPct val="0"/>
              </a:spcBef>
              <a:buFont typeface="Monotype Sorts" charset="0"/>
              <a:buNone/>
            </a:pPr>
            <a:r>
              <a:rPr lang="en-US" altLang="en-US" sz="2400" smtClean="0"/>
              <a:t>ATTRIBUTE</a:t>
            </a:r>
          </a:p>
          <a:p>
            <a:pPr marL="0" indent="0">
              <a:spcBef>
                <a:spcPct val="0"/>
              </a:spcBef>
              <a:buFont typeface="Monotype Sorts" charset="0"/>
              <a:buNone/>
            </a:pPr>
            <a:endParaRPr lang="en-US" altLang="en-US" sz="2400" smtClean="0"/>
          </a:p>
          <a:p>
            <a:pPr marL="0" indent="0">
              <a:spcBef>
                <a:spcPct val="0"/>
              </a:spcBef>
              <a:buFont typeface="Monotype Sorts" charset="0"/>
              <a:buNone/>
            </a:pPr>
            <a:r>
              <a:rPr lang="en-US" altLang="en-US" sz="2400" smtClean="0"/>
              <a:t>KEY ATTRIBUTE</a:t>
            </a:r>
          </a:p>
          <a:p>
            <a:pPr marL="0" indent="0">
              <a:spcBef>
                <a:spcPct val="0"/>
              </a:spcBef>
              <a:buFont typeface="Monotype Sorts" charset="0"/>
              <a:buNone/>
            </a:pPr>
            <a:endParaRPr lang="en-US" altLang="en-US" sz="2400" smtClean="0"/>
          </a:p>
          <a:p>
            <a:pPr marL="0" indent="0">
              <a:spcBef>
                <a:spcPct val="0"/>
              </a:spcBef>
              <a:buFont typeface="Monotype Sorts" charset="0"/>
              <a:buNone/>
            </a:pPr>
            <a:r>
              <a:rPr lang="en-US" altLang="en-US" sz="2400" smtClean="0"/>
              <a:t>MULTIVALUED ATTRIBUTE</a:t>
            </a:r>
          </a:p>
          <a:p>
            <a:pPr marL="0" indent="0">
              <a:spcBef>
                <a:spcPct val="0"/>
              </a:spcBef>
              <a:buFont typeface="Monotype Sorts" charset="0"/>
              <a:buNone/>
            </a:pPr>
            <a:endParaRPr lang="en-US" altLang="en-US" sz="2400" smtClean="0"/>
          </a:p>
          <a:p>
            <a:pPr marL="0" indent="0">
              <a:spcBef>
                <a:spcPct val="0"/>
              </a:spcBef>
              <a:buFont typeface="Monotype Sorts" charset="0"/>
              <a:buNone/>
            </a:pPr>
            <a:r>
              <a:rPr lang="en-US" altLang="en-US" sz="2400" smtClean="0"/>
              <a:t>COMPOSITE ATTRIBUTE</a:t>
            </a:r>
          </a:p>
          <a:p>
            <a:pPr marL="0" indent="0">
              <a:spcBef>
                <a:spcPct val="0"/>
              </a:spcBef>
              <a:buFont typeface="Monotype Sorts" charset="0"/>
              <a:buNone/>
            </a:pPr>
            <a:endParaRPr lang="en-US" altLang="en-US" sz="2400" smtClean="0"/>
          </a:p>
          <a:p>
            <a:pPr marL="0" indent="0">
              <a:spcBef>
                <a:spcPct val="0"/>
              </a:spcBef>
              <a:buFont typeface="Monotype Sorts" charset="0"/>
              <a:buNone/>
            </a:pPr>
            <a:r>
              <a:rPr lang="en-US" altLang="en-US" sz="2400" smtClean="0"/>
              <a:t>DERIVED ATTRIBUTE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1752600" y="1143000"/>
            <a:ext cx="11318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u="sng">
                <a:solidFill>
                  <a:schemeClr val="bg2"/>
                </a:solidFill>
                <a:latin typeface="Times New Roman" panose="02020603050405020304" pitchFamily="18" charset="0"/>
              </a:rPr>
              <a:t>Symbol</a:t>
            </a:r>
          </a:p>
        </p:txBody>
      </p:sp>
      <p:sp>
        <p:nvSpPr>
          <p:cNvPr id="17416" name="Rectangle 5"/>
          <p:cNvSpPr>
            <a:spLocks noChangeArrowheads="1"/>
          </p:cNvSpPr>
          <p:nvPr/>
        </p:nvSpPr>
        <p:spPr bwMode="auto">
          <a:xfrm>
            <a:off x="1752600" y="1600200"/>
            <a:ext cx="901700" cy="3143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7417" name="Group 13"/>
          <p:cNvGrpSpPr>
            <a:grpSpLocks/>
          </p:cNvGrpSpPr>
          <p:nvPr/>
        </p:nvGrpSpPr>
        <p:grpSpPr bwMode="auto">
          <a:xfrm>
            <a:off x="1600200" y="2303463"/>
            <a:ext cx="1143000" cy="211137"/>
            <a:chOff x="931" y="2046"/>
            <a:chExt cx="720" cy="133"/>
          </a:xfrm>
        </p:grpSpPr>
        <p:sp>
          <p:nvSpPr>
            <p:cNvPr id="17440" name="Oval 14"/>
            <p:cNvSpPr>
              <a:spLocks noChangeArrowheads="1"/>
            </p:cNvSpPr>
            <p:nvPr/>
          </p:nvSpPr>
          <p:spPr bwMode="auto">
            <a:xfrm>
              <a:off x="1181" y="2046"/>
              <a:ext cx="470" cy="133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41" name="Line 15"/>
            <p:cNvSpPr>
              <a:spLocks noChangeShapeType="1"/>
            </p:cNvSpPr>
            <p:nvPr/>
          </p:nvSpPr>
          <p:spPr bwMode="auto">
            <a:xfrm flipH="1">
              <a:off x="931" y="2113"/>
              <a:ext cx="25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18" name="Group 16"/>
          <p:cNvGrpSpPr>
            <a:grpSpLocks/>
          </p:cNvGrpSpPr>
          <p:nvPr/>
        </p:nvGrpSpPr>
        <p:grpSpPr bwMode="auto">
          <a:xfrm>
            <a:off x="1600200" y="3048000"/>
            <a:ext cx="1143000" cy="211138"/>
            <a:chOff x="931" y="2213"/>
            <a:chExt cx="720" cy="133"/>
          </a:xfrm>
        </p:grpSpPr>
        <p:grpSp>
          <p:nvGrpSpPr>
            <p:cNvPr id="17436" name="Group 17"/>
            <p:cNvGrpSpPr>
              <a:grpSpLocks/>
            </p:cNvGrpSpPr>
            <p:nvPr/>
          </p:nvGrpSpPr>
          <p:grpSpPr bwMode="auto">
            <a:xfrm>
              <a:off x="931" y="2213"/>
              <a:ext cx="720" cy="133"/>
              <a:chOff x="931" y="2046"/>
              <a:chExt cx="720" cy="133"/>
            </a:xfrm>
          </p:grpSpPr>
          <p:sp>
            <p:nvSpPr>
              <p:cNvPr id="17438" name="Oval 18"/>
              <p:cNvSpPr>
                <a:spLocks noChangeArrowheads="1"/>
              </p:cNvSpPr>
              <p:nvPr/>
            </p:nvSpPr>
            <p:spPr bwMode="auto">
              <a:xfrm>
                <a:off x="1181" y="2046"/>
                <a:ext cx="470" cy="133"/>
              </a:xfrm>
              <a:prstGeom prst="ellips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39" name="Line 19"/>
              <p:cNvSpPr>
                <a:spLocks noChangeShapeType="1"/>
              </p:cNvSpPr>
              <p:nvPr/>
            </p:nvSpPr>
            <p:spPr bwMode="auto">
              <a:xfrm flipH="1">
                <a:off x="931" y="2113"/>
                <a:ext cx="25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437" name="Line 20"/>
            <p:cNvSpPr>
              <a:spLocks noChangeShapeType="1"/>
            </p:cNvSpPr>
            <p:nvPr/>
          </p:nvSpPr>
          <p:spPr bwMode="auto">
            <a:xfrm>
              <a:off x="1277" y="2306"/>
              <a:ext cx="26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19" name="Group 21"/>
          <p:cNvGrpSpPr>
            <a:grpSpLocks/>
          </p:cNvGrpSpPr>
          <p:nvPr/>
        </p:nvGrpSpPr>
        <p:grpSpPr bwMode="auto">
          <a:xfrm>
            <a:off x="1600200" y="3827463"/>
            <a:ext cx="1249363" cy="273050"/>
            <a:chOff x="931" y="2475"/>
            <a:chExt cx="787" cy="172"/>
          </a:xfrm>
        </p:grpSpPr>
        <p:sp>
          <p:nvSpPr>
            <p:cNvPr id="17433" name="Oval 22"/>
            <p:cNvSpPr>
              <a:spLocks noChangeArrowheads="1"/>
            </p:cNvSpPr>
            <p:nvPr/>
          </p:nvSpPr>
          <p:spPr bwMode="auto">
            <a:xfrm>
              <a:off x="1181" y="2492"/>
              <a:ext cx="470" cy="133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34" name="Line 23"/>
            <p:cNvSpPr>
              <a:spLocks noChangeShapeType="1"/>
            </p:cNvSpPr>
            <p:nvPr/>
          </p:nvSpPr>
          <p:spPr bwMode="auto">
            <a:xfrm flipH="1">
              <a:off x="931" y="2559"/>
              <a:ext cx="25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5" name="Oval 24"/>
            <p:cNvSpPr>
              <a:spLocks noChangeArrowheads="1"/>
            </p:cNvSpPr>
            <p:nvPr/>
          </p:nvSpPr>
          <p:spPr bwMode="auto">
            <a:xfrm>
              <a:off x="1114" y="2475"/>
              <a:ext cx="604" cy="172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7420" name="Group 25"/>
          <p:cNvGrpSpPr>
            <a:grpSpLocks/>
          </p:cNvGrpSpPr>
          <p:nvPr/>
        </p:nvGrpSpPr>
        <p:grpSpPr bwMode="auto">
          <a:xfrm>
            <a:off x="1752600" y="5275263"/>
            <a:ext cx="1143000" cy="211137"/>
            <a:chOff x="931" y="2046"/>
            <a:chExt cx="720" cy="133"/>
          </a:xfrm>
        </p:grpSpPr>
        <p:sp>
          <p:nvSpPr>
            <p:cNvPr id="17431" name="Oval 26"/>
            <p:cNvSpPr>
              <a:spLocks noChangeArrowheads="1"/>
            </p:cNvSpPr>
            <p:nvPr/>
          </p:nvSpPr>
          <p:spPr bwMode="auto">
            <a:xfrm>
              <a:off x="1181" y="2046"/>
              <a:ext cx="470" cy="133"/>
            </a:xfrm>
            <a:prstGeom prst="ellips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32" name="Line 27"/>
            <p:cNvSpPr>
              <a:spLocks noChangeShapeType="1"/>
            </p:cNvSpPr>
            <p:nvPr/>
          </p:nvSpPr>
          <p:spPr bwMode="auto">
            <a:xfrm flipH="1">
              <a:off x="931" y="2113"/>
              <a:ext cx="25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21" name="Group 47"/>
          <p:cNvGrpSpPr>
            <a:grpSpLocks/>
          </p:cNvGrpSpPr>
          <p:nvPr/>
        </p:nvGrpSpPr>
        <p:grpSpPr bwMode="auto">
          <a:xfrm>
            <a:off x="1828800" y="4513263"/>
            <a:ext cx="990600" cy="346075"/>
            <a:chOff x="0" y="1560"/>
            <a:chExt cx="1200" cy="420"/>
          </a:xfrm>
        </p:grpSpPr>
        <p:sp>
          <p:nvSpPr>
            <p:cNvPr id="17422" name="Oval 48"/>
            <p:cNvSpPr>
              <a:spLocks noChangeArrowheads="1"/>
            </p:cNvSpPr>
            <p:nvPr/>
          </p:nvSpPr>
          <p:spPr bwMode="auto">
            <a:xfrm>
              <a:off x="0" y="1560"/>
              <a:ext cx="288" cy="168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3" name="Oval 49"/>
            <p:cNvSpPr>
              <a:spLocks noChangeArrowheads="1"/>
            </p:cNvSpPr>
            <p:nvPr/>
          </p:nvSpPr>
          <p:spPr bwMode="auto">
            <a:xfrm>
              <a:off x="396" y="1560"/>
              <a:ext cx="288" cy="168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4" name="Oval 50"/>
            <p:cNvSpPr>
              <a:spLocks noChangeArrowheads="1"/>
            </p:cNvSpPr>
            <p:nvPr/>
          </p:nvSpPr>
          <p:spPr bwMode="auto">
            <a:xfrm>
              <a:off x="912" y="1560"/>
              <a:ext cx="288" cy="168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5" name="Oval 51"/>
            <p:cNvSpPr>
              <a:spLocks noChangeArrowheads="1"/>
            </p:cNvSpPr>
            <p:nvPr/>
          </p:nvSpPr>
          <p:spPr bwMode="auto">
            <a:xfrm>
              <a:off x="516" y="1812"/>
              <a:ext cx="288" cy="168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6" name="Line 52"/>
            <p:cNvSpPr>
              <a:spLocks noChangeShapeType="1"/>
            </p:cNvSpPr>
            <p:nvPr/>
          </p:nvSpPr>
          <p:spPr bwMode="auto">
            <a:xfrm flipH="1">
              <a:off x="264" y="1896"/>
              <a:ext cx="26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7" name="Line 53"/>
            <p:cNvSpPr>
              <a:spLocks noChangeShapeType="1"/>
            </p:cNvSpPr>
            <p:nvPr/>
          </p:nvSpPr>
          <p:spPr bwMode="auto">
            <a:xfrm>
              <a:off x="288" y="1668"/>
              <a:ext cx="264" cy="17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8" name="Line 54"/>
            <p:cNvSpPr>
              <a:spLocks noChangeShapeType="1"/>
            </p:cNvSpPr>
            <p:nvPr/>
          </p:nvSpPr>
          <p:spPr bwMode="auto">
            <a:xfrm>
              <a:off x="528" y="1717"/>
              <a:ext cx="84" cy="10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9" name="Line 55"/>
            <p:cNvSpPr>
              <a:spLocks noChangeShapeType="1"/>
            </p:cNvSpPr>
            <p:nvPr/>
          </p:nvSpPr>
          <p:spPr bwMode="auto">
            <a:xfrm flipV="1">
              <a:off x="792" y="1728"/>
              <a:ext cx="228" cy="13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0" name="Line 56"/>
            <p:cNvSpPr>
              <a:spLocks noChangeShapeType="1"/>
            </p:cNvSpPr>
            <p:nvPr/>
          </p:nvSpPr>
          <p:spPr bwMode="auto">
            <a:xfrm>
              <a:off x="720" y="1644"/>
              <a:ext cx="18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771623-BBD0-4656-A7E7-7F36B62FC278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C1353C0-62E5-4B7C-B91A-CE6A8DDC08A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 (cont.)</a:t>
            </a:r>
          </a:p>
        </p:txBody>
      </p:sp>
      <p:pic>
        <p:nvPicPr>
          <p:cNvPr id="18438" name="Picture 4" descr="fig03_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91"/>
          <a:stretch>
            <a:fillRect/>
          </a:stretch>
        </p:blipFill>
        <p:spPr bwMode="auto">
          <a:xfrm>
            <a:off x="1371600" y="990600"/>
            <a:ext cx="6230938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67C6FDE-13CF-408A-BEE1-EDB24F8038C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948AC74-73CD-4581-9AE3-786819DE5C39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03213"/>
            <a:ext cx="8534400" cy="534987"/>
          </a:xfrm>
        </p:spPr>
        <p:txBody>
          <a:bodyPr/>
          <a:lstStyle/>
          <a:p>
            <a:r>
              <a:rPr lang="en-US" altLang="en-US" smtClean="0"/>
              <a:t>Relationships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099425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smtClean="0"/>
              <a:t>A </a:t>
            </a:r>
            <a:r>
              <a:rPr lang="en-US" altLang="en-US" sz="2400" i="1" smtClean="0">
                <a:solidFill>
                  <a:srgbClr val="0000FF"/>
                </a:solidFill>
              </a:rPr>
              <a:t>relationship</a:t>
            </a:r>
            <a:r>
              <a:rPr lang="en-US" altLang="en-US" sz="2400" smtClean="0"/>
              <a:t> relates two or more distinct entities with a specific meaning. 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For example, EMPLOYEE John Smith works on the ProductX PROJECT or EMPLOYEE Franklin Wong manages the Research DEPARTMENT.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Relationships of the same type are grouped or typed into a </a:t>
            </a:r>
            <a:r>
              <a:rPr lang="en-US" altLang="en-US" sz="2400" i="1" smtClean="0">
                <a:solidFill>
                  <a:srgbClr val="0000FF"/>
                </a:solidFill>
              </a:rPr>
              <a:t>relationship type</a:t>
            </a:r>
            <a:r>
              <a:rPr lang="en-US" altLang="en-US" sz="2400" smtClean="0"/>
              <a:t>. 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For example, the WORKS_ON relationship type in which EMPLOYEEs and PROJECTs participate, or the MANAGES relationship type in which EMPLOYEEs and DEPARTMENTs participate.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The </a:t>
            </a:r>
            <a:r>
              <a:rPr lang="en-US" altLang="en-US" sz="2400" i="1" smtClean="0">
                <a:solidFill>
                  <a:srgbClr val="0000FF"/>
                </a:solidFill>
              </a:rPr>
              <a:t>degree of a relationship type</a:t>
            </a:r>
            <a:r>
              <a:rPr lang="en-US" altLang="en-US" sz="2400" smtClean="0"/>
              <a:t> is the number of participating entity types. 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Both MANAGES and WORKS_ON are binary relationships.</a:t>
            </a:r>
          </a:p>
        </p:txBody>
      </p:sp>
      <p:sp>
        <p:nvSpPr>
          <p:cNvPr id="401412" name="Rectangle 4"/>
          <p:cNvSpPr>
            <a:spLocks noChangeArrowheads="1"/>
          </p:cNvSpPr>
          <p:nvPr/>
        </p:nvSpPr>
        <p:spPr bwMode="auto">
          <a:xfrm>
            <a:off x="7962900" y="1905000"/>
            <a:ext cx="1066800" cy="4572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7962900" y="4953000"/>
            <a:ext cx="1066800" cy="457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039100" y="2362200"/>
            <a:ext cx="914400" cy="2590800"/>
            <a:chOff x="4992" y="2016"/>
            <a:chExt cx="576" cy="1632"/>
          </a:xfrm>
        </p:grpSpPr>
        <p:sp>
          <p:nvSpPr>
            <p:cNvPr id="19473" name="AutoShape 7"/>
            <p:cNvSpPr>
              <a:spLocks noChangeArrowheads="1"/>
            </p:cNvSpPr>
            <p:nvPr/>
          </p:nvSpPr>
          <p:spPr bwMode="auto">
            <a:xfrm>
              <a:off x="4992" y="2736"/>
              <a:ext cx="576" cy="336"/>
            </a:xfrm>
            <a:prstGeom prst="diamond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4" name="Line 8"/>
            <p:cNvSpPr>
              <a:spLocks noChangeShapeType="1"/>
            </p:cNvSpPr>
            <p:nvPr/>
          </p:nvSpPr>
          <p:spPr bwMode="auto">
            <a:xfrm>
              <a:off x="5280" y="2016"/>
              <a:ext cx="0" cy="72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Line 9"/>
            <p:cNvSpPr>
              <a:spLocks noChangeShapeType="1"/>
            </p:cNvSpPr>
            <p:nvPr/>
          </p:nvSpPr>
          <p:spPr bwMode="auto">
            <a:xfrm>
              <a:off x="5280" y="3072"/>
              <a:ext cx="0" cy="57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972300" y="5181600"/>
            <a:ext cx="2095500" cy="685800"/>
            <a:chOff x="4320" y="3792"/>
            <a:chExt cx="1320" cy="432"/>
          </a:xfrm>
        </p:grpSpPr>
        <p:sp>
          <p:nvSpPr>
            <p:cNvPr id="19467" name="Oval 11"/>
            <p:cNvSpPr>
              <a:spLocks noChangeArrowheads="1"/>
            </p:cNvSpPr>
            <p:nvPr/>
          </p:nvSpPr>
          <p:spPr bwMode="auto">
            <a:xfrm>
              <a:off x="4320" y="3888"/>
              <a:ext cx="432" cy="192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4704" y="4032"/>
              <a:ext cx="432" cy="192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9" name="Oval 13"/>
            <p:cNvSpPr>
              <a:spLocks noChangeArrowheads="1"/>
            </p:cNvSpPr>
            <p:nvPr/>
          </p:nvSpPr>
          <p:spPr bwMode="auto">
            <a:xfrm>
              <a:off x="5208" y="4032"/>
              <a:ext cx="432" cy="192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0" name="Line 14"/>
            <p:cNvSpPr>
              <a:spLocks noChangeShapeType="1"/>
            </p:cNvSpPr>
            <p:nvPr/>
          </p:nvSpPr>
          <p:spPr bwMode="auto">
            <a:xfrm flipV="1">
              <a:off x="4512" y="3792"/>
              <a:ext cx="432" cy="9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Line 15"/>
            <p:cNvSpPr>
              <a:spLocks noChangeShapeType="1"/>
            </p:cNvSpPr>
            <p:nvPr/>
          </p:nvSpPr>
          <p:spPr bwMode="auto">
            <a:xfrm flipV="1">
              <a:off x="4896" y="3936"/>
              <a:ext cx="240" cy="9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Line 16"/>
            <p:cNvSpPr>
              <a:spLocks noChangeShapeType="1"/>
            </p:cNvSpPr>
            <p:nvPr/>
          </p:nvSpPr>
          <p:spPr bwMode="auto">
            <a:xfrm flipV="1">
              <a:off x="5424" y="3936"/>
              <a:ext cx="0" cy="9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1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2" grpId="0" animBg="1"/>
      <p:bldP spid="4014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0A3877-FB75-4357-9F96-6BDE3F93693F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05A7C4-4EDA-4DF5-9227-78FDF79BC3C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485" name="Line 2"/>
          <p:cNvSpPr>
            <a:spLocks noChangeShapeType="1"/>
          </p:cNvSpPr>
          <p:nvPr/>
        </p:nvSpPr>
        <p:spPr bwMode="auto">
          <a:xfrm flipV="1">
            <a:off x="1524000" y="2136775"/>
            <a:ext cx="2971800" cy="247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Line 3"/>
          <p:cNvSpPr>
            <a:spLocks noChangeShapeType="1"/>
          </p:cNvSpPr>
          <p:nvPr/>
        </p:nvSpPr>
        <p:spPr bwMode="auto">
          <a:xfrm flipV="1">
            <a:off x="1524000" y="2765425"/>
            <a:ext cx="291465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Line 4"/>
          <p:cNvSpPr>
            <a:spLocks noChangeShapeType="1"/>
          </p:cNvSpPr>
          <p:nvPr/>
        </p:nvSpPr>
        <p:spPr bwMode="auto">
          <a:xfrm flipV="1">
            <a:off x="1543050" y="3317875"/>
            <a:ext cx="2857500" cy="381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5"/>
          <p:cNvSpPr>
            <a:spLocks noChangeShapeType="1"/>
          </p:cNvSpPr>
          <p:nvPr/>
        </p:nvSpPr>
        <p:spPr bwMode="auto">
          <a:xfrm>
            <a:off x="1543050" y="3832225"/>
            <a:ext cx="291465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6"/>
          <p:cNvSpPr>
            <a:spLocks noChangeShapeType="1"/>
          </p:cNvSpPr>
          <p:nvPr/>
        </p:nvSpPr>
        <p:spPr bwMode="auto">
          <a:xfrm>
            <a:off x="1543050" y="4308475"/>
            <a:ext cx="2876550" cy="152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7"/>
          <p:cNvSpPr>
            <a:spLocks noChangeShapeType="1"/>
          </p:cNvSpPr>
          <p:nvPr/>
        </p:nvSpPr>
        <p:spPr bwMode="auto">
          <a:xfrm>
            <a:off x="1524000" y="4803775"/>
            <a:ext cx="2933700" cy="247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8"/>
          <p:cNvSpPr>
            <a:spLocks noChangeShapeType="1"/>
          </p:cNvSpPr>
          <p:nvPr/>
        </p:nvSpPr>
        <p:spPr bwMode="auto">
          <a:xfrm>
            <a:off x="1543050" y="5318125"/>
            <a:ext cx="2895600" cy="323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9"/>
          <p:cNvSpPr>
            <a:spLocks noChangeShapeType="1"/>
          </p:cNvSpPr>
          <p:nvPr/>
        </p:nvSpPr>
        <p:spPr bwMode="auto">
          <a:xfrm>
            <a:off x="4552950" y="2136775"/>
            <a:ext cx="2895600" cy="228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0"/>
          <p:cNvSpPr>
            <a:spLocks noChangeShapeType="1"/>
          </p:cNvSpPr>
          <p:nvPr/>
        </p:nvSpPr>
        <p:spPr bwMode="auto">
          <a:xfrm>
            <a:off x="4572000" y="2746375"/>
            <a:ext cx="2838450" cy="533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1"/>
          <p:cNvSpPr>
            <a:spLocks noChangeShapeType="1"/>
          </p:cNvSpPr>
          <p:nvPr/>
        </p:nvSpPr>
        <p:spPr bwMode="auto">
          <a:xfrm flipV="1">
            <a:off x="4552950" y="2365375"/>
            <a:ext cx="2857500" cy="9525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2"/>
          <p:cNvSpPr>
            <a:spLocks noChangeShapeType="1"/>
          </p:cNvSpPr>
          <p:nvPr/>
        </p:nvSpPr>
        <p:spPr bwMode="auto">
          <a:xfrm flipV="1">
            <a:off x="4591050" y="3298825"/>
            <a:ext cx="2800350" cy="590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3"/>
          <p:cNvSpPr>
            <a:spLocks noChangeShapeType="1"/>
          </p:cNvSpPr>
          <p:nvPr/>
        </p:nvSpPr>
        <p:spPr bwMode="auto">
          <a:xfrm flipV="1">
            <a:off x="4552950" y="4194175"/>
            <a:ext cx="2819400" cy="2857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4"/>
          <p:cNvSpPr>
            <a:spLocks noChangeShapeType="1"/>
          </p:cNvSpPr>
          <p:nvPr/>
        </p:nvSpPr>
        <p:spPr bwMode="auto">
          <a:xfrm flipV="1">
            <a:off x="4552950" y="4194175"/>
            <a:ext cx="2838450" cy="1447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Rectangle 15"/>
          <p:cNvSpPr>
            <a:spLocks noGrp="1" noChangeArrowheads="1"/>
          </p:cNvSpPr>
          <p:nvPr>
            <p:ph type="title"/>
          </p:nvPr>
        </p:nvSpPr>
        <p:spPr>
          <a:xfrm>
            <a:off x="0" y="327025"/>
            <a:ext cx="9144000" cy="533400"/>
          </a:xfrm>
          <a:noFill/>
        </p:spPr>
        <p:txBody>
          <a:bodyPr tIns="0" anchor="ctr">
            <a:spAutoFit/>
          </a:bodyPr>
          <a:lstStyle/>
          <a:p>
            <a:r>
              <a:rPr lang="en-US" altLang="en-US" smtClean="0"/>
              <a:t>Instances of a relationship</a:t>
            </a:r>
          </a:p>
        </p:txBody>
      </p:sp>
      <p:sp>
        <p:nvSpPr>
          <p:cNvPr id="20499" name="Rectangle 16"/>
          <p:cNvSpPr>
            <a:spLocks noChangeArrowheads="1"/>
          </p:cNvSpPr>
          <p:nvPr/>
        </p:nvSpPr>
        <p:spPr bwMode="auto">
          <a:xfrm>
            <a:off x="4381500" y="2047875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0" name="Rectangle 17"/>
          <p:cNvSpPr>
            <a:spLocks noChangeArrowheads="1"/>
          </p:cNvSpPr>
          <p:nvPr/>
        </p:nvSpPr>
        <p:spPr bwMode="auto">
          <a:xfrm>
            <a:off x="4381500" y="2638425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1" name="Rectangle 18"/>
          <p:cNvSpPr>
            <a:spLocks noChangeArrowheads="1"/>
          </p:cNvSpPr>
          <p:nvPr/>
        </p:nvSpPr>
        <p:spPr bwMode="auto">
          <a:xfrm>
            <a:off x="4381500" y="3209925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2" name="Rectangle 19"/>
          <p:cNvSpPr>
            <a:spLocks noChangeArrowheads="1"/>
          </p:cNvSpPr>
          <p:nvPr/>
        </p:nvSpPr>
        <p:spPr bwMode="auto">
          <a:xfrm>
            <a:off x="4381500" y="3800475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3" name="Rectangle 20"/>
          <p:cNvSpPr>
            <a:spLocks noChangeArrowheads="1"/>
          </p:cNvSpPr>
          <p:nvPr/>
        </p:nvSpPr>
        <p:spPr bwMode="auto">
          <a:xfrm>
            <a:off x="4381500" y="4371975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4" name="Rectangle 21"/>
          <p:cNvSpPr>
            <a:spLocks noChangeArrowheads="1"/>
          </p:cNvSpPr>
          <p:nvPr/>
        </p:nvSpPr>
        <p:spPr bwMode="auto">
          <a:xfrm>
            <a:off x="4381500" y="4962525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5" name="Rectangle 22"/>
          <p:cNvSpPr>
            <a:spLocks noChangeArrowheads="1"/>
          </p:cNvSpPr>
          <p:nvPr/>
        </p:nvSpPr>
        <p:spPr bwMode="auto">
          <a:xfrm>
            <a:off x="4381500" y="5534025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6" name="Oval 23"/>
          <p:cNvSpPr>
            <a:spLocks noChangeArrowheads="1"/>
          </p:cNvSpPr>
          <p:nvPr/>
        </p:nvSpPr>
        <p:spPr bwMode="auto">
          <a:xfrm>
            <a:off x="466725" y="1546225"/>
            <a:ext cx="1943100" cy="398145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0" bIns="0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3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4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5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6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7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</a:p>
        </p:txBody>
      </p:sp>
      <p:sp>
        <p:nvSpPr>
          <p:cNvPr id="20507" name="Text Box 24"/>
          <p:cNvSpPr txBox="1">
            <a:spLocks noChangeArrowheads="1"/>
          </p:cNvSpPr>
          <p:nvPr/>
        </p:nvSpPr>
        <p:spPr bwMode="auto">
          <a:xfrm>
            <a:off x="466725" y="1054100"/>
            <a:ext cx="180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bg2"/>
                </a:solidFill>
                <a:latin typeface="Times New Roman" panose="02020603050405020304" pitchFamily="18" charset="0"/>
              </a:rPr>
              <a:t>EMPLOYEE</a:t>
            </a:r>
          </a:p>
        </p:txBody>
      </p:sp>
      <p:sp>
        <p:nvSpPr>
          <p:cNvPr id="20508" name="Oval 25"/>
          <p:cNvSpPr>
            <a:spLocks noChangeArrowheads="1"/>
          </p:cNvSpPr>
          <p:nvPr/>
        </p:nvSpPr>
        <p:spPr bwMode="auto">
          <a:xfrm>
            <a:off x="3505200" y="1546225"/>
            <a:ext cx="1943100" cy="472440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0" bIns="3657600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3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4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5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6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7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09" name="Text Box 26"/>
          <p:cNvSpPr txBox="1">
            <a:spLocks noChangeArrowheads="1"/>
          </p:cNvSpPr>
          <p:nvPr/>
        </p:nvSpPr>
        <p:spPr bwMode="auto">
          <a:xfrm>
            <a:off x="3460750" y="1054100"/>
            <a:ext cx="203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bg2"/>
                </a:solidFill>
                <a:latin typeface="Times New Roman" panose="02020603050405020304" pitchFamily="18" charset="0"/>
              </a:rPr>
              <a:t>WORKS_FOR</a:t>
            </a:r>
          </a:p>
        </p:txBody>
      </p:sp>
      <p:sp>
        <p:nvSpPr>
          <p:cNvPr id="20510" name="Oval 27"/>
          <p:cNvSpPr>
            <a:spLocks noChangeArrowheads="1"/>
          </p:cNvSpPr>
          <p:nvPr/>
        </p:nvSpPr>
        <p:spPr bwMode="auto">
          <a:xfrm>
            <a:off x="6553200" y="1546225"/>
            <a:ext cx="1943100" cy="398145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0" bIns="0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100000"/>
              </a:spcBef>
              <a:spcAft>
                <a:spcPct val="100000"/>
              </a:spcAft>
            </a:pP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 d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100000"/>
              </a:spcBef>
              <a:spcAft>
                <a:spcPct val="100000"/>
              </a:spcAft>
            </a:pP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 d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100000"/>
              </a:spcBef>
              <a:spcAft>
                <a:spcPct val="100000"/>
              </a:spcAft>
            </a:pP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 d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3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11" name="Text Box 28"/>
          <p:cNvSpPr txBox="1">
            <a:spLocks noChangeArrowheads="1"/>
          </p:cNvSpPr>
          <p:nvPr/>
        </p:nvSpPr>
        <p:spPr bwMode="auto">
          <a:xfrm>
            <a:off x="6413500" y="1054100"/>
            <a:ext cx="2233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bg2"/>
                </a:solidFill>
                <a:latin typeface="Times New Roman" panose="02020603050405020304" pitchFamily="18" charset="0"/>
              </a:rPr>
              <a:t>DEPARTMENT</a:t>
            </a:r>
          </a:p>
        </p:txBody>
      </p:sp>
      <p:sp>
        <p:nvSpPr>
          <p:cNvPr id="20512" name="Line 29"/>
          <p:cNvSpPr>
            <a:spLocks noChangeShapeType="1"/>
          </p:cNvSpPr>
          <p:nvPr/>
        </p:nvSpPr>
        <p:spPr bwMode="auto">
          <a:xfrm flipV="1">
            <a:off x="4572000" y="2347913"/>
            <a:ext cx="2838450" cy="26860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D21951-F54A-4242-BD1A-FB99C3F8E872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E179FC4-7187-4245-B9B6-283A5F199B40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3988"/>
            <a:ext cx="7772400" cy="796925"/>
          </a:xfrm>
        </p:spPr>
        <p:txBody>
          <a:bodyPr/>
          <a:lstStyle/>
          <a:p>
            <a:r>
              <a:rPr lang="en-US" altLang="en-US" smtClean="0"/>
              <a:t>Structural Constraints (I)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4876800"/>
          </a:xfrm>
        </p:spPr>
        <p:txBody>
          <a:bodyPr/>
          <a:lstStyle/>
          <a:p>
            <a:r>
              <a:rPr lang="en-US" altLang="en-US" smtClean="0"/>
              <a:t>Maximum Cardinality</a:t>
            </a:r>
          </a:p>
          <a:p>
            <a:pPr lvl="1"/>
            <a:r>
              <a:rPr lang="en-US" altLang="en-US" smtClean="0"/>
              <a:t>One-to-one (1:1)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One-to-many (1:N) or Many-to-one (N:1)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Many-to-many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C8C988-B517-41C8-A8B7-070139B30B16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B68E01-CFE6-41D0-820D-BA06F00A175C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About the class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Class webpage is at </a:t>
            </a:r>
          </a:p>
          <a:p>
            <a:pPr lvl="1"/>
            <a:r>
              <a:rPr lang="en-US" altLang="en-US" dirty="0" smtClean="0">
                <a:hlinkClick r:id="rId3"/>
              </a:rPr>
              <a:t>http://protocols.netlab.uky.edu/~liuj/teaching/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Annoucement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Course schedule</a:t>
            </a:r>
          </a:p>
          <a:p>
            <a:pPr lvl="1"/>
            <a:r>
              <a:rPr lang="en-US" altLang="en-US" dirty="0" smtClean="0"/>
              <a:t>Slides </a:t>
            </a:r>
          </a:p>
          <a:p>
            <a:pPr lvl="1"/>
            <a:r>
              <a:rPr lang="en-US" altLang="en-US" dirty="0" smtClean="0"/>
              <a:t>Homework</a:t>
            </a:r>
          </a:p>
          <a:p>
            <a:pPr lvl="1"/>
            <a:r>
              <a:rPr lang="en-US" altLang="en-US" dirty="0" smtClean="0"/>
              <a:t>Project</a:t>
            </a:r>
          </a:p>
          <a:p>
            <a:r>
              <a:rPr lang="en-US" altLang="en-US" dirty="0" smtClean="0"/>
              <a:t>Any </a:t>
            </a:r>
            <a:r>
              <a:rPr lang="en-US" altLang="en-US" dirty="0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3D2D79-2BEB-4578-A095-A0654687C826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56E5688-AA2A-4A72-961B-CE1A3082C66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2533" name="Line 2"/>
          <p:cNvSpPr>
            <a:spLocks noChangeShapeType="1"/>
          </p:cNvSpPr>
          <p:nvPr/>
        </p:nvSpPr>
        <p:spPr bwMode="auto">
          <a:xfrm flipV="1">
            <a:off x="1524000" y="2136775"/>
            <a:ext cx="2971800" cy="247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Line 3"/>
          <p:cNvSpPr>
            <a:spLocks noChangeShapeType="1"/>
          </p:cNvSpPr>
          <p:nvPr/>
        </p:nvSpPr>
        <p:spPr bwMode="auto">
          <a:xfrm flipV="1">
            <a:off x="1524000" y="2765425"/>
            <a:ext cx="291465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4"/>
          <p:cNvSpPr>
            <a:spLocks noChangeShapeType="1"/>
          </p:cNvSpPr>
          <p:nvPr/>
        </p:nvSpPr>
        <p:spPr bwMode="auto">
          <a:xfrm flipV="1">
            <a:off x="1543050" y="3317875"/>
            <a:ext cx="2857500" cy="381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Line 5"/>
          <p:cNvSpPr>
            <a:spLocks noChangeShapeType="1"/>
          </p:cNvSpPr>
          <p:nvPr/>
        </p:nvSpPr>
        <p:spPr bwMode="auto">
          <a:xfrm>
            <a:off x="1543050" y="3832225"/>
            <a:ext cx="291465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Line 6"/>
          <p:cNvSpPr>
            <a:spLocks noChangeShapeType="1"/>
          </p:cNvSpPr>
          <p:nvPr/>
        </p:nvSpPr>
        <p:spPr bwMode="auto">
          <a:xfrm>
            <a:off x="1543050" y="4308475"/>
            <a:ext cx="2876550" cy="152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7"/>
          <p:cNvSpPr>
            <a:spLocks noChangeShapeType="1"/>
          </p:cNvSpPr>
          <p:nvPr/>
        </p:nvSpPr>
        <p:spPr bwMode="auto">
          <a:xfrm>
            <a:off x="1524000" y="4803775"/>
            <a:ext cx="2933700" cy="247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Line 8"/>
          <p:cNvSpPr>
            <a:spLocks noChangeShapeType="1"/>
          </p:cNvSpPr>
          <p:nvPr/>
        </p:nvSpPr>
        <p:spPr bwMode="auto">
          <a:xfrm>
            <a:off x="1543050" y="5318125"/>
            <a:ext cx="2895600" cy="323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Line 9"/>
          <p:cNvSpPr>
            <a:spLocks noChangeShapeType="1"/>
          </p:cNvSpPr>
          <p:nvPr/>
        </p:nvSpPr>
        <p:spPr bwMode="auto">
          <a:xfrm>
            <a:off x="4552950" y="2136775"/>
            <a:ext cx="2895600" cy="228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Line 10"/>
          <p:cNvSpPr>
            <a:spLocks noChangeShapeType="1"/>
          </p:cNvSpPr>
          <p:nvPr/>
        </p:nvSpPr>
        <p:spPr bwMode="auto">
          <a:xfrm>
            <a:off x="4572000" y="2746375"/>
            <a:ext cx="2838450" cy="533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Line 11"/>
          <p:cNvSpPr>
            <a:spLocks noChangeShapeType="1"/>
          </p:cNvSpPr>
          <p:nvPr/>
        </p:nvSpPr>
        <p:spPr bwMode="auto">
          <a:xfrm flipV="1">
            <a:off x="4552950" y="2365375"/>
            <a:ext cx="2857500" cy="9525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Line 12"/>
          <p:cNvSpPr>
            <a:spLocks noChangeShapeType="1"/>
          </p:cNvSpPr>
          <p:nvPr/>
        </p:nvSpPr>
        <p:spPr bwMode="auto">
          <a:xfrm flipV="1">
            <a:off x="4591050" y="3298825"/>
            <a:ext cx="2800350" cy="590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Line 13"/>
          <p:cNvSpPr>
            <a:spLocks noChangeShapeType="1"/>
          </p:cNvSpPr>
          <p:nvPr/>
        </p:nvSpPr>
        <p:spPr bwMode="auto">
          <a:xfrm flipV="1">
            <a:off x="4552950" y="4194175"/>
            <a:ext cx="2819400" cy="2857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Line 14"/>
          <p:cNvSpPr>
            <a:spLocks noChangeShapeType="1"/>
          </p:cNvSpPr>
          <p:nvPr/>
        </p:nvSpPr>
        <p:spPr bwMode="auto">
          <a:xfrm flipV="1">
            <a:off x="4552950" y="4194175"/>
            <a:ext cx="2838450" cy="1447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Rectangle 15"/>
          <p:cNvSpPr>
            <a:spLocks noGrp="1" noChangeArrowheads="1"/>
          </p:cNvSpPr>
          <p:nvPr>
            <p:ph type="title"/>
          </p:nvPr>
        </p:nvSpPr>
        <p:spPr>
          <a:xfrm>
            <a:off x="0" y="325438"/>
            <a:ext cx="9144000" cy="533400"/>
          </a:xfrm>
          <a:noFill/>
        </p:spPr>
        <p:txBody>
          <a:bodyPr tIns="0" anchor="ctr">
            <a:spAutoFit/>
          </a:bodyPr>
          <a:lstStyle/>
          <a:p>
            <a:r>
              <a:rPr lang="en-US" altLang="en-US" smtClean="0"/>
              <a:t>Many-to-one (N:1) RELATIONSHIP</a:t>
            </a:r>
          </a:p>
        </p:txBody>
      </p:sp>
      <p:sp>
        <p:nvSpPr>
          <p:cNvPr id="22547" name="Rectangle 16"/>
          <p:cNvSpPr>
            <a:spLocks noChangeArrowheads="1"/>
          </p:cNvSpPr>
          <p:nvPr/>
        </p:nvSpPr>
        <p:spPr bwMode="auto">
          <a:xfrm>
            <a:off x="4381500" y="2047875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8" name="Rectangle 17"/>
          <p:cNvSpPr>
            <a:spLocks noChangeArrowheads="1"/>
          </p:cNvSpPr>
          <p:nvPr/>
        </p:nvSpPr>
        <p:spPr bwMode="auto">
          <a:xfrm>
            <a:off x="4381500" y="2638425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9" name="Rectangle 18"/>
          <p:cNvSpPr>
            <a:spLocks noChangeArrowheads="1"/>
          </p:cNvSpPr>
          <p:nvPr/>
        </p:nvSpPr>
        <p:spPr bwMode="auto">
          <a:xfrm>
            <a:off x="4381500" y="3209925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50" name="Rectangle 19"/>
          <p:cNvSpPr>
            <a:spLocks noChangeArrowheads="1"/>
          </p:cNvSpPr>
          <p:nvPr/>
        </p:nvSpPr>
        <p:spPr bwMode="auto">
          <a:xfrm>
            <a:off x="4381500" y="3800475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51" name="Rectangle 20"/>
          <p:cNvSpPr>
            <a:spLocks noChangeArrowheads="1"/>
          </p:cNvSpPr>
          <p:nvPr/>
        </p:nvSpPr>
        <p:spPr bwMode="auto">
          <a:xfrm>
            <a:off x="4381500" y="4371975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52" name="Rectangle 21"/>
          <p:cNvSpPr>
            <a:spLocks noChangeArrowheads="1"/>
          </p:cNvSpPr>
          <p:nvPr/>
        </p:nvSpPr>
        <p:spPr bwMode="auto">
          <a:xfrm>
            <a:off x="4381500" y="4962525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53" name="Rectangle 22"/>
          <p:cNvSpPr>
            <a:spLocks noChangeArrowheads="1"/>
          </p:cNvSpPr>
          <p:nvPr/>
        </p:nvSpPr>
        <p:spPr bwMode="auto">
          <a:xfrm>
            <a:off x="4381500" y="5534025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54" name="Oval 23"/>
          <p:cNvSpPr>
            <a:spLocks noChangeArrowheads="1"/>
          </p:cNvSpPr>
          <p:nvPr/>
        </p:nvSpPr>
        <p:spPr bwMode="auto">
          <a:xfrm>
            <a:off x="466725" y="1546225"/>
            <a:ext cx="1943100" cy="398145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0" bIns="0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3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4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5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6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7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</a:p>
        </p:txBody>
      </p:sp>
      <p:sp>
        <p:nvSpPr>
          <p:cNvPr id="22555" name="Text Box 24"/>
          <p:cNvSpPr txBox="1">
            <a:spLocks noChangeArrowheads="1"/>
          </p:cNvSpPr>
          <p:nvPr/>
        </p:nvSpPr>
        <p:spPr bwMode="auto">
          <a:xfrm>
            <a:off x="466725" y="1054100"/>
            <a:ext cx="180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bg2"/>
                </a:solidFill>
                <a:latin typeface="Times New Roman" panose="02020603050405020304" pitchFamily="18" charset="0"/>
              </a:rPr>
              <a:t>EMPLOYEE</a:t>
            </a:r>
          </a:p>
        </p:txBody>
      </p:sp>
      <p:sp>
        <p:nvSpPr>
          <p:cNvPr id="22556" name="Oval 25"/>
          <p:cNvSpPr>
            <a:spLocks noChangeArrowheads="1"/>
          </p:cNvSpPr>
          <p:nvPr/>
        </p:nvSpPr>
        <p:spPr bwMode="auto">
          <a:xfrm>
            <a:off x="3505200" y="1546225"/>
            <a:ext cx="1943100" cy="472440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0" bIns="3657600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3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4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5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6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7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57" name="Text Box 26"/>
          <p:cNvSpPr txBox="1">
            <a:spLocks noChangeArrowheads="1"/>
          </p:cNvSpPr>
          <p:nvPr/>
        </p:nvSpPr>
        <p:spPr bwMode="auto">
          <a:xfrm>
            <a:off x="3460750" y="1054100"/>
            <a:ext cx="203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bg2"/>
                </a:solidFill>
                <a:latin typeface="Times New Roman" panose="02020603050405020304" pitchFamily="18" charset="0"/>
              </a:rPr>
              <a:t>WORKS_FOR</a:t>
            </a:r>
          </a:p>
        </p:txBody>
      </p:sp>
      <p:sp>
        <p:nvSpPr>
          <p:cNvPr id="22558" name="Oval 27"/>
          <p:cNvSpPr>
            <a:spLocks noChangeArrowheads="1"/>
          </p:cNvSpPr>
          <p:nvPr/>
        </p:nvSpPr>
        <p:spPr bwMode="auto">
          <a:xfrm>
            <a:off x="6553200" y="1546225"/>
            <a:ext cx="1943100" cy="398145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0" bIns="0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100000"/>
              </a:spcBef>
              <a:spcAft>
                <a:spcPct val="100000"/>
              </a:spcAft>
            </a:pP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 d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100000"/>
              </a:spcBef>
              <a:spcAft>
                <a:spcPct val="100000"/>
              </a:spcAft>
            </a:pP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 d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100000"/>
              </a:spcBef>
              <a:spcAft>
                <a:spcPct val="100000"/>
              </a:spcAft>
            </a:pP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 d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3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59" name="Text Box 28"/>
          <p:cNvSpPr txBox="1">
            <a:spLocks noChangeArrowheads="1"/>
          </p:cNvSpPr>
          <p:nvPr/>
        </p:nvSpPr>
        <p:spPr bwMode="auto">
          <a:xfrm>
            <a:off x="6413500" y="1054100"/>
            <a:ext cx="2233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chemeClr val="bg2"/>
                </a:solidFill>
                <a:latin typeface="Times New Roman" panose="02020603050405020304" pitchFamily="18" charset="0"/>
              </a:rPr>
              <a:t>DEPARTMENT</a:t>
            </a:r>
          </a:p>
        </p:txBody>
      </p:sp>
      <p:sp>
        <p:nvSpPr>
          <p:cNvPr id="22560" name="Line 29"/>
          <p:cNvSpPr>
            <a:spLocks noChangeShapeType="1"/>
          </p:cNvSpPr>
          <p:nvPr/>
        </p:nvSpPr>
        <p:spPr bwMode="auto">
          <a:xfrm flipV="1">
            <a:off x="4572000" y="2347913"/>
            <a:ext cx="2838450" cy="26860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F2236FF-BD14-4BE6-B985-34C8E85868E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632345-5D13-4E1E-A2BF-1A554B3599D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3557" name="Line 2"/>
          <p:cNvSpPr>
            <a:spLocks noChangeShapeType="1"/>
          </p:cNvSpPr>
          <p:nvPr/>
        </p:nvSpPr>
        <p:spPr bwMode="auto">
          <a:xfrm flipV="1">
            <a:off x="1524000" y="2076450"/>
            <a:ext cx="2971800" cy="247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3"/>
          <p:cNvSpPr>
            <a:spLocks noChangeShapeType="1"/>
          </p:cNvSpPr>
          <p:nvPr/>
        </p:nvSpPr>
        <p:spPr bwMode="auto">
          <a:xfrm flipV="1">
            <a:off x="1524000" y="2705100"/>
            <a:ext cx="291465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4"/>
          <p:cNvSpPr>
            <a:spLocks noChangeShapeType="1"/>
          </p:cNvSpPr>
          <p:nvPr/>
        </p:nvSpPr>
        <p:spPr bwMode="auto">
          <a:xfrm flipV="1">
            <a:off x="1543050" y="3257550"/>
            <a:ext cx="2857500" cy="381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5"/>
          <p:cNvSpPr>
            <a:spLocks noChangeShapeType="1"/>
          </p:cNvSpPr>
          <p:nvPr/>
        </p:nvSpPr>
        <p:spPr bwMode="auto">
          <a:xfrm>
            <a:off x="1543050" y="3771900"/>
            <a:ext cx="291465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Line 6"/>
          <p:cNvSpPr>
            <a:spLocks noChangeShapeType="1"/>
          </p:cNvSpPr>
          <p:nvPr/>
        </p:nvSpPr>
        <p:spPr bwMode="auto">
          <a:xfrm>
            <a:off x="1543050" y="4248150"/>
            <a:ext cx="2876550" cy="152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7"/>
          <p:cNvSpPr>
            <a:spLocks noChangeShapeType="1"/>
          </p:cNvSpPr>
          <p:nvPr/>
        </p:nvSpPr>
        <p:spPr bwMode="auto">
          <a:xfrm>
            <a:off x="1524000" y="4743450"/>
            <a:ext cx="2933700" cy="247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8"/>
          <p:cNvSpPr>
            <a:spLocks noChangeShapeType="1"/>
          </p:cNvSpPr>
          <p:nvPr/>
        </p:nvSpPr>
        <p:spPr bwMode="auto">
          <a:xfrm>
            <a:off x="1543050" y="5257800"/>
            <a:ext cx="2895600" cy="323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9"/>
          <p:cNvSpPr>
            <a:spLocks noChangeShapeType="1"/>
          </p:cNvSpPr>
          <p:nvPr/>
        </p:nvSpPr>
        <p:spPr bwMode="auto">
          <a:xfrm>
            <a:off x="4552950" y="2076450"/>
            <a:ext cx="2895600" cy="228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0"/>
          <p:cNvSpPr>
            <a:spLocks noChangeShapeType="1"/>
          </p:cNvSpPr>
          <p:nvPr/>
        </p:nvSpPr>
        <p:spPr bwMode="auto">
          <a:xfrm>
            <a:off x="4572000" y="2686050"/>
            <a:ext cx="2838450" cy="533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11"/>
          <p:cNvSpPr>
            <a:spLocks noChangeShapeType="1"/>
          </p:cNvSpPr>
          <p:nvPr/>
        </p:nvSpPr>
        <p:spPr bwMode="auto">
          <a:xfrm flipV="1">
            <a:off x="4552950" y="2305050"/>
            <a:ext cx="2857500" cy="9525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2"/>
          <p:cNvSpPr>
            <a:spLocks noChangeShapeType="1"/>
          </p:cNvSpPr>
          <p:nvPr/>
        </p:nvSpPr>
        <p:spPr bwMode="auto">
          <a:xfrm flipV="1">
            <a:off x="4591050" y="3238500"/>
            <a:ext cx="2800350" cy="590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Line 13"/>
          <p:cNvSpPr>
            <a:spLocks noChangeShapeType="1"/>
          </p:cNvSpPr>
          <p:nvPr/>
        </p:nvSpPr>
        <p:spPr bwMode="auto">
          <a:xfrm flipV="1">
            <a:off x="4552950" y="4133850"/>
            <a:ext cx="2819400" cy="2857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Line 14"/>
          <p:cNvSpPr>
            <a:spLocks noChangeShapeType="1"/>
          </p:cNvSpPr>
          <p:nvPr/>
        </p:nvSpPr>
        <p:spPr bwMode="auto">
          <a:xfrm flipV="1">
            <a:off x="4552950" y="4133850"/>
            <a:ext cx="2838450" cy="1447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Line 15"/>
          <p:cNvSpPr>
            <a:spLocks noChangeShapeType="1"/>
          </p:cNvSpPr>
          <p:nvPr/>
        </p:nvSpPr>
        <p:spPr bwMode="auto">
          <a:xfrm flipV="1">
            <a:off x="4572000" y="2305050"/>
            <a:ext cx="2838450" cy="26860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Line 16"/>
          <p:cNvSpPr>
            <a:spLocks noChangeShapeType="1"/>
          </p:cNvSpPr>
          <p:nvPr/>
        </p:nvSpPr>
        <p:spPr bwMode="auto">
          <a:xfrm>
            <a:off x="1524000" y="2781300"/>
            <a:ext cx="2895600" cy="30718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Line 17"/>
          <p:cNvSpPr>
            <a:spLocks noChangeShapeType="1"/>
          </p:cNvSpPr>
          <p:nvPr/>
        </p:nvSpPr>
        <p:spPr bwMode="auto">
          <a:xfrm flipV="1">
            <a:off x="4572000" y="4133850"/>
            <a:ext cx="2838450" cy="17192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Line 18"/>
          <p:cNvSpPr>
            <a:spLocks noChangeShapeType="1"/>
          </p:cNvSpPr>
          <p:nvPr/>
        </p:nvSpPr>
        <p:spPr bwMode="auto">
          <a:xfrm flipV="1">
            <a:off x="1504950" y="1724025"/>
            <a:ext cx="2876550" cy="35337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Line 19"/>
          <p:cNvSpPr>
            <a:spLocks noChangeShapeType="1"/>
          </p:cNvSpPr>
          <p:nvPr/>
        </p:nvSpPr>
        <p:spPr bwMode="auto">
          <a:xfrm>
            <a:off x="4572000" y="1543050"/>
            <a:ext cx="2800350" cy="762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Rectangle 20"/>
          <p:cNvSpPr>
            <a:spLocks noGrp="1" noChangeArrowheads="1"/>
          </p:cNvSpPr>
          <p:nvPr>
            <p:ph type="title"/>
          </p:nvPr>
        </p:nvSpPr>
        <p:spPr>
          <a:xfrm>
            <a:off x="296863" y="228600"/>
            <a:ext cx="8496300" cy="609600"/>
          </a:xfrm>
        </p:spPr>
        <p:txBody>
          <a:bodyPr/>
          <a:lstStyle/>
          <a:p>
            <a:r>
              <a:rPr lang="en-US" altLang="en-US" smtClean="0"/>
              <a:t>Many-to-many (M:N) RELATIONSHIP</a:t>
            </a:r>
          </a:p>
        </p:txBody>
      </p:sp>
      <p:sp>
        <p:nvSpPr>
          <p:cNvPr id="23576" name="Text Box 21"/>
          <p:cNvSpPr txBox="1">
            <a:spLocks noChangeArrowheads="1"/>
          </p:cNvSpPr>
          <p:nvPr/>
        </p:nvSpPr>
        <p:spPr bwMode="auto">
          <a:xfrm>
            <a:off x="685800" y="1822450"/>
            <a:ext cx="8099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7" name="Oval 22"/>
          <p:cNvSpPr>
            <a:spLocks noChangeArrowheads="1"/>
          </p:cNvSpPr>
          <p:nvPr/>
        </p:nvSpPr>
        <p:spPr bwMode="auto">
          <a:xfrm>
            <a:off x="400050" y="1485900"/>
            <a:ext cx="1943100" cy="398145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0" bIns="0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3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4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5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6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7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</a:p>
        </p:txBody>
      </p:sp>
      <p:sp>
        <p:nvSpPr>
          <p:cNvPr id="23578" name="Oval 23"/>
          <p:cNvSpPr>
            <a:spLocks noChangeArrowheads="1"/>
          </p:cNvSpPr>
          <p:nvPr/>
        </p:nvSpPr>
        <p:spPr bwMode="auto">
          <a:xfrm>
            <a:off x="3505200" y="1485900"/>
            <a:ext cx="1943100" cy="472440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0" bIns="3657600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3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4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5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6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40000"/>
              </a:spcBef>
              <a:spcAft>
                <a:spcPct val="5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7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79" name="Oval 24"/>
          <p:cNvSpPr>
            <a:spLocks noChangeArrowheads="1"/>
          </p:cNvSpPr>
          <p:nvPr/>
        </p:nvSpPr>
        <p:spPr bwMode="auto">
          <a:xfrm>
            <a:off x="6553200" y="1485900"/>
            <a:ext cx="1943100" cy="398145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0" bIns="0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100000"/>
              </a:spcBef>
              <a:spcAft>
                <a:spcPct val="100000"/>
              </a:spcAft>
            </a:pP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 p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100000"/>
              </a:spcBef>
              <a:spcAft>
                <a:spcPct val="100000"/>
              </a:spcAft>
            </a:pP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 p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100000"/>
              </a:spcBef>
              <a:spcAft>
                <a:spcPct val="100000"/>
              </a:spcAft>
            </a:pP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 p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3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80" name="Rectangle 25"/>
          <p:cNvSpPr>
            <a:spLocks noChangeArrowheads="1"/>
          </p:cNvSpPr>
          <p:nvPr/>
        </p:nvSpPr>
        <p:spPr bwMode="auto">
          <a:xfrm>
            <a:off x="4381500" y="2005013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1" name="Rectangle 26"/>
          <p:cNvSpPr>
            <a:spLocks noChangeArrowheads="1"/>
          </p:cNvSpPr>
          <p:nvPr/>
        </p:nvSpPr>
        <p:spPr bwMode="auto">
          <a:xfrm>
            <a:off x="4381500" y="2595563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2" name="Rectangle 27"/>
          <p:cNvSpPr>
            <a:spLocks noChangeArrowheads="1"/>
          </p:cNvSpPr>
          <p:nvPr/>
        </p:nvSpPr>
        <p:spPr bwMode="auto">
          <a:xfrm>
            <a:off x="4381500" y="3167063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3" name="Rectangle 28"/>
          <p:cNvSpPr>
            <a:spLocks noChangeArrowheads="1"/>
          </p:cNvSpPr>
          <p:nvPr/>
        </p:nvSpPr>
        <p:spPr bwMode="auto">
          <a:xfrm>
            <a:off x="4381500" y="3757613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4" name="Rectangle 29"/>
          <p:cNvSpPr>
            <a:spLocks noChangeArrowheads="1"/>
          </p:cNvSpPr>
          <p:nvPr/>
        </p:nvSpPr>
        <p:spPr bwMode="auto">
          <a:xfrm>
            <a:off x="4381500" y="4329113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5" name="Rectangle 30"/>
          <p:cNvSpPr>
            <a:spLocks noChangeArrowheads="1"/>
          </p:cNvSpPr>
          <p:nvPr/>
        </p:nvSpPr>
        <p:spPr bwMode="auto">
          <a:xfrm>
            <a:off x="4381500" y="4991100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6" name="Rectangle 31"/>
          <p:cNvSpPr>
            <a:spLocks noChangeArrowheads="1"/>
          </p:cNvSpPr>
          <p:nvPr/>
        </p:nvSpPr>
        <p:spPr bwMode="auto">
          <a:xfrm>
            <a:off x="4381500" y="5491163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7" name="Line 32"/>
          <p:cNvSpPr>
            <a:spLocks noChangeShapeType="1"/>
          </p:cNvSpPr>
          <p:nvPr/>
        </p:nvSpPr>
        <p:spPr bwMode="auto">
          <a:xfrm>
            <a:off x="4591050" y="4329113"/>
            <a:ext cx="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8" name="Rectangle 33"/>
          <p:cNvSpPr>
            <a:spLocks noChangeArrowheads="1"/>
          </p:cNvSpPr>
          <p:nvPr/>
        </p:nvSpPr>
        <p:spPr bwMode="auto">
          <a:xfrm>
            <a:off x="4400550" y="5853113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9" name="Text Box 34"/>
          <p:cNvSpPr txBox="1">
            <a:spLocks noChangeArrowheads="1"/>
          </p:cNvSpPr>
          <p:nvPr/>
        </p:nvSpPr>
        <p:spPr bwMode="auto">
          <a:xfrm>
            <a:off x="4089400" y="5581650"/>
            <a:ext cx="520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3590" name="Text Box 35"/>
          <p:cNvSpPr txBox="1">
            <a:spLocks noChangeArrowheads="1"/>
          </p:cNvSpPr>
          <p:nvPr/>
        </p:nvSpPr>
        <p:spPr bwMode="auto">
          <a:xfrm>
            <a:off x="4381500" y="1724025"/>
            <a:ext cx="446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91" name="Text Box 36"/>
          <p:cNvSpPr txBox="1">
            <a:spLocks noChangeArrowheads="1"/>
          </p:cNvSpPr>
          <p:nvPr/>
        </p:nvSpPr>
        <p:spPr bwMode="auto">
          <a:xfrm>
            <a:off x="4060825" y="1481138"/>
            <a:ext cx="520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23592" name="Rectangle 37"/>
          <p:cNvSpPr>
            <a:spLocks noChangeArrowheads="1"/>
          </p:cNvSpPr>
          <p:nvPr/>
        </p:nvSpPr>
        <p:spPr bwMode="auto">
          <a:xfrm>
            <a:off x="4343400" y="1543050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2A1905-DC3A-4C30-82D2-5D29C38C597C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A7DF87E-00C7-4117-BE03-5229C6A7887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More Examples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Each student may have exactly one account. </a:t>
            </a:r>
          </a:p>
          <a:p>
            <a:r>
              <a:rPr lang="en-US" altLang="en-US" smtClean="0"/>
              <a:t>Each faculty may teach many courses</a:t>
            </a:r>
          </a:p>
          <a:p>
            <a:r>
              <a:rPr lang="en-US" altLang="en-US" smtClean="0"/>
              <a:t>Each student may enroll many courses</a:t>
            </a:r>
          </a:p>
          <a:p>
            <a:endParaRPr lang="en-US" altLang="en-US" smtClean="0"/>
          </a:p>
        </p:txBody>
      </p:sp>
      <p:grpSp>
        <p:nvGrpSpPr>
          <p:cNvPr id="24583" name="Group 4"/>
          <p:cNvGrpSpPr>
            <a:grpSpLocks/>
          </p:cNvGrpSpPr>
          <p:nvPr/>
        </p:nvGrpSpPr>
        <p:grpSpPr bwMode="auto">
          <a:xfrm>
            <a:off x="1524000" y="5562600"/>
            <a:ext cx="4038600" cy="609600"/>
            <a:chOff x="2256" y="1680"/>
            <a:chExt cx="2544" cy="384"/>
          </a:xfrm>
        </p:grpSpPr>
        <p:sp>
          <p:nvSpPr>
            <p:cNvPr id="24596" name="Rectangle 5"/>
            <p:cNvSpPr>
              <a:spLocks noChangeArrowheads="1"/>
            </p:cNvSpPr>
            <p:nvPr/>
          </p:nvSpPr>
          <p:spPr bwMode="auto">
            <a:xfrm>
              <a:off x="2256" y="1728"/>
              <a:ext cx="624" cy="28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 i="1">
                  <a:solidFill>
                    <a:schemeClr val="tx2"/>
                  </a:solidFill>
                  <a:latin typeface="AmeriGarmnd BT" pitchFamily="18" charset="0"/>
                </a:rPr>
                <a:t>Students</a:t>
              </a:r>
            </a:p>
          </p:txBody>
        </p:sp>
        <p:sp>
          <p:nvSpPr>
            <p:cNvPr id="24597" name="AutoShape 6"/>
            <p:cNvSpPr>
              <a:spLocks noChangeArrowheads="1"/>
            </p:cNvSpPr>
            <p:nvPr/>
          </p:nvSpPr>
          <p:spPr bwMode="auto">
            <a:xfrm>
              <a:off x="3168" y="1680"/>
              <a:ext cx="720" cy="384"/>
            </a:xfrm>
            <a:prstGeom prst="flowChartDecision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 i="1">
                  <a:solidFill>
                    <a:schemeClr val="tx2"/>
                  </a:solidFill>
                  <a:latin typeface="AmeriGarmnd BT" pitchFamily="18" charset="0"/>
                </a:rPr>
                <a:t>Enroll</a:t>
              </a:r>
            </a:p>
          </p:txBody>
        </p:sp>
        <p:sp>
          <p:nvSpPr>
            <p:cNvPr id="24598" name="Line 7"/>
            <p:cNvSpPr>
              <a:spLocks noChangeShapeType="1"/>
            </p:cNvSpPr>
            <p:nvPr/>
          </p:nvSpPr>
          <p:spPr bwMode="auto">
            <a:xfrm>
              <a:off x="2880" y="1872"/>
              <a:ext cx="28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9" name="Line 8"/>
            <p:cNvSpPr>
              <a:spLocks noChangeShapeType="1"/>
            </p:cNvSpPr>
            <p:nvPr/>
          </p:nvSpPr>
          <p:spPr bwMode="auto">
            <a:xfrm>
              <a:off x="3888" y="1872"/>
              <a:ext cx="28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0" name="Rectangle 9"/>
            <p:cNvSpPr>
              <a:spLocks noChangeArrowheads="1"/>
            </p:cNvSpPr>
            <p:nvPr/>
          </p:nvSpPr>
          <p:spPr bwMode="auto">
            <a:xfrm>
              <a:off x="4176" y="1728"/>
              <a:ext cx="624" cy="28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 i="1">
                  <a:solidFill>
                    <a:schemeClr val="tx2"/>
                  </a:solidFill>
                  <a:latin typeface="AmeriGarmnd BT" pitchFamily="18" charset="0"/>
                </a:rPr>
                <a:t>Courses</a:t>
              </a:r>
            </a:p>
          </p:txBody>
        </p:sp>
      </p:grpSp>
      <p:grpSp>
        <p:nvGrpSpPr>
          <p:cNvPr id="24584" name="Group 10"/>
          <p:cNvGrpSpPr>
            <a:grpSpLocks/>
          </p:cNvGrpSpPr>
          <p:nvPr/>
        </p:nvGrpSpPr>
        <p:grpSpPr bwMode="auto">
          <a:xfrm>
            <a:off x="1371600" y="4114800"/>
            <a:ext cx="4572000" cy="609600"/>
            <a:chOff x="2112" y="2592"/>
            <a:chExt cx="2880" cy="384"/>
          </a:xfrm>
        </p:grpSpPr>
        <p:sp>
          <p:nvSpPr>
            <p:cNvPr id="24591" name="Rectangle 11"/>
            <p:cNvSpPr>
              <a:spLocks noChangeArrowheads="1"/>
            </p:cNvSpPr>
            <p:nvPr/>
          </p:nvSpPr>
          <p:spPr bwMode="auto">
            <a:xfrm>
              <a:off x="2112" y="2640"/>
              <a:ext cx="624" cy="28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 i="1">
                  <a:solidFill>
                    <a:schemeClr val="tx2"/>
                  </a:solidFill>
                  <a:latin typeface="AmeriGarmnd BT" pitchFamily="18" charset="0"/>
                </a:rPr>
                <a:t>Courses</a:t>
              </a:r>
            </a:p>
          </p:txBody>
        </p:sp>
        <p:sp>
          <p:nvSpPr>
            <p:cNvPr id="24592" name="AutoShape 12"/>
            <p:cNvSpPr>
              <a:spLocks noChangeArrowheads="1"/>
            </p:cNvSpPr>
            <p:nvPr/>
          </p:nvSpPr>
          <p:spPr bwMode="auto">
            <a:xfrm>
              <a:off x="3024" y="2592"/>
              <a:ext cx="960" cy="384"/>
            </a:xfrm>
            <a:prstGeom prst="flowChartDecision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 i="1">
                  <a:solidFill>
                    <a:schemeClr val="tx2"/>
                  </a:solidFill>
                  <a:latin typeface="AmeriGarmnd BT" pitchFamily="18" charset="0"/>
                </a:rPr>
                <a:t>TaughtBy</a:t>
              </a:r>
            </a:p>
          </p:txBody>
        </p:sp>
        <p:sp>
          <p:nvSpPr>
            <p:cNvPr id="24593" name="Line 13"/>
            <p:cNvSpPr>
              <a:spLocks noChangeShapeType="1"/>
            </p:cNvSpPr>
            <p:nvPr/>
          </p:nvSpPr>
          <p:spPr bwMode="auto">
            <a:xfrm>
              <a:off x="2736" y="2784"/>
              <a:ext cx="28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4" name="Line 14"/>
            <p:cNvSpPr>
              <a:spLocks noChangeShapeType="1"/>
            </p:cNvSpPr>
            <p:nvPr/>
          </p:nvSpPr>
          <p:spPr bwMode="auto">
            <a:xfrm>
              <a:off x="3984" y="2784"/>
              <a:ext cx="28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5" name="Rectangle 15"/>
            <p:cNvSpPr>
              <a:spLocks noChangeArrowheads="1"/>
            </p:cNvSpPr>
            <p:nvPr/>
          </p:nvSpPr>
          <p:spPr bwMode="auto">
            <a:xfrm>
              <a:off x="4272" y="2640"/>
              <a:ext cx="720" cy="28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 i="1">
                  <a:solidFill>
                    <a:schemeClr val="tx2"/>
                  </a:solidFill>
                  <a:latin typeface="AmeriGarmnd BT" pitchFamily="18" charset="0"/>
                </a:rPr>
                <a:t>Instructors</a:t>
              </a:r>
            </a:p>
          </p:txBody>
        </p:sp>
      </p:grpSp>
      <p:grpSp>
        <p:nvGrpSpPr>
          <p:cNvPr id="24585" name="Group 16"/>
          <p:cNvGrpSpPr>
            <a:grpSpLocks/>
          </p:cNvGrpSpPr>
          <p:nvPr/>
        </p:nvGrpSpPr>
        <p:grpSpPr bwMode="auto">
          <a:xfrm>
            <a:off x="1447800" y="2667000"/>
            <a:ext cx="4648200" cy="609600"/>
            <a:chOff x="2208" y="3408"/>
            <a:chExt cx="2928" cy="384"/>
          </a:xfrm>
        </p:grpSpPr>
        <p:sp>
          <p:nvSpPr>
            <p:cNvPr id="24586" name="Rectangle 17"/>
            <p:cNvSpPr>
              <a:spLocks noChangeArrowheads="1"/>
            </p:cNvSpPr>
            <p:nvPr/>
          </p:nvSpPr>
          <p:spPr bwMode="auto">
            <a:xfrm>
              <a:off x="2208" y="3456"/>
              <a:ext cx="624" cy="28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 i="1">
                  <a:solidFill>
                    <a:schemeClr val="tx2"/>
                  </a:solidFill>
                  <a:latin typeface="AmeriGarmnd BT" pitchFamily="18" charset="0"/>
                </a:rPr>
                <a:t>Students</a:t>
              </a:r>
            </a:p>
          </p:txBody>
        </p:sp>
        <p:sp>
          <p:nvSpPr>
            <p:cNvPr id="24587" name="AutoShape 18"/>
            <p:cNvSpPr>
              <a:spLocks noChangeArrowheads="1"/>
            </p:cNvSpPr>
            <p:nvPr/>
          </p:nvSpPr>
          <p:spPr bwMode="auto">
            <a:xfrm>
              <a:off x="3120" y="3408"/>
              <a:ext cx="720" cy="384"/>
            </a:xfrm>
            <a:prstGeom prst="flowChartDecision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 i="1">
                  <a:solidFill>
                    <a:schemeClr val="tx2"/>
                  </a:solidFill>
                  <a:latin typeface="AmeriGarmnd BT" pitchFamily="18" charset="0"/>
                </a:rPr>
                <a:t>Own</a:t>
              </a:r>
            </a:p>
          </p:txBody>
        </p:sp>
        <p:sp>
          <p:nvSpPr>
            <p:cNvPr id="24588" name="Line 19"/>
            <p:cNvSpPr>
              <a:spLocks noChangeShapeType="1"/>
            </p:cNvSpPr>
            <p:nvPr/>
          </p:nvSpPr>
          <p:spPr bwMode="auto">
            <a:xfrm>
              <a:off x="2832" y="3600"/>
              <a:ext cx="28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Line 20"/>
            <p:cNvSpPr>
              <a:spLocks noChangeShapeType="1"/>
            </p:cNvSpPr>
            <p:nvPr/>
          </p:nvSpPr>
          <p:spPr bwMode="auto">
            <a:xfrm>
              <a:off x="3840" y="3600"/>
              <a:ext cx="288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0" name="Rectangle 21"/>
            <p:cNvSpPr>
              <a:spLocks noChangeArrowheads="1"/>
            </p:cNvSpPr>
            <p:nvPr/>
          </p:nvSpPr>
          <p:spPr bwMode="auto">
            <a:xfrm>
              <a:off x="4128" y="3456"/>
              <a:ext cx="1008" cy="28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 i="1">
                  <a:solidFill>
                    <a:schemeClr val="tx2"/>
                  </a:solidFill>
                  <a:latin typeface="AmeriGarmnd BT" pitchFamily="18" charset="0"/>
                </a:rPr>
                <a:t>Ku Accounts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25D5AA2-1A02-4986-B94E-84E3EF52EE18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2646552-565D-42F4-A648-C8399BCA856C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Structural Constraints (II)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Minimum Cardinality (also called participation constraint or existence dependency constraints)</a:t>
            </a:r>
          </a:p>
          <a:p>
            <a:pPr lvl="1"/>
            <a:r>
              <a:rPr lang="en-US" altLang="en-US" smtClean="0"/>
              <a:t>Zero (partial participation)</a:t>
            </a:r>
          </a:p>
          <a:p>
            <a:pPr lvl="1"/>
            <a:r>
              <a:rPr lang="en-US" altLang="en-US" smtClean="0"/>
              <a:t>One or more (total participation)</a:t>
            </a:r>
          </a:p>
          <a:p>
            <a:endParaRPr lang="en-US" alt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E8EF12A-3751-4FA6-A2FC-FC8954BC7C65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4D02428-FBD9-4D19-983E-CDE3AD1ADF6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6629" name="Rectangle 2"/>
          <p:cNvSpPr>
            <a:spLocks noChangeArrowheads="1"/>
          </p:cNvSpPr>
          <p:nvPr/>
        </p:nvSpPr>
        <p:spPr bwMode="auto">
          <a:xfrm>
            <a:off x="457200" y="304800"/>
            <a:ext cx="83153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chemeClr val="tx1"/>
                </a:solidFill>
              </a:rPr>
              <a:t>The (min,max) notation </a:t>
            </a:r>
          </a:p>
          <a:p>
            <a:pPr algn="ctr" eaLnBrk="1" hangingPunct="1"/>
            <a:r>
              <a:rPr lang="en-US" altLang="en-US" sz="2800" b="1">
                <a:solidFill>
                  <a:schemeClr val="tx1"/>
                </a:solidFill>
              </a:rPr>
              <a:t>relationship constraints</a:t>
            </a:r>
          </a:p>
        </p:txBody>
      </p:sp>
      <p:sp>
        <p:nvSpPr>
          <p:cNvPr id="26630" name="Rectangle 3"/>
          <p:cNvSpPr>
            <a:spLocks noChangeArrowheads="1"/>
          </p:cNvSpPr>
          <p:nvPr/>
        </p:nvSpPr>
        <p:spPr bwMode="auto">
          <a:xfrm>
            <a:off x="606425" y="1828800"/>
            <a:ext cx="2163763" cy="9144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6400800" y="1828800"/>
            <a:ext cx="2001838" cy="914400"/>
          </a:xfrm>
          <a:prstGeom prst="rect">
            <a:avLst/>
          </a:prstGeom>
          <a:solidFill>
            <a:srgbClr val="0099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2" name="WordArt 5"/>
          <p:cNvSpPr>
            <a:spLocks noChangeArrowheads="1" noChangeShapeType="1" noTextEdit="1"/>
          </p:cNvSpPr>
          <p:nvPr/>
        </p:nvSpPr>
        <p:spPr bwMode="auto">
          <a:xfrm>
            <a:off x="1057275" y="2017713"/>
            <a:ext cx="1249363" cy="439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Employee</a:t>
            </a:r>
          </a:p>
        </p:txBody>
      </p:sp>
      <p:sp>
        <p:nvSpPr>
          <p:cNvPr id="26633" name="WordArt 6"/>
          <p:cNvSpPr>
            <a:spLocks noChangeArrowheads="1" noChangeShapeType="1" noTextEdit="1"/>
          </p:cNvSpPr>
          <p:nvPr/>
        </p:nvSpPr>
        <p:spPr bwMode="auto">
          <a:xfrm>
            <a:off x="6832600" y="2105025"/>
            <a:ext cx="12350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Department</a:t>
            </a:r>
          </a:p>
        </p:txBody>
      </p:sp>
      <p:sp>
        <p:nvSpPr>
          <p:cNvPr id="26634" name="AutoShape 7"/>
          <p:cNvSpPr>
            <a:spLocks noChangeArrowheads="1"/>
          </p:cNvSpPr>
          <p:nvPr/>
        </p:nvSpPr>
        <p:spPr bwMode="auto">
          <a:xfrm>
            <a:off x="3781425" y="1714500"/>
            <a:ext cx="1527175" cy="1306513"/>
          </a:xfrm>
          <a:prstGeom prst="diamond">
            <a:avLst/>
          </a:prstGeom>
          <a:solidFill>
            <a:srgbClr val="0099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5" name="WordArt 8"/>
          <p:cNvSpPr>
            <a:spLocks noChangeArrowheads="1" noChangeShapeType="1" noTextEdit="1"/>
          </p:cNvSpPr>
          <p:nvPr/>
        </p:nvSpPr>
        <p:spPr bwMode="auto">
          <a:xfrm>
            <a:off x="4121150" y="2128838"/>
            <a:ext cx="914400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Manages</a:t>
            </a:r>
          </a:p>
        </p:txBody>
      </p:sp>
      <p:sp>
        <p:nvSpPr>
          <p:cNvPr id="26636" name="Line 9"/>
          <p:cNvSpPr>
            <a:spLocks noChangeShapeType="1"/>
          </p:cNvSpPr>
          <p:nvPr/>
        </p:nvSpPr>
        <p:spPr bwMode="auto">
          <a:xfrm>
            <a:off x="2770188" y="2341563"/>
            <a:ext cx="10541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Line 10"/>
          <p:cNvSpPr>
            <a:spLocks noChangeShapeType="1"/>
          </p:cNvSpPr>
          <p:nvPr/>
        </p:nvSpPr>
        <p:spPr bwMode="auto">
          <a:xfrm flipV="1">
            <a:off x="5308600" y="2341563"/>
            <a:ext cx="10445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Text Box 12"/>
          <p:cNvSpPr txBox="1">
            <a:spLocks noChangeArrowheads="1"/>
          </p:cNvSpPr>
          <p:nvPr/>
        </p:nvSpPr>
        <p:spPr bwMode="auto">
          <a:xfrm>
            <a:off x="5483225" y="1884363"/>
            <a:ext cx="109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bg2"/>
                </a:solidFill>
                <a:latin typeface="Times New Roman" panose="02020603050405020304" pitchFamily="18" charset="0"/>
              </a:rPr>
              <a:t>(1,1)</a:t>
            </a:r>
          </a:p>
        </p:txBody>
      </p:sp>
      <p:sp>
        <p:nvSpPr>
          <p:cNvPr id="26639" name="Text Box 13"/>
          <p:cNvSpPr txBox="1">
            <a:spLocks noChangeArrowheads="1"/>
          </p:cNvSpPr>
          <p:nvPr/>
        </p:nvSpPr>
        <p:spPr bwMode="auto">
          <a:xfrm>
            <a:off x="3014663" y="1828800"/>
            <a:ext cx="976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bg2"/>
                </a:solidFill>
                <a:latin typeface="Times New Roman" panose="02020603050405020304" pitchFamily="18" charset="0"/>
              </a:rPr>
              <a:t>(0,1)</a:t>
            </a:r>
          </a:p>
        </p:txBody>
      </p:sp>
      <p:sp>
        <p:nvSpPr>
          <p:cNvPr id="26640" name="Rectangle 14"/>
          <p:cNvSpPr>
            <a:spLocks noChangeArrowheads="1"/>
          </p:cNvSpPr>
          <p:nvPr/>
        </p:nvSpPr>
        <p:spPr bwMode="auto">
          <a:xfrm>
            <a:off x="601663" y="3638550"/>
            <a:ext cx="2163762" cy="914400"/>
          </a:xfrm>
          <a:prstGeom prst="rect">
            <a:avLst/>
          </a:prstGeom>
          <a:solidFill>
            <a:srgbClr val="0099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41" name="Rectangle 15"/>
          <p:cNvSpPr>
            <a:spLocks noChangeArrowheads="1"/>
          </p:cNvSpPr>
          <p:nvPr/>
        </p:nvSpPr>
        <p:spPr bwMode="auto">
          <a:xfrm>
            <a:off x="6477000" y="3581400"/>
            <a:ext cx="2001838" cy="914400"/>
          </a:xfrm>
          <a:prstGeom prst="rect">
            <a:avLst/>
          </a:prstGeom>
          <a:solidFill>
            <a:srgbClr val="0099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42" name="WordArt 16"/>
          <p:cNvSpPr>
            <a:spLocks noChangeArrowheads="1" noChangeShapeType="1" noTextEdit="1"/>
          </p:cNvSpPr>
          <p:nvPr/>
        </p:nvSpPr>
        <p:spPr bwMode="auto">
          <a:xfrm>
            <a:off x="1081088" y="3808413"/>
            <a:ext cx="1249362" cy="439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Employee</a:t>
            </a:r>
          </a:p>
        </p:txBody>
      </p:sp>
      <p:sp>
        <p:nvSpPr>
          <p:cNvPr id="26643" name="WordArt 17"/>
          <p:cNvSpPr>
            <a:spLocks noChangeArrowheads="1" noChangeShapeType="1" noTextEdit="1"/>
          </p:cNvSpPr>
          <p:nvPr/>
        </p:nvSpPr>
        <p:spPr bwMode="auto">
          <a:xfrm>
            <a:off x="6891338" y="3878263"/>
            <a:ext cx="12350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Department</a:t>
            </a:r>
          </a:p>
        </p:txBody>
      </p:sp>
      <p:sp>
        <p:nvSpPr>
          <p:cNvPr id="26644" name="AutoShape 18"/>
          <p:cNvSpPr>
            <a:spLocks noChangeArrowheads="1"/>
          </p:cNvSpPr>
          <p:nvPr/>
        </p:nvSpPr>
        <p:spPr bwMode="auto">
          <a:xfrm>
            <a:off x="3811588" y="3524250"/>
            <a:ext cx="1527175" cy="1306513"/>
          </a:xfrm>
          <a:prstGeom prst="diamond">
            <a:avLst/>
          </a:prstGeom>
          <a:solidFill>
            <a:srgbClr val="0099FF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45" name="WordArt 19"/>
          <p:cNvSpPr>
            <a:spLocks noChangeArrowheads="1" noChangeShapeType="1" noTextEdit="1"/>
          </p:cNvSpPr>
          <p:nvPr/>
        </p:nvSpPr>
        <p:spPr bwMode="auto">
          <a:xfrm>
            <a:off x="4162425" y="3954463"/>
            <a:ext cx="914400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bg2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Works-for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5489575" y="3675063"/>
            <a:ext cx="109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(1,N)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3055938" y="3619500"/>
            <a:ext cx="1068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chemeClr val="tx1"/>
                </a:solidFill>
                <a:latin typeface="Times New Roman" panose="02020603050405020304" pitchFamily="18" charset="0"/>
              </a:rPr>
              <a:t>(1,1)</a:t>
            </a:r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2743200" y="4191000"/>
            <a:ext cx="10541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5334000" y="4191000"/>
            <a:ext cx="10541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FCC318-2AB4-43A6-8326-1CA8C115086A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FAA25C-D880-49E2-A849-CF50504016D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Roles in relationships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An entity set may participate more than once in a relationship set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altLang="en-US" smtClean="0"/>
              <a:t>May need to label edges to distinguish </a:t>
            </a:r>
            <a:r>
              <a:rPr lang="en-US" altLang="en-US" smtClean="0">
                <a:solidFill>
                  <a:schemeClr val="tx2"/>
                </a:solidFill>
              </a:rPr>
              <a:t>roles</a:t>
            </a:r>
          </a:p>
          <a:p>
            <a:r>
              <a:rPr lang="en-US" altLang="en-US" smtClean="0"/>
              <a:t>Examples</a:t>
            </a:r>
          </a:p>
          <a:p>
            <a:pPr lvl="1"/>
            <a:r>
              <a:rPr lang="en-US" altLang="en-US" smtClean="0"/>
              <a:t>People are married as husband and wife; label needed</a:t>
            </a:r>
          </a:p>
          <a:p>
            <a:pPr lvl="1"/>
            <a:r>
              <a:rPr lang="en-US" altLang="en-US" smtClean="0"/>
              <a:t>People are roommates of each other; label not needed</a:t>
            </a:r>
          </a:p>
        </p:txBody>
      </p:sp>
      <p:sp>
        <p:nvSpPr>
          <p:cNvPr id="27655" name="Rectangle 4"/>
          <p:cNvSpPr>
            <a:spLocks noChangeArrowheads="1"/>
          </p:cNvSpPr>
          <p:nvPr/>
        </p:nvSpPr>
        <p:spPr bwMode="auto">
          <a:xfrm>
            <a:off x="3886200" y="4813300"/>
            <a:ext cx="990600" cy="4572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Persons</a:t>
            </a:r>
          </a:p>
        </p:txBody>
      </p:sp>
      <p:sp>
        <p:nvSpPr>
          <p:cNvPr id="27656" name="AutoShape 5"/>
          <p:cNvSpPr>
            <a:spLocks noChangeArrowheads="1"/>
          </p:cNvSpPr>
          <p:nvPr/>
        </p:nvSpPr>
        <p:spPr bwMode="auto">
          <a:xfrm>
            <a:off x="5562600" y="4737100"/>
            <a:ext cx="1143000" cy="609600"/>
          </a:xfrm>
          <a:prstGeom prst="flowChartDecision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Marry</a:t>
            </a:r>
          </a:p>
        </p:txBody>
      </p:sp>
      <p:sp>
        <p:nvSpPr>
          <p:cNvPr id="27657" name="Freeform 6"/>
          <p:cNvSpPr>
            <a:spLocks/>
          </p:cNvSpPr>
          <p:nvPr/>
        </p:nvSpPr>
        <p:spPr bwMode="auto">
          <a:xfrm>
            <a:off x="4876800" y="4648200"/>
            <a:ext cx="990600" cy="241300"/>
          </a:xfrm>
          <a:custGeom>
            <a:avLst/>
            <a:gdLst>
              <a:gd name="T0" fmla="*/ 0 w 624"/>
              <a:gd name="T1" fmla="*/ 165100 h 152"/>
              <a:gd name="T2" fmla="*/ 457200 w 624"/>
              <a:gd name="T3" fmla="*/ 12700 h 152"/>
              <a:gd name="T4" fmla="*/ 990600 w 624"/>
              <a:gd name="T5" fmla="*/ 241300 h 152"/>
              <a:gd name="T6" fmla="*/ 0 60000 65536"/>
              <a:gd name="T7" fmla="*/ 0 60000 65536"/>
              <a:gd name="T8" fmla="*/ 0 60000 65536"/>
              <a:gd name="T9" fmla="*/ 0 w 624"/>
              <a:gd name="T10" fmla="*/ 0 h 152"/>
              <a:gd name="T11" fmla="*/ 624 w 624"/>
              <a:gd name="T12" fmla="*/ 152 h 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152">
                <a:moveTo>
                  <a:pt x="0" y="104"/>
                </a:moveTo>
                <a:cubicBezTo>
                  <a:pt x="92" y="52"/>
                  <a:pt x="184" y="0"/>
                  <a:pt x="288" y="8"/>
                </a:cubicBezTo>
                <a:cubicBezTo>
                  <a:pt x="392" y="16"/>
                  <a:pt x="508" y="84"/>
                  <a:pt x="624" y="152"/>
                </a:cubicBez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8" name="Freeform 7"/>
          <p:cNvSpPr>
            <a:spLocks/>
          </p:cNvSpPr>
          <p:nvPr/>
        </p:nvSpPr>
        <p:spPr bwMode="auto">
          <a:xfrm flipV="1">
            <a:off x="4876800" y="5181600"/>
            <a:ext cx="990600" cy="241300"/>
          </a:xfrm>
          <a:custGeom>
            <a:avLst/>
            <a:gdLst>
              <a:gd name="T0" fmla="*/ 0 w 624"/>
              <a:gd name="T1" fmla="*/ 165100 h 152"/>
              <a:gd name="T2" fmla="*/ 457200 w 624"/>
              <a:gd name="T3" fmla="*/ 12700 h 152"/>
              <a:gd name="T4" fmla="*/ 990600 w 624"/>
              <a:gd name="T5" fmla="*/ 241300 h 152"/>
              <a:gd name="T6" fmla="*/ 0 60000 65536"/>
              <a:gd name="T7" fmla="*/ 0 60000 65536"/>
              <a:gd name="T8" fmla="*/ 0 60000 65536"/>
              <a:gd name="T9" fmla="*/ 0 w 624"/>
              <a:gd name="T10" fmla="*/ 0 h 152"/>
              <a:gd name="T11" fmla="*/ 624 w 624"/>
              <a:gd name="T12" fmla="*/ 152 h 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152">
                <a:moveTo>
                  <a:pt x="0" y="104"/>
                </a:moveTo>
                <a:cubicBezTo>
                  <a:pt x="92" y="52"/>
                  <a:pt x="184" y="0"/>
                  <a:pt x="288" y="8"/>
                </a:cubicBezTo>
                <a:cubicBezTo>
                  <a:pt x="392" y="16"/>
                  <a:pt x="508" y="84"/>
                  <a:pt x="624" y="152"/>
                </a:cubicBez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9" name="Text Box 8"/>
          <p:cNvSpPr txBox="1">
            <a:spLocks noChangeArrowheads="1"/>
          </p:cNvSpPr>
          <p:nvPr/>
        </p:nvSpPr>
        <p:spPr bwMode="auto">
          <a:xfrm>
            <a:off x="4819650" y="4267200"/>
            <a:ext cx="104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husband</a:t>
            </a:r>
          </a:p>
        </p:txBody>
      </p:sp>
      <p:sp>
        <p:nvSpPr>
          <p:cNvPr id="27660" name="Text Box 9"/>
          <p:cNvSpPr txBox="1">
            <a:spLocks noChangeArrowheads="1"/>
          </p:cNvSpPr>
          <p:nvPr/>
        </p:nvSpPr>
        <p:spPr bwMode="auto">
          <a:xfrm>
            <a:off x="5029200" y="5334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wife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785938" y="4559300"/>
            <a:ext cx="2100262" cy="939800"/>
            <a:chOff x="1125" y="3112"/>
            <a:chExt cx="1323" cy="592"/>
          </a:xfrm>
        </p:grpSpPr>
        <p:sp>
          <p:nvSpPr>
            <p:cNvPr id="27662" name="AutoShape 11"/>
            <p:cNvSpPr>
              <a:spLocks noChangeArrowheads="1"/>
            </p:cNvSpPr>
            <p:nvPr/>
          </p:nvSpPr>
          <p:spPr bwMode="auto">
            <a:xfrm>
              <a:off x="1125" y="3215"/>
              <a:ext cx="1008" cy="384"/>
            </a:xfrm>
            <a:prstGeom prst="flowChartDecision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kumimoji="1" lang="en-US" altLang="en-US" sz="2400" i="1">
                  <a:solidFill>
                    <a:schemeClr val="tx2"/>
                  </a:solidFill>
                  <a:latin typeface="AmeriGarmnd BT" pitchFamily="18" charset="0"/>
                </a:rPr>
                <a:t>Roommate</a:t>
              </a:r>
            </a:p>
          </p:txBody>
        </p:sp>
        <p:sp>
          <p:nvSpPr>
            <p:cNvPr id="27663" name="Freeform 12"/>
            <p:cNvSpPr>
              <a:spLocks/>
            </p:cNvSpPr>
            <p:nvPr/>
          </p:nvSpPr>
          <p:spPr bwMode="auto">
            <a:xfrm>
              <a:off x="1632" y="3112"/>
              <a:ext cx="816" cy="152"/>
            </a:xfrm>
            <a:custGeom>
              <a:avLst/>
              <a:gdLst>
                <a:gd name="T0" fmla="*/ 0 w 624"/>
                <a:gd name="T1" fmla="*/ 104 h 152"/>
                <a:gd name="T2" fmla="*/ 377 w 624"/>
                <a:gd name="T3" fmla="*/ 8 h 152"/>
                <a:gd name="T4" fmla="*/ 816 w 624"/>
                <a:gd name="T5" fmla="*/ 152 h 152"/>
                <a:gd name="T6" fmla="*/ 0 60000 65536"/>
                <a:gd name="T7" fmla="*/ 0 60000 65536"/>
                <a:gd name="T8" fmla="*/ 0 60000 65536"/>
                <a:gd name="T9" fmla="*/ 0 w 624"/>
                <a:gd name="T10" fmla="*/ 0 h 152"/>
                <a:gd name="T11" fmla="*/ 624 w 624"/>
                <a:gd name="T12" fmla="*/ 152 h 1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152">
                  <a:moveTo>
                    <a:pt x="0" y="104"/>
                  </a:moveTo>
                  <a:cubicBezTo>
                    <a:pt x="92" y="52"/>
                    <a:pt x="184" y="0"/>
                    <a:pt x="288" y="8"/>
                  </a:cubicBezTo>
                  <a:cubicBezTo>
                    <a:pt x="392" y="16"/>
                    <a:pt x="508" y="84"/>
                    <a:pt x="624" y="152"/>
                  </a:cubicBezTo>
                </a:path>
              </a:pathLst>
            </a:cu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664" name="Freeform 13"/>
            <p:cNvSpPr>
              <a:spLocks/>
            </p:cNvSpPr>
            <p:nvPr/>
          </p:nvSpPr>
          <p:spPr bwMode="auto">
            <a:xfrm flipV="1">
              <a:off x="1632" y="3552"/>
              <a:ext cx="816" cy="152"/>
            </a:xfrm>
            <a:custGeom>
              <a:avLst/>
              <a:gdLst>
                <a:gd name="T0" fmla="*/ 0 w 624"/>
                <a:gd name="T1" fmla="*/ 104 h 152"/>
                <a:gd name="T2" fmla="*/ 377 w 624"/>
                <a:gd name="T3" fmla="*/ 8 h 152"/>
                <a:gd name="T4" fmla="*/ 816 w 624"/>
                <a:gd name="T5" fmla="*/ 152 h 152"/>
                <a:gd name="T6" fmla="*/ 0 60000 65536"/>
                <a:gd name="T7" fmla="*/ 0 60000 65536"/>
                <a:gd name="T8" fmla="*/ 0 60000 65536"/>
                <a:gd name="T9" fmla="*/ 0 w 624"/>
                <a:gd name="T10" fmla="*/ 0 h 152"/>
                <a:gd name="T11" fmla="*/ 624 w 624"/>
                <a:gd name="T12" fmla="*/ 152 h 1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152">
                  <a:moveTo>
                    <a:pt x="0" y="104"/>
                  </a:moveTo>
                  <a:cubicBezTo>
                    <a:pt x="92" y="52"/>
                    <a:pt x="184" y="0"/>
                    <a:pt x="288" y="8"/>
                  </a:cubicBezTo>
                  <a:cubicBezTo>
                    <a:pt x="392" y="16"/>
                    <a:pt x="508" y="84"/>
                    <a:pt x="624" y="152"/>
                  </a:cubicBezTo>
                </a:path>
              </a:pathLst>
            </a:cu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C2A2FD7-49D4-47FD-A330-4418CB0CFB0D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358515A-94A4-4171-80A8-B852074C424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03213"/>
            <a:ext cx="8534400" cy="534987"/>
          </a:xfrm>
        </p:spPr>
        <p:txBody>
          <a:bodyPr/>
          <a:lstStyle/>
          <a:p>
            <a:r>
              <a:rPr lang="en-US" altLang="en-US" smtClean="0"/>
              <a:t>Recursive relationship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99425" cy="4478338"/>
          </a:xfrm>
        </p:spPr>
        <p:txBody>
          <a:bodyPr/>
          <a:lstStyle/>
          <a:p>
            <a:r>
              <a:rPr lang="en-US" altLang="en-US" smtClean="0"/>
              <a:t>We can also have a </a:t>
            </a:r>
            <a:r>
              <a:rPr lang="en-US" altLang="en-US" i="1" smtClean="0">
                <a:solidFill>
                  <a:srgbClr val="0000FF"/>
                </a:solidFill>
              </a:rPr>
              <a:t>recursive relationship type</a:t>
            </a:r>
            <a:r>
              <a:rPr lang="en-US" altLang="en-US" smtClean="0"/>
              <a:t>.</a:t>
            </a:r>
          </a:p>
          <a:p>
            <a:r>
              <a:rPr lang="en-US" altLang="en-US" smtClean="0"/>
              <a:t>Both participations are same entity type in different roles.</a:t>
            </a:r>
          </a:p>
          <a:p>
            <a:r>
              <a:rPr lang="en-US" altLang="en-US" smtClean="0"/>
              <a:t>For example, SUPERVISION relationships between EMPLOYEE (in role of supervisor or boss) and (another) EMPLOYEE (in role of subordinate or worker).</a:t>
            </a:r>
          </a:p>
          <a:p>
            <a:r>
              <a:rPr lang="en-US" altLang="en-US" smtClean="0"/>
              <a:t>In ER diagram, need to display role names to distinguish participations.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34F7-BA63-45F1-A355-B7311F35EF90}" type="datetime1">
              <a:rPr lang="en-US" altLang="en-US"/>
              <a:pPr/>
              <a:t>8/31/2016</a:t>
            </a:fld>
            <a:endParaRPr lang="en-US" altLang="en-US"/>
          </a:p>
        </p:txBody>
      </p:sp>
      <p:sp>
        <p:nvSpPr>
          <p:cNvPr id="5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Luke Huan Univ. of Kansas</a:t>
            </a:r>
          </a:p>
        </p:txBody>
      </p:sp>
      <p:sp>
        <p:nvSpPr>
          <p:cNvPr id="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911C3-B4DA-48FB-A1C7-E12C9D997C35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423938" name="Line 2"/>
          <p:cNvSpPr>
            <a:spLocks noChangeShapeType="1"/>
          </p:cNvSpPr>
          <p:nvPr/>
        </p:nvSpPr>
        <p:spPr bwMode="auto">
          <a:xfrm>
            <a:off x="4718050" y="2417763"/>
            <a:ext cx="1892300" cy="4127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39" name="Line 3"/>
          <p:cNvSpPr>
            <a:spLocks noChangeShapeType="1"/>
          </p:cNvSpPr>
          <p:nvPr/>
        </p:nvSpPr>
        <p:spPr bwMode="auto">
          <a:xfrm>
            <a:off x="5049838" y="2955925"/>
            <a:ext cx="1541462" cy="5413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40" name="Line 4"/>
          <p:cNvSpPr>
            <a:spLocks noChangeShapeType="1"/>
          </p:cNvSpPr>
          <p:nvPr/>
        </p:nvSpPr>
        <p:spPr bwMode="auto">
          <a:xfrm>
            <a:off x="5295900" y="2743200"/>
            <a:ext cx="1331913" cy="920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41" name="Line 5"/>
          <p:cNvSpPr>
            <a:spLocks noChangeShapeType="1"/>
          </p:cNvSpPr>
          <p:nvPr/>
        </p:nvSpPr>
        <p:spPr bwMode="auto">
          <a:xfrm>
            <a:off x="4286250" y="3200400"/>
            <a:ext cx="2266950" cy="2857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42" name="Line 6"/>
          <p:cNvSpPr>
            <a:spLocks noChangeShapeType="1"/>
          </p:cNvSpPr>
          <p:nvPr/>
        </p:nvSpPr>
        <p:spPr bwMode="auto">
          <a:xfrm>
            <a:off x="4914900" y="3900488"/>
            <a:ext cx="1809750" cy="2905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43" name="Line 7"/>
          <p:cNvSpPr>
            <a:spLocks noChangeShapeType="1"/>
          </p:cNvSpPr>
          <p:nvPr/>
        </p:nvSpPr>
        <p:spPr bwMode="auto">
          <a:xfrm>
            <a:off x="5033963" y="4352925"/>
            <a:ext cx="1557337" cy="4857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44" name="Line 8"/>
          <p:cNvSpPr>
            <a:spLocks noChangeShapeType="1"/>
          </p:cNvSpPr>
          <p:nvPr/>
        </p:nvSpPr>
        <p:spPr bwMode="auto">
          <a:xfrm>
            <a:off x="5262563" y="4857750"/>
            <a:ext cx="1347787" cy="6492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45" name="Line 9"/>
          <p:cNvSpPr>
            <a:spLocks noChangeShapeType="1"/>
          </p:cNvSpPr>
          <p:nvPr/>
        </p:nvSpPr>
        <p:spPr bwMode="auto">
          <a:xfrm>
            <a:off x="5372100" y="4097338"/>
            <a:ext cx="1238250" cy="746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46" name="Line 10"/>
          <p:cNvSpPr>
            <a:spLocks noChangeShapeType="1"/>
          </p:cNvSpPr>
          <p:nvPr/>
        </p:nvSpPr>
        <p:spPr bwMode="auto">
          <a:xfrm>
            <a:off x="4267200" y="4640263"/>
            <a:ext cx="2343150" cy="19208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47" name="Line 11"/>
          <p:cNvSpPr>
            <a:spLocks noChangeShapeType="1"/>
          </p:cNvSpPr>
          <p:nvPr/>
        </p:nvSpPr>
        <p:spPr bwMode="auto">
          <a:xfrm>
            <a:off x="5451475" y="5378450"/>
            <a:ext cx="1139825" cy="1476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48" name="Line 12"/>
          <p:cNvSpPr>
            <a:spLocks noChangeShapeType="1"/>
          </p:cNvSpPr>
          <p:nvPr/>
        </p:nvSpPr>
        <p:spPr bwMode="auto">
          <a:xfrm flipV="1">
            <a:off x="3729038" y="2247900"/>
            <a:ext cx="2843212" cy="12573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49" name="Rectangle 13"/>
          <p:cNvSpPr>
            <a:spLocks noGrp="1" noChangeArrowheads="1"/>
          </p:cNvSpPr>
          <p:nvPr>
            <p:ph type="title"/>
          </p:nvPr>
        </p:nvSpPr>
        <p:spPr>
          <a:xfrm>
            <a:off x="69850" y="111125"/>
            <a:ext cx="8821738" cy="1052513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bg2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tIns="0" anchor="ctr">
            <a:spAutoFit/>
          </a:bodyPr>
          <a:lstStyle/>
          <a:p>
            <a:r>
              <a:rPr lang="en-US" altLang="en-US" sz="2100" b="0"/>
              <a:t>A RECURSIVE RELATIONSHIP </a:t>
            </a:r>
            <a:br>
              <a:rPr lang="en-US" altLang="en-US" sz="2100" b="0"/>
            </a:br>
            <a:r>
              <a:rPr lang="en-US" altLang="en-US" sz="2100" b="0"/>
              <a:t>SUPERVISION</a:t>
            </a:r>
          </a:p>
        </p:txBody>
      </p:sp>
      <p:sp>
        <p:nvSpPr>
          <p:cNvPr id="423950" name="Oval 14"/>
          <p:cNvSpPr>
            <a:spLocks noChangeArrowheads="1"/>
          </p:cNvSpPr>
          <p:nvPr/>
        </p:nvSpPr>
        <p:spPr bwMode="auto">
          <a:xfrm>
            <a:off x="1295400" y="1485900"/>
            <a:ext cx="1943100" cy="398145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1828800"/>
          <a:lstStyle/>
          <a:p>
            <a:pPr algn="ctr" eaLnBrk="0" hangingPunct="0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 eaLnBrk="0" hangingPunct="0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 eaLnBrk="0" hangingPunct="0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3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 eaLnBrk="0" hangingPunct="0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4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 eaLnBrk="0" hangingPunct="0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5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 eaLnBrk="0" hangingPunct="0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6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algn="ctr" eaLnBrk="0" hangingPunct="0">
              <a:spcBef>
                <a:spcPct val="30000"/>
              </a:spcBef>
              <a:spcAft>
                <a:spcPct val="3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7  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  <a:sym typeface="Monotype Sorts" charset="0"/>
              </a:rPr>
              <a:t></a:t>
            </a:r>
          </a:p>
        </p:txBody>
      </p:sp>
      <p:sp>
        <p:nvSpPr>
          <p:cNvPr id="423951" name="Text Box 15"/>
          <p:cNvSpPr txBox="1">
            <a:spLocks noChangeArrowheads="1"/>
          </p:cNvSpPr>
          <p:nvPr/>
        </p:nvSpPr>
        <p:spPr bwMode="auto">
          <a:xfrm>
            <a:off x="1362075" y="993775"/>
            <a:ext cx="180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2400">
                <a:solidFill>
                  <a:schemeClr val="bg2"/>
                </a:solidFill>
                <a:latin typeface="Times New Roman" panose="02020603050405020304" pitchFamily="18" charset="0"/>
              </a:rPr>
              <a:t>EMPLOYEE</a:t>
            </a:r>
          </a:p>
        </p:txBody>
      </p:sp>
      <p:sp>
        <p:nvSpPr>
          <p:cNvPr id="423952" name="Oval 16"/>
          <p:cNvSpPr>
            <a:spLocks noChangeArrowheads="1"/>
          </p:cNvSpPr>
          <p:nvPr/>
        </p:nvSpPr>
        <p:spPr bwMode="auto">
          <a:xfrm>
            <a:off x="5676900" y="1485900"/>
            <a:ext cx="1943100" cy="472440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3200400"/>
          <a:lstStyle/>
          <a:p>
            <a:pPr algn="ctr" eaLnBrk="0" hangingPunct="0">
              <a:spcBef>
                <a:spcPct val="60000"/>
              </a:spcBef>
              <a:spcAft>
                <a:spcPct val="6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 eaLnBrk="0" hangingPunct="0">
              <a:spcBef>
                <a:spcPct val="60000"/>
              </a:spcBef>
              <a:spcAft>
                <a:spcPct val="6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 eaLnBrk="0" hangingPunct="0">
              <a:spcBef>
                <a:spcPct val="60000"/>
              </a:spcBef>
              <a:spcAft>
                <a:spcPct val="6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3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 eaLnBrk="0" hangingPunct="0">
              <a:spcBef>
                <a:spcPct val="60000"/>
              </a:spcBef>
              <a:spcAft>
                <a:spcPct val="6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4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 eaLnBrk="0" hangingPunct="0">
              <a:spcBef>
                <a:spcPct val="60000"/>
              </a:spcBef>
              <a:spcAft>
                <a:spcPct val="6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5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  <a:p>
            <a:pPr algn="ctr" eaLnBrk="0" hangingPunct="0">
              <a:spcBef>
                <a:spcPct val="60000"/>
              </a:spcBef>
              <a:spcAft>
                <a:spcPct val="60000"/>
              </a:spcAft>
            </a:pPr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0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6</a:t>
            </a:r>
            <a:endParaRPr lang="en-US" altLang="en-US" sz="20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3953" name="Text Box 17"/>
          <p:cNvSpPr txBox="1">
            <a:spLocks noChangeArrowheads="1"/>
          </p:cNvSpPr>
          <p:nvPr/>
        </p:nvSpPr>
        <p:spPr bwMode="auto">
          <a:xfrm>
            <a:off x="5568950" y="993775"/>
            <a:ext cx="2168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2400">
                <a:solidFill>
                  <a:schemeClr val="bg2"/>
                </a:solidFill>
                <a:latin typeface="Times New Roman" panose="02020603050405020304" pitchFamily="18" charset="0"/>
              </a:rPr>
              <a:t>SUPERVISION</a:t>
            </a:r>
          </a:p>
        </p:txBody>
      </p:sp>
      <p:sp>
        <p:nvSpPr>
          <p:cNvPr id="423954" name="Rectangle 18"/>
          <p:cNvSpPr>
            <a:spLocks noChangeArrowheads="1"/>
          </p:cNvSpPr>
          <p:nvPr/>
        </p:nvSpPr>
        <p:spPr bwMode="auto">
          <a:xfrm>
            <a:off x="6553200" y="2062163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55" name="Rectangle 19"/>
          <p:cNvSpPr>
            <a:spLocks noChangeArrowheads="1"/>
          </p:cNvSpPr>
          <p:nvPr/>
        </p:nvSpPr>
        <p:spPr bwMode="auto">
          <a:xfrm>
            <a:off x="6553200" y="2747963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56" name="Rectangle 20"/>
          <p:cNvSpPr>
            <a:spLocks noChangeArrowheads="1"/>
          </p:cNvSpPr>
          <p:nvPr/>
        </p:nvSpPr>
        <p:spPr bwMode="auto">
          <a:xfrm>
            <a:off x="6553200" y="3390900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57" name="Rectangle 21"/>
          <p:cNvSpPr>
            <a:spLocks noChangeArrowheads="1"/>
          </p:cNvSpPr>
          <p:nvPr/>
        </p:nvSpPr>
        <p:spPr bwMode="auto">
          <a:xfrm>
            <a:off x="6553200" y="4062413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58" name="Rectangle 22"/>
          <p:cNvSpPr>
            <a:spLocks noChangeArrowheads="1"/>
          </p:cNvSpPr>
          <p:nvPr/>
        </p:nvSpPr>
        <p:spPr bwMode="auto">
          <a:xfrm>
            <a:off x="6553200" y="4714875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59" name="Rectangle 23"/>
          <p:cNvSpPr>
            <a:spLocks noChangeArrowheads="1"/>
          </p:cNvSpPr>
          <p:nvPr/>
        </p:nvSpPr>
        <p:spPr bwMode="auto">
          <a:xfrm>
            <a:off x="6553200" y="5419725"/>
            <a:ext cx="209550" cy="180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60" name="Line 24"/>
          <p:cNvSpPr>
            <a:spLocks noChangeShapeType="1"/>
          </p:cNvSpPr>
          <p:nvPr/>
        </p:nvSpPr>
        <p:spPr bwMode="auto">
          <a:xfrm>
            <a:off x="2438400" y="2514600"/>
            <a:ext cx="2646363" cy="2444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61" name="Line 25"/>
          <p:cNvSpPr>
            <a:spLocks noChangeShapeType="1"/>
          </p:cNvSpPr>
          <p:nvPr/>
        </p:nvSpPr>
        <p:spPr bwMode="auto">
          <a:xfrm>
            <a:off x="4737100" y="2093913"/>
            <a:ext cx="1835150" cy="508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62" name="Text Box 26"/>
          <p:cNvSpPr txBox="1">
            <a:spLocks noChangeArrowheads="1"/>
          </p:cNvSpPr>
          <p:nvPr/>
        </p:nvSpPr>
        <p:spPr bwMode="auto">
          <a:xfrm>
            <a:off x="4422775" y="19002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23963" name="Line 27"/>
          <p:cNvSpPr>
            <a:spLocks noChangeShapeType="1"/>
          </p:cNvSpPr>
          <p:nvPr/>
        </p:nvSpPr>
        <p:spPr bwMode="auto">
          <a:xfrm>
            <a:off x="2476500" y="2057400"/>
            <a:ext cx="1979613" cy="3206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64" name="Text Box 28"/>
          <p:cNvSpPr txBox="1">
            <a:spLocks noChangeArrowheads="1"/>
          </p:cNvSpPr>
          <p:nvPr/>
        </p:nvSpPr>
        <p:spPr bwMode="auto">
          <a:xfrm>
            <a:off x="4460875" y="218598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23965" name="Line 29"/>
          <p:cNvSpPr>
            <a:spLocks noChangeShapeType="1"/>
          </p:cNvSpPr>
          <p:nvPr/>
        </p:nvSpPr>
        <p:spPr bwMode="auto">
          <a:xfrm>
            <a:off x="2400300" y="2057400"/>
            <a:ext cx="2359025" cy="7762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66" name="Text Box 30"/>
          <p:cNvSpPr txBox="1">
            <a:spLocks noChangeArrowheads="1"/>
          </p:cNvSpPr>
          <p:nvPr/>
        </p:nvSpPr>
        <p:spPr bwMode="auto">
          <a:xfrm>
            <a:off x="4745038" y="268446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23967" name="Text Box 31"/>
          <p:cNvSpPr txBox="1">
            <a:spLocks noChangeArrowheads="1"/>
          </p:cNvSpPr>
          <p:nvPr/>
        </p:nvSpPr>
        <p:spPr bwMode="auto">
          <a:xfrm>
            <a:off x="5051425" y="2547938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23968" name="Line 32"/>
          <p:cNvSpPr>
            <a:spLocks noChangeShapeType="1"/>
          </p:cNvSpPr>
          <p:nvPr/>
        </p:nvSpPr>
        <p:spPr bwMode="auto">
          <a:xfrm>
            <a:off x="2451100" y="2017713"/>
            <a:ext cx="1987550" cy="69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69" name="Line 33"/>
          <p:cNvSpPr>
            <a:spLocks noChangeShapeType="1"/>
          </p:cNvSpPr>
          <p:nvPr/>
        </p:nvSpPr>
        <p:spPr bwMode="auto">
          <a:xfrm>
            <a:off x="2400300" y="3009900"/>
            <a:ext cx="1638300" cy="1714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70" name="Line 34"/>
          <p:cNvSpPr>
            <a:spLocks noChangeShapeType="1"/>
          </p:cNvSpPr>
          <p:nvPr/>
        </p:nvSpPr>
        <p:spPr bwMode="auto">
          <a:xfrm>
            <a:off x="2476500" y="3505200"/>
            <a:ext cx="2133600" cy="3429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71" name="Text Box 35"/>
          <p:cNvSpPr txBox="1">
            <a:spLocks noChangeArrowheads="1"/>
          </p:cNvSpPr>
          <p:nvPr/>
        </p:nvSpPr>
        <p:spPr bwMode="auto">
          <a:xfrm>
            <a:off x="4611688" y="367506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23972" name="Line 36"/>
          <p:cNvSpPr>
            <a:spLocks noChangeShapeType="1"/>
          </p:cNvSpPr>
          <p:nvPr/>
        </p:nvSpPr>
        <p:spPr bwMode="auto">
          <a:xfrm>
            <a:off x="2419350" y="3524250"/>
            <a:ext cx="2381250" cy="7429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73" name="Text Box 37"/>
          <p:cNvSpPr txBox="1">
            <a:spLocks noChangeArrowheads="1"/>
          </p:cNvSpPr>
          <p:nvPr/>
        </p:nvSpPr>
        <p:spPr bwMode="auto">
          <a:xfrm>
            <a:off x="4764088" y="409416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23974" name="Line 38"/>
          <p:cNvSpPr>
            <a:spLocks noChangeShapeType="1"/>
          </p:cNvSpPr>
          <p:nvPr/>
        </p:nvSpPr>
        <p:spPr bwMode="auto">
          <a:xfrm>
            <a:off x="2438400" y="3524250"/>
            <a:ext cx="2533650" cy="12207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75" name="Text Box 39"/>
          <p:cNvSpPr txBox="1">
            <a:spLocks noChangeArrowheads="1"/>
          </p:cNvSpPr>
          <p:nvPr/>
        </p:nvSpPr>
        <p:spPr bwMode="auto">
          <a:xfrm>
            <a:off x="4954588" y="462756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23976" name="Line 40"/>
          <p:cNvSpPr>
            <a:spLocks noChangeShapeType="1"/>
          </p:cNvSpPr>
          <p:nvPr/>
        </p:nvSpPr>
        <p:spPr bwMode="auto">
          <a:xfrm flipV="1">
            <a:off x="2457450" y="3619500"/>
            <a:ext cx="990600" cy="3619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77" name="Text Box 41"/>
          <p:cNvSpPr txBox="1">
            <a:spLocks noChangeArrowheads="1"/>
          </p:cNvSpPr>
          <p:nvPr/>
        </p:nvSpPr>
        <p:spPr bwMode="auto">
          <a:xfrm>
            <a:off x="3449638" y="33512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23978" name="Text Box 42"/>
          <p:cNvSpPr txBox="1">
            <a:spLocks noChangeArrowheads="1"/>
          </p:cNvSpPr>
          <p:nvPr/>
        </p:nvSpPr>
        <p:spPr bwMode="auto">
          <a:xfrm>
            <a:off x="4021138" y="298926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23979" name="Line 43"/>
          <p:cNvSpPr>
            <a:spLocks noChangeShapeType="1"/>
          </p:cNvSpPr>
          <p:nvPr/>
        </p:nvSpPr>
        <p:spPr bwMode="auto">
          <a:xfrm>
            <a:off x="2419350" y="3981450"/>
            <a:ext cx="2762250" cy="1238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80" name="Text Box 44"/>
          <p:cNvSpPr txBox="1">
            <a:spLocks noChangeArrowheads="1"/>
          </p:cNvSpPr>
          <p:nvPr/>
        </p:nvSpPr>
        <p:spPr bwMode="auto">
          <a:xfrm>
            <a:off x="5124450" y="390366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423981" name="Line 45"/>
          <p:cNvSpPr>
            <a:spLocks noChangeShapeType="1"/>
          </p:cNvSpPr>
          <p:nvPr/>
        </p:nvSpPr>
        <p:spPr bwMode="auto">
          <a:xfrm>
            <a:off x="2419350" y="4476750"/>
            <a:ext cx="1543050" cy="127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82" name="Text Box 46"/>
          <p:cNvSpPr txBox="1">
            <a:spLocks noChangeArrowheads="1"/>
          </p:cNvSpPr>
          <p:nvPr/>
        </p:nvSpPr>
        <p:spPr bwMode="auto">
          <a:xfrm>
            <a:off x="3963988" y="44180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23983" name="Line 47"/>
          <p:cNvSpPr>
            <a:spLocks noChangeShapeType="1"/>
          </p:cNvSpPr>
          <p:nvPr/>
        </p:nvSpPr>
        <p:spPr bwMode="auto">
          <a:xfrm>
            <a:off x="2438400" y="4991100"/>
            <a:ext cx="2800350" cy="3635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84" name="Text Box 48"/>
          <p:cNvSpPr txBox="1">
            <a:spLocks noChangeArrowheads="1"/>
          </p:cNvSpPr>
          <p:nvPr/>
        </p:nvSpPr>
        <p:spPr bwMode="auto">
          <a:xfrm>
            <a:off x="5202238" y="514191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423985" name="Text Box 49"/>
          <p:cNvSpPr txBox="1">
            <a:spLocks noChangeArrowheads="1"/>
          </p:cNvSpPr>
          <p:nvPr/>
        </p:nvSpPr>
        <p:spPr bwMode="auto">
          <a:xfrm>
            <a:off x="1792288" y="6216650"/>
            <a:ext cx="555466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800">
                <a:solidFill>
                  <a:schemeClr val="bg2"/>
                </a:solidFill>
                <a:latin typeface="Times New Roman" panose="02020603050405020304" pitchFamily="18" charset="0"/>
              </a:rPr>
              <a:t>© The Benjamin/Cummings Publishing Company, Inc. 1994, Elmasri/Navathe, Fundamentals of Database Systems, Second Edition</a:t>
            </a:r>
          </a:p>
        </p:txBody>
      </p:sp>
    </p:spTree>
    <p:extLst>
      <p:ext uri="{BB962C8B-B14F-4D97-AF65-F5344CB8AC3E}">
        <p14:creationId xmlns:p14="http://schemas.microsoft.com/office/powerpoint/2010/main" val="48884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47922-C65D-46AB-865B-93728A22F665}" type="datetime1">
              <a:rPr lang="en-US" altLang="en-US"/>
              <a:pPr/>
              <a:t>8/31/2016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Luke Huan Univ. of Kansas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89CC-E108-4BAA-8B19-4B80D7F0A1D2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515938"/>
          </a:xfrm>
        </p:spPr>
        <p:txBody>
          <a:bodyPr/>
          <a:lstStyle/>
          <a:p>
            <a:r>
              <a:rPr lang="en-US" altLang="en-US"/>
              <a:t>Weak Entity Types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82675"/>
            <a:ext cx="7772400" cy="4860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A week entity is an entity that does not have a key attribute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A weak entity must participate in an identifying relationship type with an owner or identifying entity type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Entities are identified by the combination of: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A partial key of the weak entity type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The particular entity they are related to in the identifying entity type</a:t>
            </a:r>
          </a:p>
          <a:p>
            <a:pPr>
              <a:lnSpc>
                <a:spcPct val="80000"/>
              </a:lnSpc>
              <a:buSzPct val="150000"/>
              <a:buFont typeface="Wingdings" panose="05000000000000000000" pitchFamily="2" charset="2"/>
              <a:buNone/>
            </a:pPr>
            <a:r>
              <a:rPr lang="en-US" altLang="en-US" sz="2400" b="1"/>
              <a:t>Example:</a:t>
            </a:r>
            <a:r>
              <a:rPr lang="en-US" altLang="en-US" sz="2400"/>
              <a:t> </a:t>
            </a:r>
          </a:p>
          <a:p>
            <a:pPr>
              <a:lnSpc>
                <a:spcPct val="80000"/>
              </a:lnSpc>
              <a:buSzPct val="150000"/>
              <a:buFont typeface="Wingdings" panose="05000000000000000000" pitchFamily="2" charset="2"/>
              <a:buNone/>
            </a:pPr>
            <a:r>
              <a:rPr lang="en-US" altLang="en-US" sz="2400"/>
              <a:t> Suppose that a DEPENDENT entity is identified by the dependent’s first name and birthdate, </a:t>
            </a:r>
            <a:r>
              <a:rPr lang="en-US" altLang="en-US" sz="2400" i="1"/>
              <a:t>and</a:t>
            </a:r>
            <a:r>
              <a:rPr lang="en-US" altLang="en-US" sz="2400"/>
              <a:t> the specific EMPLOYEE that the dependent is related to.  DEPENDENT is a weak entity type with EMPLOYEE as its identifying entity type via the identifying relationship type DEPENDENT_OF</a:t>
            </a:r>
          </a:p>
        </p:txBody>
      </p:sp>
    </p:spTree>
    <p:extLst>
      <p:ext uri="{BB962C8B-B14F-4D97-AF65-F5344CB8AC3E}">
        <p14:creationId xmlns:p14="http://schemas.microsoft.com/office/powerpoint/2010/main" val="100381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ECA4C-D1C1-4FAD-AFB7-B72F0A6DE2AE}" type="datetime1">
              <a:rPr lang="en-US" altLang="en-US"/>
              <a:pPr/>
              <a:t>8/31/2016</a:t>
            </a:fld>
            <a:endParaRPr lang="en-US" alt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Luke Huan Univ. of Kansas</a:t>
            </a:r>
          </a:p>
        </p:txBody>
      </p:sp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11BCF-98AD-491E-B633-5819E492C4B6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60325"/>
            <a:ext cx="9067800" cy="1052513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tIns="0" anchor="ctr">
            <a:spAutoFit/>
          </a:bodyPr>
          <a:lstStyle/>
          <a:p>
            <a:r>
              <a:rPr lang="en-US" altLang="en-US" sz="2100" b="0"/>
              <a:t>SUMMARY OF ER-DIAGRAM </a:t>
            </a:r>
            <a:br>
              <a:rPr lang="en-US" altLang="en-US" sz="2100" b="0"/>
            </a:br>
            <a:r>
              <a:rPr lang="en-US" altLang="en-US" sz="2100" b="0"/>
              <a:t>NOTATION FOR ER SCHEMAS</a:t>
            </a:r>
          </a:p>
        </p:txBody>
      </p:sp>
      <p:sp>
        <p:nvSpPr>
          <p:cNvPr id="495619" name="Rectangle 3"/>
          <p:cNvSpPr>
            <a:spLocks noChangeArrowheads="1"/>
          </p:cNvSpPr>
          <p:nvPr>
            <p:ph type="body" idx="1"/>
          </p:nvPr>
        </p:nvSpPr>
        <p:spPr>
          <a:xfrm>
            <a:off x="3886200" y="914400"/>
            <a:ext cx="4953000" cy="5707063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indent="0">
              <a:spcBef>
                <a:spcPct val="30000"/>
              </a:spcBef>
              <a:buFont typeface="Monotype Sorts" charset="0"/>
              <a:buNone/>
            </a:pPr>
            <a:r>
              <a:rPr lang="en-US" altLang="en-US" sz="2000" u="sng"/>
              <a:t>Meaning</a:t>
            </a:r>
          </a:p>
          <a:p>
            <a:pPr marL="0" indent="0">
              <a:spcBef>
                <a:spcPct val="30000"/>
              </a:spcBef>
              <a:buFont typeface="Monotype Sorts" charset="0"/>
              <a:buNone/>
            </a:pPr>
            <a:r>
              <a:rPr lang="en-US" altLang="en-US" sz="2000"/>
              <a:t>ENTITY TYPE</a:t>
            </a:r>
          </a:p>
          <a:p>
            <a:pPr marL="0" indent="0">
              <a:spcBef>
                <a:spcPct val="30000"/>
              </a:spcBef>
              <a:buFont typeface="Monotype Sorts" charset="0"/>
              <a:buNone/>
            </a:pPr>
            <a:r>
              <a:rPr lang="en-US" altLang="en-US" sz="2000"/>
              <a:t>WEAK ENTITY TYPE</a:t>
            </a:r>
          </a:p>
          <a:p>
            <a:pPr marL="0" indent="0">
              <a:spcBef>
                <a:spcPct val="30000"/>
              </a:spcBef>
              <a:buFont typeface="Monotype Sorts" charset="0"/>
              <a:buNone/>
            </a:pPr>
            <a:r>
              <a:rPr lang="en-US" altLang="en-US" sz="2000"/>
              <a:t>RELATIONSHIP TYPE</a:t>
            </a:r>
          </a:p>
          <a:p>
            <a:pPr marL="0" indent="0">
              <a:spcBef>
                <a:spcPct val="30000"/>
              </a:spcBef>
              <a:buFont typeface="Monotype Sorts" charset="0"/>
              <a:buNone/>
            </a:pPr>
            <a:r>
              <a:rPr lang="en-US" altLang="en-US" sz="2000"/>
              <a:t>IDENTIFYING RELATIONSHIP TYPE</a:t>
            </a:r>
          </a:p>
          <a:p>
            <a:pPr marL="0" indent="0">
              <a:spcBef>
                <a:spcPct val="60000"/>
              </a:spcBef>
              <a:buFont typeface="Monotype Sorts" charset="0"/>
              <a:buNone/>
            </a:pPr>
            <a:r>
              <a:rPr lang="en-US" altLang="en-US" sz="2000"/>
              <a:t>ATTRIBUTE</a:t>
            </a:r>
          </a:p>
          <a:p>
            <a:pPr marL="0" indent="0">
              <a:spcBef>
                <a:spcPct val="30000"/>
              </a:spcBef>
              <a:buFont typeface="Monotype Sorts" charset="0"/>
              <a:buNone/>
            </a:pPr>
            <a:r>
              <a:rPr lang="en-US" altLang="en-US" sz="2000"/>
              <a:t>KEY ATTRIBUTE</a:t>
            </a:r>
          </a:p>
          <a:p>
            <a:pPr marL="0" indent="0">
              <a:spcBef>
                <a:spcPct val="30000"/>
              </a:spcBef>
              <a:buFont typeface="Monotype Sorts" charset="0"/>
              <a:buNone/>
            </a:pPr>
            <a:r>
              <a:rPr lang="en-US" altLang="en-US" sz="2000"/>
              <a:t>MULTIVALUED ATTRIBUTE</a:t>
            </a:r>
          </a:p>
          <a:p>
            <a:pPr marL="0" indent="0">
              <a:spcBef>
                <a:spcPct val="30000"/>
              </a:spcBef>
              <a:buFont typeface="Monotype Sorts" charset="0"/>
              <a:buNone/>
            </a:pPr>
            <a:r>
              <a:rPr lang="en-US" altLang="en-US" sz="2000"/>
              <a:t>COMPOSITE ATTRIBUTE</a:t>
            </a:r>
          </a:p>
          <a:p>
            <a:pPr marL="0" indent="0">
              <a:spcBef>
                <a:spcPct val="30000"/>
              </a:spcBef>
              <a:buFont typeface="Monotype Sorts" charset="0"/>
              <a:buNone/>
            </a:pPr>
            <a:r>
              <a:rPr lang="en-US" altLang="en-US" sz="2000"/>
              <a:t>DERIVED ATTRIBUTE</a:t>
            </a:r>
          </a:p>
          <a:p>
            <a:pPr marL="0" indent="0">
              <a:spcBef>
                <a:spcPct val="80000"/>
              </a:spcBef>
              <a:buFont typeface="Monotype Sorts" charset="0"/>
              <a:buNone/>
            </a:pPr>
            <a:r>
              <a:rPr lang="en-US" altLang="en-US" sz="2000"/>
              <a:t>TOTAL PARTICIPATION OF E</a:t>
            </a:r>
            <a:r>
              <a:rPr lang="en-US" altLang="en-US" sz="2000" baseline="-25000"/>
              <a:t>2</a:t>
            </a:r>
            <a:r>
              <a:rPr lang="en-US" altLang="en-US" sz="2000"/>
              <a:t> IN R</a:t>
            </a:r>
          </a:p>
          <a:p>
            <a:pPr marL="0" indent="0">
              <a:spcBef>
                <a:spcPct val="30000"/>
              </a:spcBef>
              <a:buFont typeface="Monotype Sorts" charset="0"/>
              <a:buNone/>
            </a:pPr>
            <a:r>
              <a:rPr lang="en-US" altLang="en-US" sz="2000"/>
              <a:t>CARDINALITY RATIO 1:N FOR E</a:t>
            </a:r>
            <a:r>
              <a:rPr lang="en-US" altLang="en-US" sz="2000" baseline="-25000"/>
              <a:t>1</a:t>
            </a:r>
            <a:r>
              <a:rPr lang="en-US" altLang="en-US" sz="2000"/>
              <a:t>:E</a:t>
            </a:r>
            <a:r>
              <a:rPr lang="en-US" altLang="en-US" sz="2000" baseline="-25000"/>
              <a:t>2 </a:t>
            </a:r>
            <a:r>
              <a:rPr lang="en-US" altLang="en-US" sz="2000"/>
              <a:t>IN R</a:t>
            </a:r>
          </a:p>
          <a:p>
            <a:pPr marL="0" indent="0">
              <a:spcBef>
                <a:spcPct val="30000"/>
              </a:spcBef>
              <a:buFont typeface="Monotype Sorts" charset="0"/>
              <a:buNone/>
            </a:pPr>
            <a:r>
              <a:rPr lang="en-US" altLang="en-US" sz="2000"/>
              <a:t>STRUCTURAL CONSTRAINT (min, max) ON PARTICIPATION OF E IN R</a:t>
            </a:r>
          </a:p>
        </p:txBody>
      </p:sp>
      <p:sp>
        <p:nvSpPr>
          <p:cNvPr id="495620" name="Text Box 4"/>
          <p:cNvSpPr txBox="1">
            <a:spLocks noChangeArrowheads="1"/>
          </p:cNvSpPr>
          <p:nvPr/>
        </p:nvSpPr>
        <p:spPr bwMode="auto">
          <a:xfrm>
            <a:off x="2347913" y="955675"/>
            <a:ext cx="65881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>
            <a:spAutoFit/>
          </a:bodyPr>
          <a:lstStyle/>
          <a:p>
            <a:pPr eaLnBrk="0" hangingPunct="0"/>
            <a:r>
              <a:rPr lang="en-US" altLang="en-US" u="sng">
                <a:solidFill>
                  <a:schemeClr val="bg2"/>
                </a:solidFill>
                <a:latin typeface="Times New Roman" panose="02020603050405020304" pitchFamily="18" charset="0"/>
              </a:rPr>
              <a:t>Symbol</a:t>
            </a:r>
          </a:p>
        </p:txBody>
      </p:sp>
      <p:sp>
        <p:nvSpPr>
          <p:cNvPr id="495621" name="Rectangle 5"/>
          <p:cNvSpPr>
            <a:spLocks noChangeArrowheads="1"/>
          </p:cNvSpPr>
          <p:nvPr/>
        </p:nvSpPr>
        <p:spPr bwMode="auto">
          <a:xfrm>
            <a:off x="2239963" y="1293813"/>
            <a:ext cx="901700" cy="3143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5622" name="Group 6"/>
          <p:cNvGrpSpPr>
            <a:grpSpLocks/>
          </p:cNvGrpSpPr>
          <p:nvPr/>
        </p:nvGrpSpPr>
        <p:grpSpPr bwMode="auto">
          <a:xfrm>
            <a:off x="2195513" y="1725613"/>
            <a:ext cx="990600" cy="400050"/>
            <a:chOff x="1085" y="1108"/>
            <a:chExt cx="624" cy="252"/>
          </a:xfrm>
        </p:grpSpPr>
        <p:sp>
          <p:nvSpPr>
            <p:cNvPr id="495623" name="Rectangle 7"/>
            <p:cNvSpPr>
              <a:spLocks noChangeArrowheads="1"/>
            </p:cNvSpPr>
            <p:nvPr/>
          </p:nvSpPr>
          <p:spPr bwMode="auto">
            <a:xfrm>
              <a:off x="1109" y="1130"/>
              <a:ext cx="576" cy="202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624" name="Rectangle 8"/>
            <p:cNvSpPr>
              <a:spLocks noChangeArrowheads="1"/>
            </p:cNvSpPr>
            <p:nvPr/>
          </p:nvSpPr>
          <p:spPr bwMode="auto">
            <a:xfrm>
              <a:off x="1085" y="1108"/>
              <a:ext cx="624" cy="252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5625" name="Rectangle 9"/>
          <p:cNvSpPr>
            <a:spLocks noChangeArrowheads="1"/>
          </p:cNvSpPr>
          <p:nvPr/>
        </p:nvSpPr>
        <p:spPr bwMode="auto">
          <a:xfrm rot="2723072">
            <a:off x="2511425" y="2246313"/>
            <a:ext cx="254000" cy="254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5626" name="Group 10"/>
          <p:cNvGrpSpPr>
            <a:grpSpLocks/>
          </p:cNvGrpSpPr>
          <p:nvPr/>
        </p:nvGrpSpPr>
        <p:grpSpPr bwMode="auto">
          <a:xfrm>
            <a:off x="2478088" y="2651125"/>
            <a:ext cx="320675" cy="320675"/>
            <a:chOff x="1263" y="1691"/>
            <a:chExt cx="202" cy="202"/>
          </a:xfrm>
        </p:grpSpPr>
        <p:sp>
          <p:nvSpPr>
            <p:cNvPr id="495627" name="Rectangle 11"/>
            <p:cNvSpPr>
              <a:spLocks noChangeArrowheads="1"/>
            </p:cNvSpPr>
            <p:nvPr/>
          </p:nvSpPr>
          <p:spPr bwMode="auto">
            <a:xfrm rot="2723072">
              <a:off x="1284" y="1717"/>
              <a:ext cx="160" cy="160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628" name="Rectangle 12"/>
            <p:cNvSpPr>
              <a:spLocks noChangeArrowheads="1"/>
            </p:cNvSpPr>
            <p:nvPr/>
          </p:nvSpPr>
          <p:spPr bwMode="auto">
            <a:xfrm rot="2723072">
              <a:off x="1263" y="1691"/>
              <a:ext cx="202" cy="202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95629" name="Group 13"/>
          <p:cNvGrpSpPr>
            <a:grpSpLocks/>
          </p:cNvGrpSpPr>
          <p:nvPr/>
        </p:nvGrpSpPr>
        <p:grpSpPr bwMode="auto">
          <a:xfrm>
            <a:off x="1951038" y="3135313"/>
            <a:ext cx="1143000" cy="211137"/>
            <a:chOff x="931" y="2046"/>
            <a:chExt cx="720" cy="133"/>
          </a:xfrm>
        </p:grpSpPr>
        <p:sp>
          <p:nvSpPr>
            <p:cNvPr id="495630" name="Oval 14"/>
            <p:cNvSpPr>
              <a:spLocks noChangeArrowheads="1"/>
            </p:cNvSpPr>
            <p:nvPr/>
          </p:nvSpPr>
          <p:spPr bwMode="auto">
            <a:xfrm>
              <a:off x="1181" y="2046"/>
              <a:ext cx="470" cy="133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631" name="Line 15"/>
            <p:cNvSpPr>
              <a:spLocks noChangeShapeType="1"/>
            </p:cNvSpPr>
            <p:nvPr/>
          </p:nvSpPr>
          <p:spPr bwMode="auto">
            <a:xfrm flipH="1">
              <a:off x="931" y="2113"/>
              <a:ext cx="25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95632" name="Group 16"/>
          <p:cNvGrpSpPr>
            <a:grpSpLocks/>
          </p:cNvGrpSpPr>
          <p:nvPr/>
        </p:nvGrpSpPr>
        <p:grpSpPr bwMode="auto">
          <a:xfrm>
            <a:off x="1951038" y="3511550"/>
            <a:ext cx="1143000" cy="211138"/>
            <a:chOff x="931" y="2213"/>
            <a:chExt cx="720" cy="133"/>
          </a:xfrm>
        </p:grpSpPr>
        <p:grpSp>
          <p:nvGrpSpPr>
            <p:cNvPr id="495633" name="Group 17"/>
            <p:cNvGrpSpPr>
              <a:grpSpLocks/>
            </p:cNvGrpSpPr>
            <p:nvPr/>
          </p:nvGrpSpPr>
          <p:grpSpPr bwMode="auto">
            <a:xfrm>
              <a:off x="931" y="2213"/>
              <a:ext cx="720" cy="133"/>
              <a:chOff x="931" y="2046"/>
              <a:chExt cx="720" cy="133"/>
            </a:xfrm>
          </p:grpSpPr>
          <p:sp>
            <p:nvSpPr>
              <p:cNvPr id="495634" name="Oval 18"/>
              <p:cNvSpPr>
                <a:spLocks noChangeArrowheads="1"/>
              </p:cNvSpPr>
              <p:nvPr/>
            </p:nvSpPr>
            <p:spPr bwMode="auto">
              <a:xfrm>
                <a:off x="1181" y="2046"/>
                <a:ext cx="470" cy="133"/>
              </a:xfrm>
              <a:prstGeom prst="ellips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5635" name="Line 19"/>
              <p:cNvSpPr>
                <a:spLocks noChangeShapeType="1"/>
              </p:cNvSpPr>
              <p:nvPr/>
            </p:nvSpPr>
            <p:spPr bwMode="auto">
              <a:xfrm flipH="1">
                <a:off x="931" y="2113"/>
                <a:ext cx="25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5636" name="Line 20"/>
            <p:cNvSpPr>
              <a:spLocks noChangeShapeType="1"/>
            </p:cNvSpPr>
            <p:nvPr/>
          </p:nvSpPr>
          <p:spPr bwMode="auto">
            <a:xfrm>
              <a:off x="1277" y="2306"/>
              <a:ext cx="26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95637" name="Group 21"/>
          <p:cNvGrpSpPr>
            <a:grpSpLocks/>
          </p:cNvGrpSpPr>
          <p:nvPr/>
        </p:nvGrpSpPr>
        <p:grpSpPr bwMode="auto">
          <a:xfrm>
            <a:off x="1951038" y="3895725"/>
            <a:ext cx="1249362" cy="273050"/>
            <a:chOff x="931" y="2475"/>
            <a:chExt cx="787" cy="172"/>
          </a:xfrm>
        </p:grpSpPr>
        <p:sp>
          <p:nvSpPr>
            <p:cNvPr id="495638" name="Oval 22"/>
            <p:cNvSpPr>
              <a:spLocks noChangeArrowheads="1"/>
            </p:cNvSpPr>
            <p:nvPr/>
          </p:nvSpPr>
          <p:spPr bwMode="auto">
            <a:xfrm>
              <a:off x="1181" y="2492"/>
              <a:ext cx="470" cy="133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639" name="Line 23"/>
            <p:cNvSpPr>
              <a:spLocks noChangeShapeType="1"/>
            </p:cNvSpPr>
            <p:nvPr/>
          </p:nvSpPr>
          <p:spPr bwMode="auto">
            <a:xfrm flipH="1">
              <a:off x="931" y="2559"/>
              <a:ext cx="25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640" name="Oval 24"/>
            <p:cNvSpPr>
              <a:spLocks noChangeArrowheads="1"/>
            </p:cNvSpPr>
            <p:nvPr/>
          </p:nvSpPr>
          <p:spPr bwMode="auto">
            <a:xfrm>
              <a:off x="1114" y="2475"/>
              <a:ext cx="604" cy="172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95641" name="Group 25"/>
          <p:cNvGrpSpPr>
            <a:grpSpLocks/>
          </p:cNvGrpSpPr>
          <p:nvPr/>
        </p:nvGrpSpPr>
        <p:grpSpPr bwMode="auto">
          <a:xfrm>
            <a:off x="1951038" y="4765675"/>
            <a:ext cx="1143000" cy="211138"/>
            <a:chOff x="931" y="2046"/>
            <a:chExt cx="720" cy="133"/>
          </a:xfrm>
        </p:grpSpPr>
        <p:sp>
          <p:nvSpPr>
            <p:cNvPr id="495642" name="Oval 26"/>
            <p:cNvSpPr>
              <a:spLocks noChangeArrowheads="1"/>
            </p:cNvSpPr>
            <p:nvPr/>
          </p:nvSpPr>
          <p:spPr bwMode="auto">
            <a:xfrm>
              <a:off x="1181" y="2046"/>
              <a:ext cx="470" cy="133"/>
            </a:xfrm>
            <a:prstGeom prst="ellips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643" name="Line 27"/>
            <p:cNvSpPr>
              <a:spLocks noChangeShapeType="1"/>
            </p:cNvSpPr>
            <p:nvPr/>
          </p:nvSpPr>
          <p:spPr bwMode="auto">
            <a:xfrm flipH="1">
              <a:off x="931" y="2113"/>
              <a:ext cx="25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95644" name="Group 28"/>
          <p:cNvGrpSpPr>
            <a:grpSpLocks/>
          </p:cNvGrpSpPr>
          <p:nvPr/>
        </p:nvGrpSpPr>
        <p:grpSpPr bwMode="auto">
          <a:xfrm>
            <a:off x="457200" y="5191125"/>
            <a:ext cx="1143000" cy="241300"/>
            <a:chOff x="528" y="3291"/>
            <a:chExt cx="720" cy="152"/>
          </a:xfrm>
        </p:grpSpPr>
        <p:sp>
          <p:nvSpPr>
            <p:cNvPr id="495645" name="Rectangle 29"/>
            <p:cNvSpPr>
              <a:spLocks noChangeArrowheads="1"/>
            </p:cNvSpPr>
            <p:nvPr/>
          </p:nvSpPr>
          <p:spPr bwMode="auto">
            <a:xfrm>
              <a:off x="528" y="3291"/>
              <a:ext cx="403" cy="152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1400">
                  <a:solidFill>
                    <a:schemeClr val="bg2"/>
                  </a:solidFill>
                  <a:latin typeface="Times New Roman" panose="02020603050405020304" pitchFamily="18" charset="0"/>
                </a:rPr>
                <a:t>E</a:t>
              </a:r>
              <a:r>
                <a:rPr lang="en-US" altLang="en-US" sz="1400" baseline="-25000">
                  <a:solidFill>
                    <a:schemeClr val="bg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140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95646" name="Line 30"/>
            <p:cNvSpPr>
              <a:spLocks noChangeShapeType="1"/>
            </p:cNvSpPr>
            <p:nvPr/>
          </p:nvSpPr>
          <p:spPr bwMode="auto">
            <a:xfrm>
              <a:off x="941" y="3371"/>
              <a:ext cx="307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5647" name="Text Box 31"/>
          <p:cNvSpPr txBox="1">
            <a:spLocks noChangeArrowheads="1"/>
          </p:cNvSpPr>
          <p:nvPr/>
        </p:nvSpPr>
        <p:spPr bwMode="auto">
          <a:xfrm>
            <a:off x="1590675" y="5184775"/>
            <a:ext cx="285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495648" name="Line 32"/>
          <p:cNvSpPr>
            <a:spLocks noChangeShapeType="1"/>
          </p:cNvSpPr>
          <p:nvPr/>
        </p:nvSpPr>
        <p:spPr bwMode="auto">
          <a:xfrm>
            <a:off x="1871663" y="5284788"/>
            <a:ext cx="1176337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5649" name="Line 33"/>
          <p:cNvSpPr>
            <a:spLocks noChangeShapeType="1"/>
          </p:cNvSpPr>
          <p:nvPr/>
        </p:nvSpPr>
        <p:spPr bwMode="auto">
          <a:xfrm>
            <a:off x="1911350" y="5330825"/>
            <a:ext cx="11366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5650" name="Rectangle 34"/>
          <p:cNvSpPr>
            <a:spLocks noChangeArrowheads="1"/>
          </p:cNvSpPr>
          <p:nvPr/>
        </p:nvSpPr>
        <p:spPr bwMode="auto">
          <a:xfrm>
            <a:off x="3048000" y="5191125"/>
            <a:ext cx="639763" cy="2413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400">
                <a:solidFill>
                  <a:schemeClr val="bg2"/>
                </a:solidFill>
                <a:latin typeface="Times New Roman" panose="02020603050405020304" pitchFamily="18" charset="0"/>
              </a:rPr>
              <a:t>E</a:t>
            </a:r>
            <a:r>
              <a:rPr lang="en-US" altLang="en-US" sz="14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endParaRPr lang="en-US" altLang="en-U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5651" name="Rectangle 35"/>
          <p:cNvSpPr>
            <a:spLocks noChangeArrowheads="1"/>
          </p:cNvSpPr>
          <p:nvPr/>
        </p:nvSpPr>
        <p:spPr bwMode="auto">
          <a:xfrm>
            <a:off x="457200" y="5616575"/>
            <a:ext cx="639763" cy="2413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400">
                <a:solidFill>
                  <a:schemeClr val="bg2"/>
                </a:solidFill>
                <a:latin typeface="Times New Roman" panose="02020603050405020304" pitchFamily="18" charset="0"/>
              </a:rPr>
              <a:t>E</a:t>
            </a:r>
            <a:r>
              <a:rPr lang="en-US" altLang="en-US" sz="14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1</a:t>
            </a:r>
            <a:endParaRPr lang="en-US" altLang="en-U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5652" name="Line 36"/>
          <p:cNvSpPr>
            <a:spLocks noChangeShapeType="1"/>
          </p:cNvSpPr>
          <p:nvPr/>
        </p:nvSpPr>
        <p:spPr bwMode="auto">
          <a:xfrm>
            <a:off x="1112838" y="5743575"/>
            <a:ext cx="48736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5653" name="Rectangle 37"/>
          <p:cNvSpPr>
            <a:spLocks noChangeArrowheads="1"/>
          </p:cNvSpPr>
          <p:nvPr/>
        </p:nvSpPr>
        <p:spPr bwMode="auto">
          <a:xfrm rot="2723072">
            <a:off x="1657350" y="5614988"/>
            <a:ext cx="254000" cy="254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eaLnBrk="0" hangingPunct="0"/>
            <a:endParaRPr lang="en-US" altLang="en-U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5654" name="Text Box 38"/>
          <p:cNvSpPr txBox="1">
            <a:spLocks noChangeArrowheads="1"/>
          </p:cNvSpPr>
          <p:nvPr/>
        </p:nvSpPr>
        <p:spPr bwMode="auto">
          <a:xfrm>
            <a:off x="1651000" y="5611813"/>
            <a:ext cx="285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495655" name="Line 39"/>
          <p:cNvSpPr>
            <a:spLocks noChangeShapeType="1"/>
          </p:cNvSpPr>
          <p:nvPr/>
        </p:nvSpPr>
        <p:spPr bwMode="auto">
          <a:xfrm>
            <a:off x="1981200" y="5746750"/>
            <a:ext cx="73183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5656" name="Rectangle 40"/>
          <p:cNvSpPr>
            <a:spLocks noChangeArrowheads="1"/>
          </p:cNvSpPr>
          <p:nvPr/>
        </p:nvSpPr>
        <p:spPr bwMode="auto">
          <a:xfrm>
            <a:off x="2713038" y="5627688"/>
            <a:ext cx="639762" cy="2413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400">
                <a:solidFill>
                  <a:schemeClr val="bg2"/>
                </a:solidFill>
                <a:latin typeface="Times New Roman" panose="02020603050405020304" pitchFamily="18" charset="0"/>
              </a:rPr>
              <a:t>E</a:t>
            </a:r>
            <a:r>
              <a:rPr lang="en-US" altLang="en-US" sz="1400" baseline="-25000">
                <a:solidFill>
                  <a:schemeClr val="bg2"/>
                </a:solidFill>
                <a:latin typeface="Times New Roman" panose="02020603050405020304" pitchFamily="18" charset="0"/>
              </a:rPr>
              <a:t>2</a:t>
            </a:r>
            <a:endParaRPr lang="en-US" altLang="en-U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5657" name="Line 41"/>
          <p:cNvSpPr>
            <a:spLocks noChangeShapeType="1"/>
          </p:cNvSpPr>
          <p:nvPr/>
        </p:nvSpPr>
        <p:spPr bwMode="auto">
          <a:xfrm>
            <a:off x="1112838" y="6219825"/>
            <a:ext cx="48736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5658" name="Rectangle 42"/>
          <p:cNvSpPr>
            <a:spLocks noChangeArrowheads="1"/>
          </p:cNvSpPr>
          <p:nvPr/>
        </p:nvSpPr>
        <p:spPr bwMode="auto">
          <a:xfrm rot="2723072">
            <a:off x="1657350" y="6091238"/>
            <a:ext cx="254000" cy="254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eaLnBrk="0" hangingPunct="0"/>
            <a:endParaRPr lang="en-US" altLang="en-U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5659" name="Text Box 43"/>
          <p:cNvSpPr txBox="1">
            <a:spLocks noChangeArrowheads="1"/>
          </p:cNvSpPr>
          <p:nvPr/>
        </p:nvSpPr>
        <p:spPr bwMode="auto">
          <a:xfrm>
            <a:off x="1651000" y="6088063"/>
            <a:ext cx="285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495660" name="Line 44"/>
          <p:cNvSpPr>
            <a:spLocks noChangeShapeType="1"/>
          </p:cNvSpPr>
          <p:nvPr/>
        </p:nvSpPr>
        <p:spPr bwMode="auto">
          <a:xfrm>
            <a:off x="1981200" y="6223000"/>
            <a:ext cx="73183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5661" name="Text Box 45"/>
          <p:cNvSpPr txBox="1">
            <a:spLocks noChangeArrowheads="1"/>
          </p:cNvSpPr>
          <p:nvPr/>
        </p:nvSpPr>
        <p:spPr bwMode="auto">
          <a:xfrm>
            <a:off x="1905000" y="5997575"/>
            <a:ext cx="825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(min,max)</a:t>
            </a:r>
          </a:p>
        </p:txBody>
      </p:sp>
      <p:sp>
        <p:nvSpPr>
          <p:cNvPr id="495662" name="Rectangle 46"/>
          <p:cNvSpPr>
            <a:spLocks noChangeArrowheads="1"/>
          </p:cNvSpPr>
          <p:nvPr/>
        </p:nvSpPr>
        <p:spPr bwMode="auto">
          <a:xfrm>
            <a:off x="2713038" y="6103938"/>
            <a:ext cx="639762" cy="2413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400">
                <a:solidFill>
                  <a:schemeClr val="bg2"/>
                </a:solidFill>
                <a:latin typeface="Times New Roman" panose="02020603050405020304" pitchFamily="18" charset="0"/>
              </a:rPr>
              <a:t>E</a:t>
            </a:r>
          </a:p>
        </p:txBody>
      </p:sp>
      <p:grpSp>
        <p:nvGrpSpPr>
          <p:cNvPr id="495663" name="Group 47"/>
          <p:cNvGrpSpPr>
            <a:grpSpLocks/>
          </p:cNvGrpSpPr>
          <p:nvPr/>
        </p:nvGrpSpPr>
        <p:grpSpPr bwMode="auto">
          <a:xfrm>
            <a:off x="2171700" y="4279900"/>
            <a:ext cx="990600" cy="346075"/>
            <a:chOff x="0" y="1560"/>
            <a:chExt cx="1200" cy="420"/>
          </a:xfrm>
        </p:grpSpPr>
        <p:sp>
          <p:nvSpPr>
            <p:cNvPr id="495664" name="Oval 48"/>
            <p:cNvSpPr>
              <a:spLocks noChangeArrowheads="1"/>
            </p:cNvSpPr>
            <p:nvPr/>
          </p:nvSpPr>
          <p:spPr bwMode="auto">
            <a:xfrm>
              <a:off x="0" y="1560"/>
              <a:ext cx="288" cy="168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665" name="Oval 49"/>
            <p:cNvSpPr>
              <a:spLocks noChangeArrowheads="1"/>
            </p:cNvSpPr>
            <p:nvPr/>
          </p:nvSpPr>
          <p:spPr bwMode="auto">
            <a:xfrm>
              <a:off x="396" y="1560"/>
              <a:ext cx="288" cy="168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666" name="Oval 50"/>
            <p:cNvSpPr>
              <a:spLocks noChangeArrowheads="1"/>
            </p:cNvSpPr>
            <p:nvPr/>
          </p:nvSpPr>
          <p:spPr bwMode="auto">
            <a:xfrm>
              <a:off x="912" y="1560"/>
              <a:ext cx="288" cy="168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667" name="Oval 51"/>
            <p:cNvSpPr>
              <a:spLocks noChangeArrowheads="1"/>
            </p:cNvSpPr>
            <p:nvPr/>
          </p:nvSpPr>
          <p:spPr bwMode="auto">
            <a:xfrm>
              <a:off x="516" y="1812"/>
              <a:ext cx="288" cy="168"/>
            </a:xfrm>
            <a:prstGeom prst="ellips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668" name="Line 52"/>
            <p:cNvSpPr>
              <a:spLocks noChangeShapeType="1"/>
            </p:cNvSpPr>
            <p:nvPr/>
          </p:nvSpPr>
          <p:spPr bwMode="auto">
            <a:xfrm flipH="1">
              <a:off x="264" y="1896"/>
              <a:ext cx="26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669" name="Line 53"/>
            <p:cNvSpPr>
              <a:spLocks noChangeShapeType="1"/>
            </p:cNvSpPr>
            <p:nvPr/>
          </p:nvSpPr>
          <p:spPr bwMode="auto">
            <a:xfrm>
              <a:off x="288" y="1668"/>
              <a:ext cx="264" cy="17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670" name="Line 54"/>
            <p:cNvSpPr>
              <a:spLocks noChangeShapeType="1"/>
            </p:cNvSpPr>
            <p:nvPr/>
          </p:nvSpPr>
          <p:spPr bwMode="auto">
            <a:xfrm>
              <a:off x="528" y="1717"/>
              <a:ext cx="84" cy="10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671" name="Line 55"/>
            <p:cNvSpPr>
              <a:spLocks noChangeShapeType="1"/>
            </p:cNvSpPr>
            <p:nvPr/>
          </p:nvSpPr>
          <p:spPr bwMode="auto">
            <a:xfrm flipV="1">
              <a:off x="792" y="1728"/>
              <a:ext cx="228" cy="13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672" name="Line 56"/>
            <p:cNvSpPr>
              <a:spLocks noChangeShapeType="1"/>
            </p:cNvSpPr>
            <p:nvPr/>
          </p:nvSpPr>
          <p:spPr bwMode="auto">
            <a:xfrm>
              <a:off x="720" y="1644"/>
              <a:ext cx="180" cy="0"/>
            </a:xfrm>
            <a:prstGeom prst="line">
              <a:avLst/>
            </a:prstGeom>
            <a:noFill/>
            <a:ln w="9525" cap="rnd">
              <a:solidFill>
                <a:schemeClr val="bg2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5673" name="Text Box 57"/>
          <p:cNvSpPr txBox="1">
            <a:spLocks noChangeArrowheads="1"/>
          </p:cNvSpPr>
          <p:nvPr/>
        </p:nvSpPr>
        <p:spPr bwMode="auto">
          <a:xfrm>
            <a:off x="1887538" y="5521325"/>
            <a:ext cx="2936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en-US">
                <a:solidFill>
                  <a:schemeClr val="bg2"/>
                </a:solidFill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495674" name="Rectangle 58"/>
          <p:cNvSpPr>
            <a:spLocks noChangeArrowheads="1"/>
          </p:cNvSpPr>
          <p:nvPr/>
        </p:nvSpPr>
        <p:spPr bwMode="auto">
          <a:xfrm rot="2723072">
            <a:off x="1617663" y="5189538"/>
            <a:ext cx="254000" cy="254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eaLnBrk="0" hangingPunct="0"/>
            <a:endParaRPr lang="en-US" altLang="en-US" sz="1400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35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2786D13-D067-43AD-977A-0B24419A568F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AA5503-770A-4456-BDCE-A23A378A651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Review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database is</a:t>
            </a:r>
          </a:p>
          <a:p>
            <a:pPr lvl="1"/>
            <a:r>
              <a:rPr lang="en-US" altLang="en-US" smtClean="0"/>
              <a:t>a large collection of integrated data</a:t>
            </a:r>
          </a:p>
          <a:p>
            <a:r>
              <a:rPr lang="en-US" altLang="en-US" smtClean="0"/>
              <a:t>A miniworld is </a:t>
            </a:r>
          </a:p>
          <a:p>
            <a:pPr lvl="1"/>
            <a:r>
              <a:rPr lang="en-US" altLang="en-US" smtClean="0"/>
              <a:t>some aspect of the real word, described by facts (data)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D78403-AB24-48EF-B935-BFB691FD9742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8/31/2016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B7BEAD-EAD9-4CCE-AA3A-285AA3734499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pic>
        <p:nvPicPr>
          <p:cNvPr id="30725" name="Picture 2" descr="fig03_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Rectangle 3"/>
          <p:cNvSpPr>
            <a:spLocks/>
          </p:cNvSpPr>
          <p:nvPr/>
        </p:nvSpPr>
        <p:spPr bwMode="auto">
          <a:xfrm>
            <a:off x="6172200" y="0"/>
            <a:ext cx="2971800" cy="838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1000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D78403-AB24-48EF-B935-BFB691FD9742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8/31/2016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B7BEAD-EAD9-4CCE-AA3A-285AA3734499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pic>
        <p:nvPicPr>
          <p:cNvPr id="30725" name="Picture 2" descr="fig03_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Rectangle 3"/>
          <p:cNvSpPr>
            <a:spLocks/>
          </p:cNvSpPr>
          <p:nvPr/>
        </p:nvSpPr>
        <p:spPr bwMode="auto">
          <a:xfrm>
            <a:off x="6172200" y="0"/>
            <a:ext cx="2971800" cy="838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7" name="Freeform 4"/>
          <p:cNvSpPr>
            <a:spLocks/>
          </p:cNvSpPr>
          <p:nvPr/>
        </p:nvSpPr>
        <p:spPr bwMode="auto">
          <a:xfrm>
            <a:off x="838200" y="1752600"/>
            <a:ext cx="2339975" cy="1069975"/>
          </a:xfrm>
          <a:custGeom>
            <a:avLst/>
            <a:gdLst>
              <a:gd name="T0" fmla="*/ 0 w 1474"/>
              <a:gd name="T1" fmla="*/ 579437 h 674"/>
              <a:gd name="T2" fmla="*/ 228600 w 1474"/>
              <a:gd name="T3" fmla="*/ 298450 h 674"/>
              <a:gd name="T4" fmla="*/ 247650 w 1474"/>
              <a:gd name="T5" fmla="*/ 246063 h 674"/>
              <a:gd name="T6" fmla="*/ 352425 w 1474"/>
              <a:gd name="T7" fmla="*/ 174625 h 674"/>
              <a:gd name="T8" fmla="*/ 422275 w 1474"/>
              <a:gd name="T9" fmla="*/ 122238 h 674"/>
              <a:gd name="T10" fmla="*/ 528638 w 1474"/>
              <a:gd name="T11" fmla="*/ 104775 h 674"/>
              <a:gd name="T12" fmla="*/ 704850 w 1474"/>
              <a:gd name="T13" fmla="*/ 52388 h 674"/>
              <a:gd name="T14" fmla="*/ 844550 w 1474"/>
              <a:gd name="T15" fmla="*/ 17462 h 674"/>
              <a:gd name="T16" fmla="*/ 933450 w 1474"/>
              <a:gd name="T17" fmla="*/ 0 h 674"/>
              <a:gd name="T18" fmla="*/ 1724025 w 1474"/>
              <a:gd name="T19" fmla="*/ 17462 h 674"/>
              <a:gd name="T20" fmla="*/ 1917700 w 1474"/>
              <a:gd name="T21" fmla="*/ 174625 h 674"/>
              <a:gd name="T22" fmla="*/ 2128838 w 1474"/>
              <a:gd name="T23" fmla="*/ 315912 h 674"/>
              <a:gd name="T24" fmla="*/ 2339975 w 1474"/>
              <a:gd name="T25" fmla="*/ 438150 h 674"/>
              <a:gd name="T26" fmla="*/ 2322513 w 1474"/>
              <a:gd name="T27" fmla="*/ 561975 h 674"/>
              <a:gd name="T28" fmla="*/ 2216150 w 1474"/>
              <a:gd name="T29" fmla="*/ 685800 h 674"/>
              <a:gd name="T30" fmla="*/ 2181225 w 1474"/>
              <a:gd name="T31" fmla="*/ 738187 h 674"/>
              <a:gd name="T32" fmla="*/ 2057400 w 1474"/>
              <a:gd name="T33" fmla="*/ 808037 h 674"/>
              <a:gd name="T34" fmla="*/ 1654175 w 1474"/>
              <a:gd name="T35" fmla="*/ 966788 h 674"/>
              <a:gd name="T36" fmla="*/ 827088 w 1474"/>
              <a:gd name="T37" fmla="*/ 966788 h 674"/>
              <a:gd name="T38" fmla="*/ 757237 w 1474"/>
              <a:gd name="T39" fmla="*/ 949325 h 674"/>
              <a:gd name="T40" fmla="*/ 650875 w 1474"/>
              <a:gd name="T41" fmla="*/ 914400 h 674"/>
              <a:gd name="T42" fmla="*/ 511175 w 1474"/>
              <a:gd name="T43" fmla="*/ 842963 h 674"/>
              <a:gd name="T44" fmla="*/ 457200 w 1474"/>
              <a:gd name="T45" fmla="*/ 825500 h 674"/>
              <a:gd name="T46" fmla="*/ 352425 w 1474"/>
              <a:gd name="T47" fmla="*/ 773112 h 674"/>
              <a:gd name="T48" fmla="*/ 317500 w 1474"/>
              <a:gd name="T49" fmla="*/ 720725 h 674"/>
              <a:gd name="T50" fmla="*/ 265113 w 1474"/>
              <a:gd name="T51" fmla="*/ 685800 h 674"/>
              <a:gd name="T52" fmla="*/ 71438 w 1474"/>
              <a:gd name="T53" fmla="*/ 544512 h 674"/>
              <a:gd name="T54" fmla="*/ 0 w 1474"/>
              <a:gd name="T55" fmla="*/ 579437 h 67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474"/>
              <a:gd name="T85" fmla="*/ 0 h 674"/>
              <a:gd name="T86" fmla="*/ 1474 w 1474"/>
              <a:gd name="T87" fmla="*/ 674 h 67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474" h="674">
                <a:moveTo>
                  <a:pt x="0" y="365"/>
                </a:moveTo>
                <a:cubicBezTo>
                  <a:pt x="22" y="304"/>
                  <a:pt x="81" y="209"/>
                  <a:pt x="144" y="188"/>
                </a:cubicBezTo>
                <a:cubicBezTo>
                  <a:pt x="148" y="177"/>
                  <a:pt x="148" y="163"/>
                  <a:pt x="156" y="155"/>
                </a:cubicBezTo>
                <a:cubicBezTo>
                  <a:pt x="175" y="136"/>
                  <a:pt x="200" y="125"/>
                  <a:pt x="222" y="110"/>
                </a:cubicBezTo>
                <a:cubicBezTo>
                  <a:pt x="237" y="100"/>
                  <a:pt x="249" y="84"/>
                  <a:pt x="266" y="77"/>
                </a:cubicBezTo>
                <a:cubicBezTo>
                  <a:pt x="287" y="69"/>
                  <a:pt x="311" y="70"/>
                  <a:pt x="333" y="66"/>
                </a:cubicBezTo>
                <a:cubicBezTo>
                  <a:pt x="394" y="26"/>
                  <a:pt x="342" y="53"/>
                  <a:pt x="444" y="33"/>
                </a:cubicBezTo>
                <a:cubicBezTo>
                  <a:pt x="474" y="27"/>
                  <a:pt x="502" y="17"/>
                  <a:pt x="532" y="11"/>
                </a:cubicBezTo>
                <a:cubicBezTo>
                  <a:pt x="551" y="7"/>
                  <a:pt x="569" y="4"/>
                  <a:pt x="588" y="0"/>
                </a:cubicBezTo>
                <a:cubicBezTo>
                  <a:pt x="754" y="4"/>
                  <a:pt x="920" y="4"/>
                  <a:pt x="1086" y="11"/>
                </a:cubicBezTo>
                <a:cubicBezTo>
                  <a:pt x="1147" y="14"/>
                  <a:pt x="1171" y="77"/>
                  <a:pt x="1208" y="110"/>
                </a:cubicBezTo>
                <a:cubicBezTo>
                  <a:pt x="1237" y="136"/>
                  <a:pt x="1303" y="186"/>
                  <a:pt x="1341" y="199"/>
                </a:cubicBezTo>
                <a:cubicBezTo>
                  <a:pt x="1386" y="244"/>
                  <a:pt x="1423" y="243"/>
                  <a:pt x="1474" y="276"/>
                </a:cubicBezTo>
                <a:cubicBezTo>
                  <a:pt x="1470" y="302"/>
                  <a:pt x="1471" y="329"/>
                  <a:pt x="1463" y="354"/>
                </a:cubicBezTo>
                <a:cubicBezTo>
                  <a:pt x="1458" y="367"/>
                  <a:pt x="1408" y="417"/>
                  <a:pt x="1396" y="432"/>
                </a:cubicBezTo>
                <a:cubicBezTo>
                  <a:pt x="1388" y="442"/>
                  <a:pt x="1383" y="456"/>
                  <a:pt x="1374" y="465"/>
                </a:cubicBezTo>
                <a:cubicBezTo>
                  <a:pt x="1355" y="484"/>
                  <a:pt x="1317" y="497"/>
                  <a:pt x="1296" y="509"/>
                </a:cubicBezTo>
                <a:cubicBezTo>
                  <a:pt x="1215" y="555"/>
                  <a:pt x="1135" y="594"/>
                  <a:pt x="1042" y="609"/>
                </a:cubicBezTo>
                <a:cubicBezTo>
                  <a:pt x="877" y="674"/>
                  <a:pt x="693" y="628"/>
                  <a:pt x="521" y="609"/>
                </a:cubicBezTo>
                <a:cubicBezTo>
                  <a:pt x="506" y="605"/>
                  <a:pt x="491" y="602"/>
                  <a:pt x="477" y="598"/>
                </a:cubicBezTo>
                <a:cubicBezTo>
                  <a:pt x="454" y="591"/>
                  <a:pt x="410" y="576"/>
                  <a:pt x="410" y="576"/>
                </a:cubicBezTo>
                <a:cubicBezTo>
                  <a:pt x="372" y="536"/>
                  <a:pt x="398" y="556"/>
                  <a:pt x="322" y="531"/>
                </a:cubicBezTo>
                <a:cubicBezTo>
                  <a:pt x="311" y="527"/>
                  <a:pt x="288" y="520"/>
                  <a:pt x="288" y="520"/>
                </a:cubicBezTo>
                <a:cubicBezTo>
                  <a:pt x="268" y="506"/>
                  <a:pt x="241" y="502"/>
                  <a:pt x="222" y="487"/>
                </a:cubicBezTo>
                <a:cubicBezTo>
                  <a:pt x="212" y="479"/>
                  <a:pt x="209" y="463"/>
                  <a:pt x="200" y="454"/>
                </a:cubicBezTo>
                <a:cubicBezTo>
                  <a:pt x="191" y="445"/>
                  <a:pt x="177" y="441"/>
                  <a:pt x="167" y="432"/>
                </a:cubicBezTo>
                <a:cubicBezTo>
                  <a:pt x="145" y="413"/>
                  <a:pt x="88" y="337"/>
                  <a:pt x="45" y="343"/>
                </a:cubicBezTo>
                <a:cubicBezTo>
                  <a:pt x="28" y="345"/>
                  <a:pt x="15" y="358"/>
                  <a:pt x="0" y="365"/>
                </a:cubicBezTo>
                <a:close/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8" name="Freeform 5"/>
          <p:cNvSpPr>
            <a:spLocks/>
          </p:cNvSpPr>
          <p:nvPr/>
        </p:nvSpPr>
        <p:spPr bwMode="auto">
          <a:xfrm>
            <a:off x="6967538" y="1905000"/>
            <a:ext cx="1871662" cy="500063"/>
          </a:xfrm>
          <a:custGeom>
            <a:avLst/>
            <a:gdLst>
              <a:gd name="T0" fmla="*/ 615950 w 1179"/>
              <a:gd name="T1" fmla="*/ 500063 h 315"/>
              <a:gd name="T2" fmla="*/ 422275 w 1179"/>
              <a:gd name="T3" fmla="*/ 447675 h 315"/>
              <a:gd name="T4" fmla="*/ 369887 w 1179"/>
              <a:gd name="T5" fmla="*/ 430213 h 315"/>
              <a:gd name="T6" fmla="*/ 280987 w 1179"/>
              <a:gd name="T7" fmla="*/ 377825 h 315"/>
              <a:gd name="T8" fmla="*/ 193675 w 1179"/>
              <a:gd name="T9" fmla="*/ 306388 h 315"/>
              <a:gd name="T10" fmla="*/ 52387 w 1179"/>
              <a:gd name="T11" fmla="*/ 184150 h 315"/>
              <a:gd name="T12" fmla="*/ 0 w 1179"/>
              <a:gd name="T13" fmla="*/ 149225 h 315"/>
              <a:gd name="T14" fmla="*/ 228600 w 1179"/>
              <a:gd name="T15" fmla="*/ 25400 h 315"/>
              <a:gd name="T16" fmla="*/ 1512887 w 1179"/>
              <a:gd name="T17" fmla="*/ 42863 h 315"/>
              <a:gd name="T18" fmla="*/ 1565274 w 1179"/>
              <a:gd name="T19" fmla="*/ 95250 h 315"/>
              <a:gd name="T20" fmla="*/ 1617662 w 1179"/>
              <a:gd name="T21" fmla="*/ 112713 h 315"/>
              <a:gd name="T22" fmla="*/ 1811337 w 1179"/>
              <a:gd name="T23" fmla="*/ 184150 h 315"/>
              <a:gd name="T24" fmla="*/ 1828800 w 1179"/>
              <a:gd name="T25" fmla="*/ 288925 h 315"/>
              <a:gd name="T26" fmla="*/ 1776412 w 1179"/>
              <a:gd name="T27" fmla="*/ 306388 h 315"/>
              <a:gd name="T28" fmla="*/ 1687512 w 1179"/>
              <a:gd name="T29" fmla="*/ 377825 h 315"/>
              <a:gd name="T30" fmla="*/ 1458912 w 1179"/>
              <a:gd name="T31" fmla="*/ 465138 h 315"/>
              <a:gd name="T32" fmla="*/ 1406524 w 1179"/>
              <a:gd name="T33" fmla="*/ 482600 h 315"/>
              <a:gd name="T34" fmla="*/ 615950 w 1179"/>
              <a:gd name="T35" fmla="*/ 500063 h 31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179"/>
              <a:gd name="T55" fmla="*/ 0 h 315"/>
              <a:gd name="T56" fmla="*/ 1179 w 1179"/>
              <a:gd name="T57" fmla="*/ 315 h 31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179" h="315">
                <a:moveTo>
                  <a:pt x="388" y="315"/>
                </a:moveTo>
                <a:cubicBezTo>
                  <a:pt x="309" y="300"/>
                  <a:pt x="350" y="310"/>
                  <a:pt x="266" y="282"/>
                </a:cubicBezTo>
                <a:cubicBezTo>
                  <a:pt x="255" y="278"/>
                  <a:pt x="233" y="271"/>
                  <a:pt x="233" y="271"/>
                </a:cubicBezTo>
                <a:cubicBezTo>
                  <a:pt x="168" y="209"/>
                  <a:pt x="256" y="287"/>
                  <a:pt x="177" y="238"/>
                </a:cubicBezTo>
                <a:cubicBezTo>
                  <a:pt x="157" y="226"/>
                  <a:pt x="142" y="206"/>
                  <a:pt x="122" y="193"/>
                </a:cubicBezTo>
                <a:cubicBezTo>
                  <a:pt x="85" y="138"/>
                  <a:pt x="111" y="168"/>
                  <a:pt x="33" y="116"/>
                </a:cubicBezTo>
                <a:cubicBezTo>
                  <a:pt x="22" y="109"/>
                  <a:pt x="0" y="94"/>
                  <a:pt x="0" y="94"/>
                </a:cubicBezTo>
                <a:cubicBezTo>
                  <a:pt x="18" y="0"/>
                  <a:pt x="36" y="28"/>
                  <a:pt x="144" y="16"/>
                </a:cubicBezTo>
                <a:cubicBezTo>
                  <a:pt x="414" y="20"/>
                  <a:pt x="684" y="13"/>
                  <a:pt x="953" y="27"/>
                </a:cubicBezTo>
                <a:cubicBezTo>
                  <a:pt x="969" y="28"/>
                  <a:pt x="973" y="51"/>
                  <a:pt x="986" y="60"/>
                </a:cubicBezTo>
                <a:cubicBezTo>
                  <a:pt x="996" y="66"/>
                  <a:pt x="1008" y="67"/>
                  <a:pt x="1019" y="71"/>
                </a:cubicBezTo>
                <a:cubicBezTo>
                  <a:pt x="1058" y="98"/>
                  <a:pt x="1096" y="101"/>
                  <a:pt x="1141" y="116"/>
                </a:cubicBezTo>
                <a:cubicBezTo>
                  <a:pt x="1156" y="138"/>
                  <a:pt x="1179" y="155"/>
                  <a:pt x="1152" y="182"/>
                </a:cubicBezTo>
                <a:cubicBezTo>
                  <a:pt x="1144" y="190"/>
                  <a:pt x="1129" y="188"/>
                  <a:pt x="1119" y="193"/>
                </a:cubicBezTo>
                <a:cubicBezTo>
                  <a:pt x="998" y="254"/>
                  <a:pt x="1160" y="179"/>
                  <a:pt x="1063" y="238"/>
                </a:cubicBezTo>
                <a:cubicBezTo>
                  <a:pt x="1019" y="265"/>
                  <a:pt x="969" y="279"/>
                  <a:pt x="919" y="293"/>
                </a:cubicBezTo>
                <a:cubicBezTo>
                  <a:pt x="908" y="296"/>
                  <a:pt x="898" y="304"/>
                  <a:pt x="886" y="304"/>
                </a:cubicBezTo>
                <a:cubicBezTo>
                  <a:pt x="720" y="311"/>
                  <a:pt x="554" y="311"/>
                  <a:pt x="388" y="315"/>
                </a:cubicBezTo>
                <a:close/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9" name="Freeform 6"/>
          <p:cNvSpPr>
            <a:spLocks/>
          </p:cNvSpPr>
          <p:nvPr/>
        </p:nvSpPr>
        <p:spPr bwMode="auto">
          <a:xfrm>
            <a:off x="6927850" y="3505200"/>
            <a:ext cx="1987550" cy="546100"/>
          </a:xfrm>
          <a:custGeom>
            <a:avLst/>
            <a:gdLst>
              <a:gd name="T0" fmla="*/ 387350 w 1252"/>
              <a:gd name="T1" fmla="*/ 457200 h 344"/>
              <a:gd name="T2" fmla="*/ 123825 w 1252"/>
              <a:gd name="T3" fmla="*/ 352425 h 344"/>
              <a:gd name="T4" fmla="*/ 71437 w 1252"/>
              <a:gd name="T5" fmla="*/ 317500 h 344"/>
              <a:gd name="T6" fmla="*/ 0 w 1252"/>
              <a:gd name="T7" fmla="*/ 246063 h 344"/>
              <a:gd name="T8" fmla="*/ 17462 w 1252"/>
              <a:gd name="T9" fmla="*/ 123825 h 344"/>
              <a:gd name="T10" fmla="*/ 387350 w 1252"/>
              <a:gd name="T11" fmla="*/ 17462 h 344"/>
              <a:gd name="T12" fmla="*/ 931863 w 1252"/>
              <a:gd name="T13" fmla="*/ 0 h 344"/>
              <a:gd name="T14" fmla="*/ 1706563 w 1252"/>
              <a:gd name="T15" fmla="*/ 17462 h 344"/>
              <a:gd name="T16" fmla="*/ 1935163 w 1252"/>
              <a:gd name="T17" fmla="*/ 88900 h 344"/>
              <a:gd name="T18" fmla="*/ 1987550 w 1252"/>
              <a:gd name="T19" fmla="*/ 106363 h 344"/>
              <a:gd name="T20" fmla="*/ 1970088 w 1252"/>
              <a:gd name="T21" fmla="*/ 228600 h 344"/>
              <a:gd name="T22" fmla="*/ 1811338 w 1252"/>
              <a:gd name="T23" fmla="*/ 300037 h 344"/>
              <a:gd name="T24" fmla="*/ 1617662 w 1252"/>
              <a:gd name="T25" fmla="*/ 457200 h 344"/>
              <a:gd name="T26" fmla="*/ 1443037 w 1252"/>
              <a:gd name="T27" fmla="*/ 511175 h 344"/>
              <a:gd name="T28" fmla="*/ 1336675 w 1252"/>
              <a:gd name="T29" fmla="*/ 546100 h 344"/>
              <a:gd name="T30" fmla="*/ 387350 w 1252"/>
              <a:gd name="T31" fmla="*/ 528638 h 344"/>
              <a:gd name="T32" fmla="*/ 387350 w 1252"/>
              <a:gd name="T33" fmla="*/ 457200 h 34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252"/>
              <a:gd name="T52" fmla="*/ 0 h 344"/>
              <a:gd name="T53" fmla="*/ 1252 w 1252"/>
              <a:gd name="T54" fmla="*/ 344 h 34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252" h="344">
                <a:moveTo>
                  <a:pt x="244" y="288"/>
                </a:moveTo>
                <a:cubicBezTo>
                  <a:pt x="184" y="273"/>
                  <a:pt x="138" y="237"/>
                  <a:pt x="78" y="222"/>
                </a:cubicBezTo>
                <a:cubicBezTo>
                  <a:pt x="67" y="215"/>
                  <a:pt x="55" y="209"/>
                  <a:pt x="45" y="200"/>
                </a:cubicBezTo>
                <a:cubicBezTo>
                  <a:pt x="29" y="186"/>
                  <a:pt x="0" y="155"/>
                  <a:pt x="0" y="155"/>
                </a:cubicBezTo>
                <a:cubicBezTo>
                  <a:pt x="4" y="129"/>
                  <a:pt x="0" y="102"/>
                  <a:pt x="11" y="78"/>
                </a:cubicBezTo>
                <a:cubicBezTo>
                  <a:pt x="28" y="41"/>
                  <a:pt x="215" y="13"/>
                  <a:pt x="244" y="11"/>
                </a:cubicBezTo>
                <a:cubicBezTo>
                  <a:pt x="358" y="5"/>
                  <a:pt x="473" y="4"/>
                  <a:pt x="587" y="0"/>
                </a:cubicBezTo>
                <a:cubicBezTo>
                  <a:pt x="750" y="4"/>
                  <a:pt x="912" y="4"/>
                  <a:pt x="1075" y="11"/>
                </a:cubicBezTo>
                <a:cubicBezTo>
                  <a:pt x="1115" y="13"/>
                  <a:pt x="1183" y="44"/>
                  <a:pt x="1219" y="56"/>
                </a:cubicBezTo>
                <a:cubicBezTo>
                  <a:pt x="1230" y="60"/>
                  <a:pt x="1252" y="67"/>
                  <a:pt x="1252" y="67"/>
                </a:cubicBezTo>
                <a:cubicBezTo>
                  <a:pt x="1248" y="93"/>
                  <a:pt x="1251" y="120"/>
                  <a:pt x="1241" y="144"/>
                </a:cubicBezTo>
                <a:cubicBezTo>
                  <a:pt x="1230" y="168"/>
                  <a:pt x="1148" y="185"/>
                  <a:pt x="1141" y="189"/>
                </a:cubicBezTo>
                <a:cubicBezTo>
                  <a:pt x="1100" y="216"/>
                  <a:pt x="1061" y="267"/>
                  <a:pt x="1019" y="288"/>
                </a:cubicBezTo>
                <a:cubicBezTo>
                  <a:pt x="976" y="310"/>
                  <a:pt x="951" y="309"/>
                  <a:pt x="909" y="322"/>
                </a:cubicBezTo>
                <a:cubicBezTo>
                  <a:pt x="886" y="329"/>
                  <a:pt x="842" y="344"/>
                  <a:pt x="842" y="344"/>
                </a:cubicBezTo>
                <a:cubicBezTo>
                  <a:pt x="643" y="340"/>
                  <a:pt x="443" y="340"/>
                  <a:pt x="244" y="333"/>
                </a:cubicBezTo>
                <a:cubicBezTo>
                  <a:pt x="197" y="331"/>
                  <a:pt x="143" y="308"/>
                  <a:pt x="244" y="288"/>
                </a:cubicBezTo>
                <a:close/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0" name="Freeform 7"/>
          <p:cNvSpPr>
            <a:spLocks/>
          </p:cNvSpPr>
          <p:nvPr/>
        </p:nvSpPr>
        <p:spPr bwMode="auto">
          <a:xfrm>
            <a:off x="3605213" y="5759450"/>
            <a:ext cx="2392362" cy="793750"/>
          </a:xfrm>
          <a:custGeom>
            <a:avLst/>
            <a:gdLst>
              <a:gd name="T0" fmla="*/ 984250 w 1507"/>
              <a:gd name="T1" fmla="*/ 741363 h 500"/>
              <a:gd name="T2" fmla="*/ 862012 w 1507"/>
              <a:gd name="T3" fmla="*/ 671513 h 500"/>
              <a:gd name="T4" fmla="*/ 720725 w 1507"/>
              <a:gd name="T5" fmla="*/ 636588 h 500"/>
              <a:gd name="T6" fmla="*/ 368300 w 1507"/>
              <a:gd name="T7" fmla="*/ 565150 h 500"/>
              <a:gd name="T8" fmla="*/ 157162 w 1507"/>
              <a:gd name="T9" fmla="*/ 512763 h 500"/>
              <a:gd name="T10" fmla="*/ 104775 w 1507"/>
              <a:gd name="T11" fmla="*/ 460375 h 500"/>
              <a:gd name="T12" fmla="*/ 52387 w 1507"/>
              <a:gd name="T13" fmla="*/ 425450 h 500"/>
              <a:gd name="T14" fmla="*/ 34925 w 1507"/>
              <a:gd name="T15" fmla="*/ 371475 h 500"/>
              <a:gd name="T16" fmla="*/ 0 w 1507"/>
              <a:gd name="T17" fmla="*/ 319088 h 500"/>
              <a:gd name="T18" fmla="*/ 17462 w 1507"/>
              <a:gd name="T19" fmla="*/ 196850 h 500"/>
              <a:gd name="T20" fmla="*/ 122237 w 1507"/>
              <a:gd name="T21" fmla="*/ 125413 h 500"/>
              <a:gd name="T22" fmla="*/ 773112 w 1507"/>
              <a:gd name="T23" fmla="*/ 38100 h 500"/>
              <a:gd name="T24" fmla="*/ 1212850 w 1507"/>
              <a:gd name="T25" fmla="*/ 3175 h 500"/>
              <a:gd name="T26" fmla="*/ 2074862 w 1507"/>
              <a:gd name="T27" fmla="*/ 73025 h 500"/>
              <a:gd name="T28" fmla="*/ 2286000 w 1507"/>
              <a:gd name="T29" fmla="*/ 179388 h 500"/>
              <a:gd name="T30" fmla="*/ 2390775 w 1507"/>
              <a:gd name="T31" fmla="*/ 249238 h 500"/>
              <a:gd name="T32" fmla="*/ 2373312 w 1507"/>
              <a:gd name="T33" fmla="*/ 460375 h 500"/>
              <a:gd name="T34" fmla="*/ 2092325 w 1507"/>
              <a:gd name="T35" fmla="*/ 688975 h 500"/>
              <a:gd name="T36" fmla="*/ 1757362 w 1507"/>
              <a:gd name="T37" fmla="*/ 793750 h 500"/>
              <a:gd name="T38" fmla="*/ 1195387 w 1507"/>
              <a:gd name="T39" fmla="*/ 776288 h 500"/>
              <a:gd name="T40" fmla="*/ 984250 w 1507"/>
              <a:gd name="T41" fmla="*/ 741363 h 50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507"/>
              <a:gd name="T64" fmla="*/ 0 h 500"/>
              <a:gd name="T65" fmla="*/ 1507 w 1507"/>
              <a:gd name="T66" fmla="*/ 500 h 50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507" h="500">
                <a:moveTo>
                  <a:pt x="620" y="467"/>
                </a:moveTo>
                <a:cubicBezTo>
                  <a:pt x="594" y="454"/>
                  <a:pt x="570" y="436"/>
                  <a:pt x="543" y="423"/>
                </a:cubicBezTo>
                <a:cubicBezTo>
                  <a:pt x="520" y="411"/>
                  <a:pt x="476" y="406"/>
                  <a:pt x="454" y="401"/>
                </a:cubicBezTo>
                <a:cubicBezTo>
                  <a:pt x="377" y="383"/>
                  <a:pt x="313" y="365"/>
                  <a:pt x="232" y="356"/>
                </a:cubicBezTo>
                <a:cubicBezTo>
                  <a:pt x="187" y="345"/>
                  <a:pt x="145" y="332"/>
                  <a:pt x="99" y="323"/>
                </a:cubicBezTo>
                <a:cubicBezTo>
                  <a:pt x="88" y="312"/>
                  <a:pt x="78" y="300"/>
                  <a:pt x="66" y="290"/>
                </a:cubicBezTo>
                <a:cubicBezTo>
                  <a:pt x="56" y="282"/>
                  <a:pt x="41" y="278"/>
                  <a:pt x="33" y="268"/>
                </a:cubicBezTo>
                <a:cubicBezTo>
                  <a:pt x="26" y="259"/>
                  <a:pt x="27" y="245"/>
                  <a:pt x="22" y="234"/>
                </a:cubicBezTo>
                <a:cubicBezTo>
                  <a:pt x="16" y="222"/>
                  <a:pt x="7" y="212"/>
                  <a:pt x="0" y="201"/>
                </a:cubicBezTo>
                <a:cubicBezTo>
                  <a:pt x="4" y="175"/>
                  <a:pt x="3" y="149"/>
                  <a:pt x="11" y="124"/>
                </a:cubicBezTo>
                <a:cubicBezTo>
                  <a:pt x="18" y="104"/>
                  <a:pt x="65" y="82"/>
                  <a:pt x="77" y="79"/>
                </a:cubicBezTo>
                <a:cubicBezTo>
                  <a:pt x="211" y="41"/>
                  <a:pt x="349" y="34"/>
                  <a:pt x="487" y="24"/>
                </a:cubicBezTo>
                <a:cubicBezTo>
                  <a:pt x="579" y="17"/>
                  <a:pt x="764" y="2"/>
                  <a:pt x="764" y="2"/>
                </a:cubicBezTo>
                <a:cubicBezTo>
                  <a:pt x="972" y="8"/>
                  <a:pt x="1121" y="0"/>
                  <a:pt x="1307" y="46"/>
                </a:cubicBezTo>
                <a:cubicBezTo>
                  <a:pt x="1349" y="74"/>
                  <a:pt x="1397" y="88"/>
                  <a:pt x="1440" y="113"/>
                </a:cubicBezTo>
                <a:cubicBezTo>
                  <a:pt x="1463" y="126"/>
                  <a:pt x="1506" y="157"/>
                  <a:pt x="1506" y="157"/>
                </a:cubicBezTo>
                <a:cubicBezTo>
                  <a:pt x="1502" y="201"/>
                  <a:pt x="1507" y="247"/>
                  <a:pt x="1495" y="290"/>
                </a:cubicBezTo>
                <a:cubicBezTo>
                  <a:pt x="1472" y="373"/>
                  <a:pt x="1392" y="415"/>
                  <a:pt x="1318" y="434"/>
                </a:cubicBezTo>
                <a:cubicBezTo>
                  <a:pt x="1255" y="476"/>
                  <a:pt x="1181" y="491"/>
                  <a:pt x="1107" y="500"/>
                </a:cubicBezTo>
                <a:cubicBezTo>
                  <a:pt x="989" y="496"/>
                  <a:pt x="871" y="495"/>
                  <a:pt x="753" y="489"/>
                </a:cubicBezTo>
                <a:cubicBezTo>
                  <a:pt x="712" y="487"/>
                  <a:pt x="651" y="436"/>
                  <a:pt x="620" y="467"/>
                </a:cubicBezTo>
                <a:close/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1" name="Freeform 8"/>
          <p:cNvSpPr>
            <a:spLocks/>
          </p:cNvSpPr>
          <p:nvPr/>
        </p:nvSpPr>
        <p:spPr bwMode="auto">
          <a:xfrm>
            <a:off x="685800" y="3581400"/>
            <a:ext cx="2598738" cy="904875"/>
          </a:xfrm>
          <a:custGeom>
            <a:avLst/>
            <a:gdLst>
              <a:gd name="T0" fmla="*/ 976313 w 1637"/>
              <a:gd name="T1" fmla="*/ 904875 h 570"/>
              <a:gd name="T2" fmla="*/ 676275 w 1637"/>
              <a:gd name="T3" fmla="*/ 641350 h 570"/>
              <a:gd name="T4" fmla="*/ 430213 w 1637"/>
              <a:gd name="T5" fmla="*/ 519112 h 570"/>
              <a:gd name="T6" fmla="*/ 360363 w 1637"/>
              <a:gd name="T7" fmla="*/ 466725 h 570"/>
              <a:gd name="T8" fmla="*/ 96838 w 1637"/>
              <a:gd name="T9" fmla="*/ 307975 h 570"/>
              <a:gd name="T10" fmla="*/ 641350 w 1637"/>
              <a:gd name="T11" fmla="*/ 9525 h 570"/>
              <a:gd name="T12" fmla="*/ 1873251 w 1637"/>
              <a:gd name="T13" fmla="*/ 96837 h 570"/>
              <a:gd name="T14" fmla="*/ 2206626 w 1637"/>
              <a:gd name="T15" fmla="*/ 238125 h 570"/>
              <a:gd name="T16" fmla="*/ 2276476 w 1637"/>
              <a:gd name="T17" fmla="*/ 273050 h 570"/>
              <a:gd name="T18" fmla="*/ 2417763 w 1637"/>
              <a:gd name="T19" fmla="*/ 307975 h 570"/>
              <a:gd name="T20" fmla="*/ 2047876 w 1637"/>
              <a:gd name="T21" fmla="*/ 800100 h 570"/>
              <a:gd name="T22" fmla="*/ 869950 w 1637"/>
              <a:gd name="T23" fmla="*/ 835025 h 57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37"/>
              <a:gd name="T37" fmla="*/ 0 h 570"/>
              <a:gd name="T38" fmla="*/ 1637 w 1637"/>
              <a:gd name="T39" fmla="*/ 570 h 57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37" h="570">
                <a:moveTo>
                  <a:pt x="615" y="570"/>
                </a:moveTo>
                <a:cubicBezTo>
                  <a:pt x="554" y="511"/>
                  <a:pt x="493" y="455"/>
                  <a:pt x="426" y="404"/>
                </a:cubicBezTo>
                <a:cubicBezTo>
                  <a:pt x="377" y="367"/>
                  <a:pt x="323" y="355"/>
                  <a:pt x="271" y="327"/>
                </a:cubicBezTo>
                <a:cubicBezTo>
                  <a:pt x="255" y="318"/>
                  <a:pt x="243" y="303"/>
                  <a:pt x="227" y="294"/>
                </a:cubicBezTo>
                <a:cubicBezTo>
                  <a:pt x="163" y="256"/>
                  <a:pt x="119" y="238"/>
                  <a:pt x="61" y="194"/>
                </a:cubicBezTo>
                <a:cubicBezTo>
                  <a:pt x="0" y="11"/>
                  <a:pt x="301" y="13"/>
                  <a:pt x="404" y="6"/>
                </a:cubicBezTo>
                <a:cubicBezTo>
                  <a:pt x="848" y="15"/>
                  <a:pt x="868" y="0"/>
                  <a:pt x="1180" y="61"/>
                </a:cubicBezTo>
                <a:cubicBezTo>
                  <a:pt x="1243" y="103"/>
                  <a:pt x="1320" y="123"/>
                  <a:pt x="1390" y="150"/>
                </a:cubicBezTo>
                <a:cubicBezTo>
                  <a:pt x="1405" y="156"/>
                  <a:pt x="1418" y="167"/>
                  <a:pt x="1434" y="172"/>
                </a:cubicBezTo>
                <a:cubicBezTo>
                  <a:pt x="1463" y="182"/>
                  <a:pt x="1523" y="194"/>
                  <a:pt x="1523" y="194"/>
                </a:cubicBezTo>
                <a:cubicBezTo>
                  <a:pt x="1637" y="364"/>
                  <a:pt x="1415" y="469"/>
                  <a:pt x="1290" y="504"/>
                </a:cubicBezTo>
                <a:cubicBezTo>
                  <a:pt x="1090" y="560"/>
                  <a:pt x="672" y="526"/>
                  <a:pt x="548" y="526"/>
                </a:cubicBezTo>
              </a:path>
            </a:pathLst>
          </a:custGeom>
          <a:noFill/>
          <a:ln w="127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2" name="Freeform 9"/>
          <p:cNvSpPr>
            <a:spLocks/>
          </p:cNvSpPr>
          <p:nvPr/>
        </p:nvSpPr>
        <p:spPr bwMode="auto">
          <a:xfrm>
            <a:off x="3886200" y="1066800"/>
            <a:ext cx="2286000" cy="1108075"/>
          </a:xfrm>
          <a:custGeom>
            <a:avLst/>
            <a:gdLst>
              <a:gd name="T0" fmla="*/ 1398565 w 1136"/>
              <a:gd name="T1" fmla="*/ 1020069 h 554"/>
              <a:gd name="T2" fmla="*/ 1020248 w 1136"/>
              <a:gd name="T3" fmla="*/ 930063 h 554"/>
              <a:gd name="T4" fmla="*/ 865299 w 1136"/>
              <a:gd name="T5" fmla="*/ 886060 h 554"/>
              <a:gd name="T6" fmla="*/ 418563 w 1136"/>
              <a:gd name="T7" fmla="*/ 710048 h 554"/>
              <a:gd name="T8" fmla="*/ 239467 w 1136"/>
              <a:gd name="T9" fmla="*/ 554038 h 554"/>
              <a:gd name="T10" fmla="*/ 106653 w 1136"/>
              <a:gd name="T11" fmla="*/ 376025 h 554"/>
              <a:gd name="T12" fmla="*/ 62382 w 1136"/>
              <a:gd name="T13" fmla="*/ 244016 h 554"/>
              <a:gd name="T14" fmla="*/ 352157 w 1136"/>
              <a:gd name="T15" fmla="*/ 0 h 554"/>
              <a:gd name="T16" fmla="*/ 1376429 w 1136"/>
              <a:gd name="T17" fmla="*/ 22001 h 554"/>
              <a:gd name="T18" fmla="*/ 1644068 w 1136"/>
              <a:gd name="T19" fmla="*/ 112008 h 554"/>
              <a:gd name="T20" fmla="*/ 1778894 w 1136"/>
              <a:gd name="T21" fmla="*/ 156011 h 554"/>
              <a:gd name="T22" fmla="*/ 1845301 w 1136"/>
              <a:gd name="T23" fmla="*/ 178012 h 554"/>
              <a:gd name="T24" fmla="*/ 2090805 w 1136"/>
              <a:gd name="T25" fmla="*/ 354024 h 554"/>
              <a:gd name="T26" fmla="*/ 2223618 w 1136"/>
              <a:gd name="T27" fmla="*/ 422029 h 554"/>
              <a:gd name="T28" fmla="*/ 2024398 w 1136"/>
              <a:gd name="T29" fmla="*/ 886060 h 554"/>
              <a:gd name="T30" fmla="*/ 1221481 w 1136"/>
              <a:gd name="T31" fmla="*/ 998067 h 55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36"/>
              <a:gd name="T49" fmla="*/ 0 h 554"/>
              <a:gd name="T50" fmla="*/ 1136 w 1136"/>
              <a:gd name="T51" fmla="*/ 554 h 55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36" h="554">
                <a:moveTo>
                  <a:pt x="695" y="510"/>
                </a:moveTo>
                <a:cubicBezTo>
                  <a:pt x="597" y="499"/>
                  <a:pt x="588" y="496"/>
                  <a:pt x="507" y="465"/>
                </a:cubicBezTo>
                <a:cubicBezTo>
                  <a:pt x="473" y="452"/>
                  <a:pt x="461" y="458"/>
                  <a:pt x="430" y="443"/>
                </a:cubicBezTo>
                <a:cubicBezTo>
                  <a:pt x="359" y="408"/>
                  <a:pt x="288" y="371"/>
                  <a:pt x="208" y="355"/>
                </a:cubicBezTo>
                <a:cubicBezTo>
                  <a:pt x="144" y="289"/>
                  <a:pt x="175" y="313"/>
                  <a:pt x="119" y="277"/>
                </a:cubicBezTo>
                <a:cubicBezTo>
                  <a:pt x="69" y="202"/>
                  <a:pt x="93" y="230"/>
                  <a:pt x="53" y="188"/>
                </a:cubicBezTo>
                <a:cubicBezTo>
                  <a:pt x="46" y="166"/>
                  <a:pt x="38" y="144"/>
                  <a:pt x="31" y="122"/>
                </a:cubicBezTo>
                <a:cubicBezTo>
                  <a:pt x="0" y="29"/>
                  <a:pt x="118" y="14"/>
                  <a:pt x="175" y="0"/>
                </a:cubicBezTo>
                <a:cubicBezTo>
                  <a:pt x="345" y="4"/>
                  <a:pt x="514" y="4"/>
                  <a:pt x="684" y="11"/>
                </a:cubicBezTo>
                <a:cubicBezTo>
                  <a:pt x="734" y="13"/>
                  <a:pt x="771" y="42"/>
                  <a:pt x="817" y="56"/>
                </a:cubicBezTo>
                <a:cubicBezTo>
                  <a:pt x="839" y="63"/>
                  <a:pt x="862" y="71"/>
                  <a:pt x="884" y="78"/>
                </a:cubicBezTo>
                <a:cubicBezTo>
                  <a:pt x="895" y="82"/>
                  <a:pt x="917" y="89"/>
                  <a:pt x="917" y="89"/>
                </a:cubicBezTo>
                <a:cubicBezTo>
                  <a:pt x="939" y="155"/>
                  <a:pt x="984" y="145"/>
                  <a:pt x="1039" y="177"/>
                </a:cubicBezTo>
                <a:cubicBezTo>
                  <a:pt x="1101" y="213"/>
                  <a:pt x="1043" y="190"/>
                  <a:pt x="1105" y="211"/>
                </a:cubicBezTo>
                <a:cubicBezTo>
                  <a:pt x="1136" y="303"/>
                  <a:pt x="1083" y="392"/>
                  <a:pt x="1006" y="443"/>
                </a:cubicBezTo>
                <a:cubicBezTo>
                  <a:pt x="929" y="554"/>
                  <a:pt x="688" y="499"/>
                  <a:pt x="607" y="499"/>
                </a:cubicBezTo>
              </a:path>
            </a:pathLst>
          </a:custGeom>
          <a:noFill/>
          <a:ln w="127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3" name="Freeform 10"/>
          <p:cNvSpPr>
            <a:spLocks/>
          </p:cNvSpPr>
          <p:nvPr/>
        </p:nvSpPr>
        <p:spPr bwMode="auto">
          <a:xfrm>
            <a:off x="4033838" y="2362200"/>
            <a:ext cx="1819275" cy="787400"/>
          </a:xfrm>
          <a:custGeom>
            <a:avLst/>
            <a:gdLst>
              <a:gd name="T0" fmla="*/ 731837 w 1146"/>
              <a:gd name="T1" fmla="*/ 739775 h 496"/>
              <a:gd name="T2" fmla="*/ 679450 w 1146"/>
              <a:gd name="T3" fmla="*/ 757238 h 496"/>
              <a:gd name="T4" fmla="*/ 327025 w 1146"/>
              <a:gd name="T5" fmla="*/ 633413 h 496"/>
              <a:gd name="T6" fmla="*/ 185737 w 1146"/>
              <a:gd name="T7" fmla="*/ 598488 h 496"/>
              <a:gd name="T8" fmla="*/ 80962 w 1146"/>
              <a:gd name="T9" fmla="*/ 528638 h 496"/>
              <a:gd name="T10" fmla="*/ 28575 w 1146"/>
              <a:gd name="T11" fmla="*/ 493713 h 496"/>
              <a:gd name="T12" fmla="*/ 80962 w 1146"/>
              <a:gd name="T13" fmla="*/ 176213 h 496"/>
              <a:gd name="T14" fmla="*/ 239712 w 1146"/>
              <a:gd name="T15" fmla="*/ 106363 h 496"/>
              <a:gd name="T16" fmla="*/ 433388 w 1146"/>
              <a:gd name="T17" fmla="*/ 36513 h 496"/>
              <a:gd name="T18" fmla="*/ 1733550 w 1146"/>
              <a:gd name="T19" fmla="*/ 88900 h 496"/>
              <a:gd name="T20" fmla="*/ 1504950 w 1146"/>
              <a:gd name="T21" fmla="*/ 598488 h 496"/>
              <a:gd name="T22" fmla="*/ 1047750 w 1146"/>
              <a:gd name="T23" fmla="*/ 739775 h 496"/>
              <a:gd name="T24" fmla="*/ 590550 w 1146"/>
              <a:gd name="T25" fmla="*/ 739775 h 49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146"/>
              <a:gd name="T40" fmla="*/ 0 h 496"/>
              <a:gd name="T41" fmla="*/ 1146 w 1146"/>
              <a:gd name="T42" fmla="*/ 496 h 49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146" h="496">
                <a:moveTo>
                  <a:pt x="461" y="466"/>
                </a:moveTo>
                <a:cubicBezTo>
                  <a:pt x="450" y="470"/>
                  <a:pt x="440" y="478"/>
                  <a:pt x="428" y="477"/>
                </a:cubicBezTo>
                <a:cubicBezTo>
                  <a:pt x="355" y="469"/>
                  <a:pt x="275" y="422"/>
                  <a:pt x="206" y="399"/>
                </a:cubicBezTo>
                <a:cubicBezTo>
                  <a:pt x="177" y="389"/>
                  <a:pt x="146" y="386"/>
                  <a:pt x="117" y="377"/>
                </a:cubicBezTo>
                <a:cubicBezTo>
                  <a:pt x="95" y="362"/>
                  <a:pt x="73" y="348"/>
                  <a:pt x="51" y="333"/>
                </a:cubicBezTo>
                <a:cubicBezTo>
                  <a:pt x="40" y="326"/>
                  <a:pt x="18" y="311"/>
                  <a:pt x="18" y="311"/>
                </a:cubicBezTo>
                <a:cubicBezTo>
                  <a:pt x="22" y="250"/>
                  <a:pt x="0" y="162"/>
                  <a:pt x="51" y="111"/>
                </a:cubicBezTo>
                <a:cubicBezTo>
                  <a:pt x="77" y="85"/>
                  <a:pt x="151" y="67"/>
                  <a:pt x="151" y="67"/>
                </a:cubicBezTo>
                <a:cubicBezTo>
                  <a:pt x="190" y="41"/>
                  <a:pt x="229" y="37"/>
                  <a:pt x="273" y="23"/>
                </a:cubicBezTo>
                <a:cubicBezTo>
                  <a:pt x="623" y="29"/>
                  <a:pt x="811" y="0"/>
                  <a:pt x="1092" y="56"/>
                </a:cubicBezTo>
                <a:cubicBezTo>
                  <a:pt x="1082" y="310"/>
                  <a:pt x="1146" y="344"/>
                  <a:pt x="948" y="377"/>
                </a:cubicBezTo>
                <a:cubicBezTo>
                  <a:pt x="853" y="409"/>
                  <a:pt x="756" y="435"/>
                  <a:pt x="660" y="466"/>
                </a:cubicBezTo>
                <a:cubicBezTo>
                  <a:pt x="569" y="496"/>
                  <a:pt x="468" y="466"/>
                  <a:pt x="372" y="466"/>
                </a:cubicBezTo>
              </a:path>
            </a:pathLst>
          </a:custGeom>
          <a:noFill/>
          <a:ln w="127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4" name="Freeform 11"/>
          <p:cNvSpPr>
            <a:spLocks/>
          </p:cNvSpPr>
          <p:nvPr/>
        </p:nvSpPr>
        <p:spPr bwMode="auto">
          <a:xfrm>
            <a:off x="4325938" y="3352800"/>
            <a:ext cx="1851025" cy="838200"/>
          </a:xfrm>
          <a:custGeom>
            <a:avLst/>
            <a:gdLst>
              <a:gd name="T0" fmla="*/ 1036637 w 1166"/>
              <a:gd name="T1" fmla="*/ 838200 h 388"/>
              <a:gd name="T2" fmla="*/ 738187 w 1166"/>
              <a:gd name="T3" fmla="*/ 814437 h 388"/>
              <a:gd name="T4" fmla="*/ 544512 w 1166"/>
              <a:gd name="T5" fmla="*/ 743146 h 388"/>
              <a:gd name="T6" fmla="*/ 350837 w 1166"/>
              <a:gd name="T7" fmla="*/ 622169 h 388"/>
              <a:gd name="T8" fmla="*/ 246062 w 1166"/>
              <a:gd name="T9" fmla="*/ 527115 h 388"/>
              <a:gd name="T10" fmla="*/ 193675 w 1166"/>
              <a:gd name="T11" fmla="*/ 479589 h 388"/>
              <a:gd name="T12" fmla="*/ 34925 w 1166"/>
              <a:gd name="T13" fmla="*/ 263558 h 388"/>
              <a:gd name="T14" fmla="*/ 0 w 1166"/>
              <a:gd name="T15" fmla="*/ 192268 h 388"/>
              <a:gd name="T16" fmla="*/ 87312 w 1166"/>
              <a:gd name="T17" fmla="*/ 97214 h 388"/>
              <a:gd name="T18" fmla="*/ 387350 w 1166"/>
              <a:gd name="T19" fmla="*/ 23763 h 388"/>
              <a:gd name="T20" fmla="*/ 598487 w 1166"/>
              <a:gd name="T21" fmla="*/ 0 h 388"/>
              <a:gd name="T22" fmla="*/ 1493837 w 1166"/>
              <a:gd name="T23" fmla="*/ 23763 h 388"/>
              <a:gd name="T24" fmla="*/ 1846263 w 1166"/>
              <a:gd name="T25" fmla="*/ 192268 h 388"/>
              <a:gd name="T26" fmla="*/ 1793875 w 1166"/>
              <a:gd name="T27" fmla="*/ 479589 h 388"/>
              <a:gd name="T28" fmla="*/ 1635125 w 1166"/>
              <a:gd name="T29" fmla="*/ 550879 h 388"/>
              <a:gd name="T30" fmla="*/ 1301750 w 1166"/>
              <a:gd name="T31" fmla="*/ 719383 h 388"/>
              <a:gd name="T32" fmla="*/ 790575 w 1166"/>
              <a:gd name="T33" fmla="*/ 766910 h 388"/>
              <a:gd name="T34" fmla="*/ 720725 w 1166"/>
              <a:gd name="T35" fmla="*/ 838200 h 38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166"/>
              <a:gd name="T55" fmla="*/ 0 h 388"/>
              <a:gd name="T56" fmla="*/ 1166 w 1166"/>
              <a:gd name="T57" fmla="*/ 388 h 38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166" h="388">
                <a:moveTo>
                  <a:pt x="653" y="388"/>
                </a:moveTo>
                <a:cubicBezTo>
                  <a:pt x="590" y="384"/>
                  <a:pt x="527" y="385"/>
                  <a:pt x="465" y="377"/>
                </a:cubicBezTo>
                <a:cubicBezTo>
                  <a:pt x="423" y="372"/>
                  <a:pt x="384" y="352"/>
                  <a:pt x="343" y="344"/>
                </a:cubicBezTo>
                <a:cubicBezTo>
                  <a:pt x="244" y="294"/>
                  <a:pt x="286" y="309"/>
                  <a:pt x="221" y="288"/>
                </a:cubicBezTo>
                <a:cubicBezTo>
                  <a:pt x="199" y="273"/>
                  <a:pt x="177" y="259"/>
                  <a:pt x="155" y="244"/>
                </a:cubicBezTo>
                <a:cubicBezTo>
                  <a:pt x="144" y="237"/>
                  <a:pt x="122" y="222"/>
                  <a:pt x="122" y="222"/>
                </a:cubicBezTo>
                <a:cubicBezTo>
                  <a:pt x="94" y="180"/>
                  <a:pt x="63" y="150"/>
                  <a:pt x="22" y="122"/>
                </a:cubicBezTo>
                <a:cubicBezTo>
                  <a:pt x="15" y="111"/>
                  <a:pt x="0" y="102"/>
                  <a:pt x="0" y="89"/>
                </a:cubicBezTo>
                <a:cubicBezTo>
                  <a:pt x="0" y="57"/>
                  <a:pt x="34" y="51"/>
                  <a:pt x="55" y="45"/>
                </a:cubicBezTo>
                <a:cubicBezTo>
                  <a:pt x="145" y="21"/>
                  <a:pt x="148" y="20"/>
                  <a:pt x="244" y="11"/>
                </a:cubicBezTo>
                <a:cubicBezTo>
                  <a:pt x="288" y="7"/>
                  <a:pt x="333" y="4"/>
                  <a:pt x="377" y="0"/>
                </a:cubicBezTo>
                <a:cubicBezTo>
                  <a:pt x="565" y="4"/>
                  <a:pt x="753" y="1"/>
                  <a:pt x="941" y="11"/>
                </a:cubicBezTo>
                <a:cubicBezTo>
                  <a:pt x="1015" y="15"/>
                  <a:pt x="1090" y="74"/>
                  <a:pt x="1163" y="89"/>
                </a:cubicBezTo>
                <a:cubicBezTo>
                  <a:pt x="1161" y="105"/>
                  <a:pt x="1166" y="200"/>
                  <a:pt x="1130" y="222"/>
                </a:cubicBezTo>
                <a:cubicBezTo>
                  <a:pt x="1100" y="240"/>
                  <a:pt x="1059" y="236"/>
                  <a:pt x="1030" y="255"/>
                </a:cubicBezTo>
                <a:cubicBezTo>
                  <a:pt x="968" y="296"/>
                  <a:pt x="890" y="310"/>
                  <a:pt x="820" y="333"/>
                </a:cubicBezTo>
                <a:cubicBezTo>
                  <a:pt x="718" y="367"/>
                  <a:pt x="498" y="355"/>
                  <a:pt x="498" y="355"/>
                </a:cubicBezTo>
                <a:cubicBezTo>
                  <a:pt x="461" y="380"/>
                  <a:pt x="474" y="368"/>
                  <a:pt x="454" y="388"/>
                </a:cubicBezTo>
              </a:path>
            </a:pathLst>
          </a:custGeom>
          <a:noFill/>
          <a:ln w="127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5" name="Freeform 12"/>
          <p:cNvSpPr>
            <a:spLocks/>
          </p:cNvSpPr>
          <p:nvPr/>
        </p:nvSpPr>
        <p:spPr bwMode="auto">
          <a:xfrm>
            <a:off x="3213100" y="4448175"/>
            <a:ext cx="2924175" cy="1149350"/>
          </a:xfrm>
          <a:custGeom>
            <a:avLst/>
            <a:gdLst>
              <a:gd name="T0" fmla="*/ 1095375 w 1842"/>
              <a:gd name="T1" fmla="*/ 1055688 h 724"/>
              <a:gd name="T2" fmla="*/ 831850 w 1842"/>
              <a:gd name="T3" fmla="*/ 968375 h 724"/>
              <a:gd name="T4" fmla="*/ 655638 w 1842"/>
              <a:gd name="T5" fmla="*/ 879475 h 724"/>
              <a:gd name="T6" fmla="*/ 514350 w 1842"/>
              <a:gd name="T7" fmla="*/ 844550 h 724"/>
              <a:gd name="T8" fmla="*/ 374650 w 1842"/>
              <a:gd name="T9" fmla="*/ 774700 h 724"/>
              <a:gd name="T10" fmla="*/ 320675 w 1842"/>
              <a:gd name="T11" fmla="*/ 757237 h 724"/>
              <a:gd name="T12" fmla="*/ 233363 w 1842"/>
              <a:gd name="T13" fmla="*/ 722312 h 724"/>
              <a:gd name="T14" fmla="*/ 57150 w 1842"/>
              <a:gd name="T15" fmla="*/ 615950 h 724"/>
              <a:gd name="T16" fmla="*/ 4763 w 1842"/>
              <a:gd name="T17" fmla="*/ 511175 h 724"/>
              <a:gd name="T18" fmla="*/ 146050 w 1842"/>
              <a:gd name="T19" fmla="*/ 387350 h 724"/>
              <a:gd name="T20" fmla="*/ 514350 w 1842"/>
              <a:gd name="T21" fmla="*/ 228600 h 724"/>
              <a:gd name="T22" fmla="*/ 742950 w 1842"/>
              <a:gd name="T23" fmla="*/ 141288 h 724"/>
              <a:gd name="T24" fmla="*/ 1254125 w 1842"/>
              <a:gd name="T25" fmla="*/ 0 h 724"/>
              <a:gd name="T26" fmla="*/ 2484438 w 1842"/>
              <a:gd name="T27" fmla="*/ 36512 h 724"/>
              <a:gd name="T28" fmla="*/ 2643188 w 1842"/>
              <a:gd name="T29" fmla="*/ 88900 h 724"/>
              <a:gd name="T30" fmla="*/ 2817813 w 1842"/>
              <a:gd name="T31" fmla="*/ 282575 h 724"/>
              <a:gd name="T32" fmla="*/ 2924175 w 1842"/>
              <a:gd name="T33" fmla="*/ 422275 h 724"/>
              <a:gd name="T34" fmla="*/ 2906713 w 1842"/>
              <a:gd name="T35" fmla="*/ 633412 h 724"/>
              <a:gd name="T36" fmla="*/ 2871788 w 1842"/>
              <a:gd name="T37" fmla="*/ 685800 h 724"/>
              <a:gd name="T38" fmla="*/ 2571750 w 1842"/>
              <a:gd name="T39" fmla="*/ 914400 h 724"/>
              <a:gd name="T40" fmla="*/ 2378075 w 1842"/>
              <a:gd name="T41" fmla="*/ 985838 h 724"/>
              <a:gd name="T42" fmla="*/ 1323975 w 1842"/>
              <a:gd name="T43" fmla="*/ 1020763 h 724"/>
              <a:gd name="T44" fmla="*/ 866775 w 1842"/>
              <a:gd name="T45" fmla="*/ 1020763 h 72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842"/>
              <a:gd name="T70" fmla="*/ 0 h 724"/>
              <a:gd name="T71" fmla="*/ 1842 w 1842"/>
              <a:gd name="T72" fmla="*/ 724 h 72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842" h="724">
                <a:moveTo>
                  <a:pt x="690" y="665"/>
                </a:moveTo>
                <a:cubicBezTo>
                  <a:pt x="632" y="646"/>
                  <a:pt x="585" y="625"/>
                  <a:pt x="524" y="610"/>
                </a:cubicBezTo>
                <a:cubicBezTo>
                  <a:pt x="484" y="600"/>
                  <a:pt x="450" y="568"/>
                  <a:pt x="413" y="554"/>
                </a:cubicBezTo>
                <a:cubicBezTo>
                  <a:pt x="384" y="543"/>
                  <a:pt x="353" y="543"/>
                  <a:pt x="324" y="532"/>
                </a:cubicBezTo>
                <a:cubicBezTo>
                  <a:pt x="167" y="474"/>
                  <a:pt x="345" y="542"/>
                  <a:pt x="236" y="488"/>
                </a:cubicBezTo>
                <a:cubicBezTo>
                  <a:pt x="225" y="483"/>
                  <a:pt x="213" y="481"/>
                  <a:pt x="202" y="477"/>
                </a:cubicBezTo>
                <a:cubicBezTo>
                  <a:pt x="183" y="470"/>
                  <a:pt x="165" y="464"/>
                  <a:pt x="147" y="455"/>
                </a:cubicBezTo>
                <a:cubicBezTo>
                  <a:pt x="110" y="436"/>
                  <a:pt x="71" y="411"/>
                  <a:pt x="36" y="388"/>
                </a:cubicBezTo>
                <a:cubicBezTo>
                  <a:pt x="28" y="376"/>
                  <a:pt x="0" y="340"/>
                  <a:pt x="3" y="322"/>
                </a:cubicBezTo>
                <a:cubicBezTo>
                  <a:pt x="10" y="278"/>
                  <a:pt x="60" y="260"/>
                  <a:pt x="92" y="244"/>
                </a:cubicBezTo>
                <a:cubicBezTo>
                  <a:pt x="171" y="205"/>
                  <a:pt x="237" y="163"/>
                  <a:pt x="324" y="144"/>
                </a:cubicBezTo>
                <a:cubicBezTo>
                  <a:pt x="370" y="114"/>
                  <a:pt x="418" y="108"/>
                  <a:pt x="468" y="89"/>
                </a:cubicBezTo>
                <a:cubicBezTo>
                  <a:pt x="571" y="51"/>
                  <a:pt x="681" y="23"/>
                  <a:pt x="790" y="0"/>
                </a:cubicBezTo>
                <a:cubicBezTo>
                  <a:pt x="1048" y="12"/>
                  <a:pt x="1307" y="8"/>
                  <a:pt x="1565" y="23"/>
                </a:cubicBezTo>
                <a:cubicBezTo>
                  <a:pt x="1600" y="25"/>
                  <a:pt x="1665" y="56"/>
                  <a:pt x="1665" y="56"/>
                </a:cubicBezTo>
                <a:cubicBezTo>
                  <a:pt x="1697" y="105"/>
                  <a:pt x="1726" y="145"/>
                  <a:pt x="1775" y="178"/>
                </a:cubicBezTo>
                <a:cubicBezTo>
                  <a:pt x="1803" y="218"/>
                  <a:pt x="1827" y="220"/>
                  <a:pt x="1842" y="266"/>
                </a:cubicBezTo>
                <a:cubicBezTo>
                  <a:pt x="1838" y="310"/>
                  <a:pt x="1840" y="355"/>
                  <a:pt x="1831" y="399"/>
                </a:cubicBezTo>
                <a:cubicBezTo>
                  <a:pt x="1828" y="412"/>
                  <a:pt x="1815" y="420"/>
                  <a:pt x="1809" y="432"/>
                </a:cubicBezTo>
                <a:cubicBezTo>
                  <a:pt x="1762" y="528"/>
                  <a:pt x="1725" y="549"/>
                  <a:pt x="1620" y="576"/>
                </a:cubicBezTo>
                <a:cubicBezTo>
                  <a:pt x="1577" y="587"/>
                  <a:pt x="1542" y="610"/>
                  <a:pt x="1498" y="621"/>
                </a:cubicBezTo>
                <a:cubicBezTo>
                  <a:pt x="1292" y="724"/>
                  <a:pt x="1078" y="646"/>
                  <a:pt x="834" y="643"/>
                </a:cubicBezTo>
                <a:cubicBezTo>
                  <a:pt x="738" y="642"/>
                  <a:pt x="642" y="643"/>
                  <a:pt x="546" y="643"/>
                </a:cubicBezTo>
              </a:path>
            </a:pathLst>
          </a:custGeom>
          <a:noFill/>
          <a:ln w="127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6" name="Freeform 13"/>
          <p:cNvSpPr>
            <a:spLocks/>
          </p:cNvSpPr>
          <p:nvPr/>
        </p:nvSpPr>
        <p:spPr bwMode="auto">
          <a:xfrm>
            <a:off x="6845300" y="2590800"/>
            <a:ext cx="1917700" cy="658813"/>
          </a:xfrm>
          <a:custGeom>
            <a:avLst/>
            <a:gdLst>
              <a:gd name="T0" fmla="*/ 1778000 w 1208"/>
              <a:gd name="T1" fmla="*/ 563563 h 415"/>
              <a:gd name="T2" fmla="*/ 987425 w 1208"/>
              <a:gd name="T3" fmla="*/ 581025 h 415"/>
              <a:gd name="T4" fmla="*/ 90487 w 1208"/>
              <a:gd name="T5" fmla="*/ 509588 h 415"/>
              <a:gd name="T6" fmla="*/ 565150 w 1208"/>
              <a:gd name="T7" fmla="*/ 87313 h 415"/>
              <a:gd name="T8" fmla="*/ 654050 w 1208"/>
              <a:gd name="T9" fmla="*/ 52388 h 415"/>
              <a:gd name="T10" fmla="*/ 793750 w 1208"/>
              <a:gd name="T11" fmla="*/ 34925 h 415"/>
              <a:gd name="T12" fmla="*/ 1039812 w 1208"/>
              <a:gd name="T13" fmla="*/ 0 h 415"/>
              <a:gd name="T14" fmla="*/ 1743075 w 1208"/>
              <a:gd name="T15" fmla="*/ 87313 h 415"/>
              <a:gd name="T16" fmla="*/ 1778000 w 1208"/>
              <a:gd name="T17" fmla="*/ 123825 h 415"/>
              <a:gd name="T18" fmla="*/ 1831975 w 1208"/>
              <a:gd name="T19" fmla="*/ 141288 h 415"/>
              <a:gd name="T20" fmla="*/ 1849438 w 1208"/>
              <a:gd name="T21" fmla="*/ 193675 h 415"/>
              <a:gd name="T22" fmla="*/ 1901825 w 1208"/>
              <a:gd name="T23" fmla="*/ 246063 h 415"/>
              <a:gd name="T24" fmla="*/ 1620837 w 1208"/>
              <a:gd name="T25" fmla="*/ 492125 h 41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08"/>
              <a:gd name="T40" fmla="*/ 0 h 415"/>
              <a:gd name="T41" fmla="*/ 1208 w 1208"/>
              <a:gd name="T42" fmla="*/ 415 h 41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08" h="415">
                <a:moveTo>
                  <a:pt x="1120" y="355"/>
                </a:moveTo>
                <a:cubicBezTo>
                  <a:pt x="969" y="405"/>
                  <a:pt x="754" y="370"/>
                  <a:pt x="622" y="366"/>
                </a:cubicBezTo>
                <a:cubicBezTo>
                  <a:pt x="445" y="352"/>
                  <a:pt x="197" y="415"/>
                  <a:pt x="57" y="321"/>
                </a:cubicBezTo>
                <a:cubicBezTo>
                  <a:pt x="0" y="151"/>
                  <a:pt x="241" y="94"/>
                  <a:pt x="356" y="55"/>
                </a:cubicBezTo>
                <a:cubicBezTo>
                  <a:pt x="375" y="49"/>
                  <a:pt x="392" y="37"/>
                  <a:pt x="412" y="33"/>
                </a:cubicBezTo>
                <a:cubicBezTo>
                  <a:pt x="441" y="26"/>
                  <a:pt x="471" y="26"/>
                  <a:pt x="500" y="22"/>
                </a:cubicBezTo>
                <a:cubicBezTo>
                  <a:pt x="552" y="15"/>
                  <a:pt x="655" y="0"/>
                  <a:pt x="655" y="0"/>
                </a:cubicBezTo>
                <a:cubicBezTo>
                  <a:pt x="813" y="7"/>
                  <a:pt x="951" y="6"/>
                  <a:pt x="1098" y="55"/>
                </a:cubicBezTo>
                <a:cubicBezTo>
                  <a:pt x="1105" y="63"/>
                  <a:pt x="1111" y="72"/>
                  <a:pt x="1120" y="78"/>
                </a:cubicBezTo>
                <a:cubicBezTo>
                  <a:pt x="1130" y="84"/>
                  <a:pt x="1145" y="81"/>
                  <a:pt x="1154" y="89"/>
                </a:cubicBezTo>
                <a:cubicBezTo>
                  <a:pt x="1162" y="97"/>
                  <a:pt x="1159" y="112"/>
                  <a:pt x="1165" y="122"/>
                </a:cubicBezTo>
                <a:cubicBezTo>
                  <a:pt x="1174" y="135"/>
                  <a:pt x="1187" y="144"/>
                  <a:pt x="1198" y="155"/>
                </a:cubicBezTo>
                <a:cubicBezTo>
                  <a:pt x="1183" y="341"/>
                  <a:pt x="1208" y="310"/>
                  <a:pt x="1021" y="310"/>
                </a:cubicBezTo>
              </a:path>
            </a:pathLst>
          </a:custGeom>
          <a:noFill/>
          <a:ln w="127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006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91FC-A5A1-468B-90B2-E9237176BB10}" type="datetime1">
              <a:rPr lang="en-US" altLang="en-US"/>
              <a:pPr/>
              <a:t>8/31/2016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Luke Huan Univ. of Kansas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C11E-D146-4EC3-847E-E8EB4CBA2045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Case study 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Design a database representing cities, counties, and states</a:t>
            </a:r>
          </a:p>
          <a:p>
            <a:pPr lvl="1"/>
            <a:r>
              <a:rPr lang="en-US" altLang="en-US" sz="2200"/>
              <a:t>For states, record name and capital (city)</a:t>
            </a:r>
          </a:p>
          <a:p>
            <a:pPr lvl="1"/>
            <a:r>
              <a:rPr lang="en-US" altLang="en-US" sz="2200"/>
              <a:t>For counties, record name, area, and location (state)</a:t>
            </a:r>
          </a:p>
          <a:p>
            <a:pPr lvl="1"/>
            <a:r>
              <a:rPr lang="en-US" altLang="en-US" sz="2200"/>
              <a:t>For cities, record name, population, and location (county and state)</a:t>
            </a:r>
          </a:p>
          <a:p>
            <a:r>
              <a:rPr lang="en-US" altLang="en-US" sz="2400"/>
              <a:t>Assume the following:</a:t>
            </a:r>
          </a:p>
          <a:p>
            <a:pPr lvl="1"/>
            <a:r>
              <a:rPr lang="en-US" altLang="en-US" sz="2200"/>
              <a:t>Names of states are unique</a:t>
            </a:r>
          </a:p>
          <a:p>
            <a:pPr lvl="1"/>
            <a:r>
              <a:rPr lang="en-US" altLang="en-US" sz="2200"/>
              <a:t>Names of counties are only unique within a state</a:t>
            </a:r>
          </a:p>
          <a:p>
            <a:pPr lvl="1"/>
            <a:r>
              <a:rPr lang="en-US" altLang="en-US" sz="2200"/>
              <a:t>Names of cities are only unique within a county</a:t>
            </a:r>
          </a:p>
          <a:p>
            <a:pPr lvl="1"/>
            <a:r>
              <a:rPr lang="en-US" altLang="en-US" sz="2200"/>
              <a:t>A city is always located in a single county</a:t>
            </a:r>
          </a:p>
          <a:p>
            <a:pPr lvl="1"/>
            <a:r>
              <a:rPr lang="en-US" altLang="en-US" sz="2200"/>
              <a:t>A county is always located in a single state</a:t>
            </a:r>
          </a:p>
        </p:txBody>
      </p:sp>
    </p:spTree>
    <p:extLst>
      <p:ext uri="{BB962C8B-B14F-4D97-AF65-F5344CB8AC3E}">
        <p14:creationId xmlns:p14="http://schemas.microsoft.com/office/powerpoint/2010/main" val="50104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D420-68A0-4676-9F82-B5DA648566EB}" type="datetime1">
              <a:rPr lang="en-US" altLang="en-US"/>
              <a:pPr/>
              <a:t>8/31/2016</a:t>
            </a:fld>
            <a:endParaRPr lang="en-US" altLang="en-US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Luke Huan Univ. of Kansas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75D8-3130-43AB-9550-B8EF3A4D7223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Case study : first design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621088"/>
            <a:ext cx="8610600" cy="2703512"/>
          </a:xfrm>
        </p:spPr>
        <p:txBody>
          <a:bodyPr/>
          <a:lstStyle/>
          <a:p>
            <a:r>
              <a:rPr lang="en-US" altLang="en-US"/>
              <a:t>County area information is repeated for every city in the county</a:t>
            </a:r>
          </a:p>
          <a:p>
            <a:pPr lvl="1">
              <a:buFont typeface="Wingdings" panose="05000000000000000000" pitchFamily="2" charset="2"/>
              <a:buChar char="F"/>
            </a:pPr>
            <a:r>
              <a:rPr lang="en-US" altLang="en-US"/>
              <a:t>Redundancy is bad (why?)</a:t>
            </a:r>
          </a:p>
          <a:p>
            <a:r>
              <a:rPr lang="en-US" altLang="en-US"/>
              <a:t>State capital should really be a city</a:t>
            </a:r>
          </a:p>
          <a:p>
            <a:pPr lvl="1">
              <a:buFont typeface="Wingdings" panose="05000000000000000000" pitchFamily="2" charset="2"/>
              <a:buChar char="F"/>
            </a:pPr>
            <a:r>
              <a:rPr lang="en-US" altLang="en-US"/>
              <a:t>Should “reference” entities through explicit relationships</a:t>
            </a: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2514600" y="1752600"/>
            <a:ext cx="990600" cy="4572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Cities</a:t>
            </a:r>
          </a:p>
        </p:txBody>
      </p:sp>
      <p:sp>
        <p:nvSpPr>
          <p:cNvPr id="324613" name="AutoShape 5"/>
          <p:cNvSpPr>
            <a:spLocks noChangeArrowheads="1"/>
          </p:cNvSpPr>
          <p:nvPr/>
        </p:nvSpPr>
        <p:spPr bwMode="auto">
          <a:xfrm>
            <a:off x="3962400" y="1676400"/>
            <a:ext cx="1143000" cy="609600"/>
          </a:xfrm>
          <a:prstGeom prst="flowChartDecision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In</a:t>
            </a:r>
          </a:p>
        </p:txBody>
      </p:sp>
      <p:sp>
        <p:nvSpPr>
          <p:cNvPr id="324614" name="Line 6"/>
          <p:cNvSpPr>
            <a:spLocks noChangeShapeType="1"/>
          </p:cNvSpPr>
          <p:nvPr/>
        </p:nvSpPr>
        <p:spPr bwMode="auto">
          <a:xfrm>
            <a:off x="3505200" y="1981200"/>
            <a:ext cx="4572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15" name="Line 7"/>
          <p:cNvSpPr>
            <a:spLocks noChangeShapeType="1"/>
          </p:cNvSpPr>
          <p:nvPr/>
        </p:nvSpPr>
        <p:spPr bwMode="auto">
          <a:xfrm>
            <a:off x="5105400" y="1981200"/>
            <a:ext cx="4572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16" name="Rectangle 8"/>
          <p:cNvSpPr>
            <a:spLocks noChangeArrowheads="1"/>
          </p:cNvSpPr>
          <p:nvPr/>
        </p:nvSpPr>
        <p:spPr bwMode="auto">
          <a:xfrm>
            <a:off x="5562600" y="1752600"/>
            <a:ext cx="1219200" cy="4572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States</a:t>
            </a:r>
          </a:p>
        </p:txBody>
      </p:sp>
      <p:sp>
        <p:nvSpPr>
          <p:cNvPr id="324617" name="AutoShape 9"/>
          <p:cNvSpPr>
            <a:spLocks noChangeArrowheads="1"/>
          </p:cNvSpPr>
          <p:nvPr/>
        </p:nvSpPr>
        <p:spPr bwMode="auto">
          <a:xfrm>
            <a:off x="4114800" y="1752600"/>
            <a:ext cx="838200" cy="457200"/>
          </a:xfrm>
          <a:prstGeom prst="flowChartDecision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endParaRPr kumimoji="1" lang="en-US" altLang="en-US" sz="2400" i="1">
              <a:solidFill>
                <a:schemeClr val="tx2"/>
              </a:solidFill>
              <a:latin typeface="AmeriGarmnd BT" pitchFamily="18" charset="0"/>
            </a:endParaRPr>
          </a:p>
        </p:txBody>
      </p:sp>
      <p:sp>
        <p:nvSpPr>
          <p:cNvPr id="324618" name="Rectangle 10"/>
          <p:cNvSpPr>
            <a:spLocks noChangeArrowheads="1"/>
          </p:cNvSpPr>
          <p:nvPr/>
        </p:nvSpPr>
        <p:spPr bwMode="auto">
          <a:xfrm>
            <a:off x="2590800" y="1828800"/>
            <a:ext cx="838200" cy="3048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619" name="Oval 11"/>
          <p:cNvSpPr>
            <a:spLocks noChangeArrowheads="1"/>
          </p:cNvSpPr>
          <p:nvPr/>
        </p:nvSpPr>
        <p:spPr bwMode="auto">
          <a:xfrm>
            <a:off x="7086600" y="1447800"/>
            <a:ext cx="10668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 u="sng">
                <a:solidFill>
                  <a:schemeClr val="tx2"/>
                </a:solidFill>
                <a:latin typeface="AmeriGarmnd BT" pitchFamily="18" charset="0"/>
              </a:rPr>
              <a:t>name</a:t>
            </a:r>
          </a:p>
        </p:txBody>
      </p:sp>
      <p:sp>
        <p:nvSpPr>
          <p:cNvPr id="324620" name="Oval 12"/>
          <p:cNvSpPr>
            <a:spLocks noChangeArrowheads="1"/>
          </p:cNvSpPr>
          <p:nvPr/>
        </p:nvSpPr>
        <p:spPr bwMode="auto">
          <a:xfrm>
            <a:off x="7086600" y="2057400"/>
            <a:ext cx="10668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capital</a:t>
            </a:r>
          </a:p>
        </p:txBody>
      </p:sp>
      <p:sp>
        <p:nvSpPr>
          <p:cNvPr id="324621" name="Oval 13"/>
          <p:cNvSpPr>
            <a:spLocks noChangeArrowheads="1"/>
          </p:cNvSpPr>
          <p:nvPr/>
        </p:nvSpPr>
        <p:spPr bwMode="auto">
          <a:xfrm>
            <a:off x="1066800" y="1447800"/>
            <a:ext cx="10668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 u="sng">
                <a:solidFill>
                  <a:schemeClr val="tx2"/>
                </a:solidFill>
                <a:latin typeface="AmeriGarmnd BT" pitchFamily="18" charset="0"/>
              </a:rPr>
              <a:t>name</a:t>
            </a:r>
          </a:p>
        </p:txBody>
      </p:sp>
      <p:sp>
        <p:nvSpPr>
          <p:cNvPr id="324622" name="Oval 14"/>
          <p:cNvSpPr>
            <a:spLocks noChangeArrowheads="1"/>
          </p:cNvSpPr>
          <p:nvPr/>
        </p:nvSpPr>
        <p:spPr bwMode="auto">
          <a:xfrm>
            <a:off x="609600" y="2057400"/>
            <a:ext cx="15240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population</a:t>
            </a:r>
          </a:p>
        </p:txBody>
      </p:sp>
      <p:sp>
        <p:nvSpPr>
          <p:cNvPr id="324623" name="Line 15"/>
          <p:cNvSpPr>
            <a:spLocks noChangeShapeType="1"/>
          </p:cNvSpPr>
          <p:nvPr/>
        </p:nvSpPr>
        <p:spPr bwMode="auto">
          <a:xfrm>
            <a:off x="2133600" y="1676400"/>
            <a:ext cx="3810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24" name="Line 16"/>
          <p:cNvSpPr>
            <a:spLocks noChangeShapeType="1"/>
          </p:cNvSpPr>
          <p:nvPr/>
        </p:nvSpPr>
        <p:spPr bwMode="auto">
          <a:xfrm flipH="1">
            <a:off x="2133600" y="2057400"/>
            <a:ext cx="3810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25" name="Line 17"/>
          <p:cNvSpPr>
            <a:spLocks noChangeShapeType="1"/>
          </p:cNvSpPr>
          <p:nvPr/>
        </p:nvSpPr>
        <p:spPr bwMode="auto">
          <a:xfrm flipV="1">
            <a:off x="6781800" y="1676400"/>
            <a:ext cx="3048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26" name="Line 18"/>
          <p:cNvSpPr>
            <a:spLocks noChangeShapeType="1"/>
          </p:cNvSpPr>
          <p:nvPr/>
        </p:nvSpPr>
        <p:spPr bwMode="auto">
          <a:xfrm>
            <a:off x="6781800" y="2057400"/>
            <a:ext cx="3048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27" name="Oval 19"/>
          <p:cNvSpPr>
            <a:spLocks noChangeArrowheads="1"/>
          </p:cNvSpPr>
          <p:nvPr/>
        </p:nvSpPr>
        <p:spPr bwMode="auto">
          <a:xfrm>
            <a:off x="609600" y="3276600"/>
            <a:ext cx="15240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county_area</a:t>
            </a:r>
          </a:p>
        </p:txBody>
      </p:sp>
      <p:sp>
        <p:nvSpPr>
          <p:cNvPr id="324628" name="Line 20"/>
          <p:cNvSpPr>
            <a:spLocks noChangeShapeType="1"/>
          </p:cNvSpPr>
          <p:nvPr/>
        </p:nvSpPr>
        <p:spPr bwMode="auto">
          <a:xfrm flipH="1">
            <a:off x="2133600" y="2209800"/>
            <a:ext cx="533400" cy="685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29" name="Line 21"/>
          <p:cNvSpPr>
            <a:spLocks noChangeShapeType="1"/>
          </p:cNvSpPr>
          <p:nvPr/>
        </p:nvSpPr>
        <p:spPr bwMode="auto">
          <a:xfrm flipH="1">
            <a:off x="2133600" y="2209800"/>
            <a:ext cx="762000" cy="1295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630" name="Oval 22"/>
          <p:cNvSpPr>
            <a:spLocks noChangeArrowheads="1"/>
          </p:cNvSpPr>
          <p:nvPr/>
        </p:nvSpPr>
        <p:spPr bwMode="auto">
          <a:xfrm>
            <a:off x="609600" y="2667000"/>
            <a:ext cx="15240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 u="sng">
                <a:solidFill>
                  <a:schemeClr val="tx2"/>
                </a:solidFill>
                <a:latin typeface="AmeriGarmnd BT" pitchFamily="18" charset="0"/>
              </a:rPr>
              <a:t>county_name</a:t>
            </a:r>
          </a:p>
        </p:txBody>
      </p:sp>
    </p:spTree>
    <p:extLst>
      <p:ext uri="{BB962C8B-B14F-4D97-AF65-F5344CB8AC3E}">
        <p14:creationId xmlns:p14="http://schemas.microsoft.com/office/powerpoint/2010/main" val="553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C3584-37BA-4D84-BD22-B1DF162A45AC}" type="datetime1">
              <a:rPr lang="en-US" altLang="en-US"/>
              <a:pPr/>
              <a:t>8/31/2016</a:t>
            </a:fld>
            <a:endParaRPr lang="en-US" altLang="en-US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Luke Huan Univ. of Kansas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5258-44E1-46A9-8229-0DA99FDE25DE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Case study : second design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221163"/>
            <a:ext cx="8610600" cy="2103437"/>
          </a:xfrm>
        </p:spPr>
        <p:txBody>
          <a:bodyPr/>
          <a:lstStyle/>
          <a:p>
            <a:r>
              <a:rPr lang="en-US" altLang="en-US"/>
              <a:t>Technically, nothing in this design could prevent a city in state </a:t>
            </a:r>
            <a:r>
              <a:rPr lang="en-US" altLang="en-US" i="1"/>
              <a:t>X</a:t>
            </a:r>
            <a:r>
              <a:rPr lang="en-US" altLang="en-US"/>
              <a:t> from being the capital of another state </a:t>
            </a:r>
            <a:r>
              <a:rPr lang="en-US" altLang="en-US" i="1"/>
              <a:t>Y</a:t>
            </a:r>
            <a:r>
              <a:rPr lang="en-US" altLang="en-US"/>
              <a:t>, but oh well…</a:t>
            </a:r>
            <a:endParaRPr lang="en-US" altLang="en-US" i="1"/>
          </a:p>
        </p:txBody>
      </p:sp>
      <p:sp>
        <p:nvSpPr>
          <p:cNvPr id="326660" name="Rectangle 4"/>
          <p:cNvSpPr>
            <a:spLocks noChangeArrowheads="1"/>
          </p:cNvSpPr>
          <p:nvPr/>
        </p:nvSpPr>
        <p:spPr bwMode="auto">
          <a:xfrm>
            <a:off x="2514600" y="1752600"/>
            <a:ext cx="990600" cy="4572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Cities</a:t>
            </a:r>
          </a:p>
        </p:txBody>
      </p:sp>
      <p:sp>
        <p:nvSpPr>
          <p:cNvPr id="326661" name="AutoShape 5"/>
          <p:cNvSpPr>
            <a:spLocks noChangeArrowheads="1"/>
          </p:cNvSpPr>
          <p:nvPr/>
        </p:nvSpPr>
        <p:spPr bwMode="auto">
          <a:xfrm>
            <a:off x="3962400" y="2438400"/>
            <a:ext cx="2209800" cy="609600"/>
          </a:xfrm>
          <a:prstGeom prst="flowChartDecision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IsCapitalOf</a:t>
            </a:r>
          </a:p>
        </p:txBody>
      </p:sp>
      <p:sp>
        <p:nvSpPr>
          <p:cNvPr id="326662" name="Line 6"/>
          <p:cNvSpPr>
            <a:spLocks noChangeShapeType="1"/>
          </p:cNvSpPr>
          <p:nvPr/>
        </p:nvSpPr>
        <p:spPr bwMode="auto">
          <a:xfrm>
            <a:off x="3505200" y="1981200"/>
            <a:ext cx="160020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663" name="Rectangle 7"/>
          <p:cNvSpPr>
            <a:spLocks noChangeArrowheads="1"/>
          </p:cNvSpPr>
          <p:nvPr/>
        </p:nvSpPr>
        <p:spPr bwMode="auto">
          <a:xfrm>
            <a:off x="2590800" y="1828800"/>
            <a:ext cx="838200" cy="3048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6664" name="Oval 8"/>
          <p:cNvSpPr>
            <a:spLocks noChangeArrowheads="1"/>
          </p:cNvSpPr>
          <p:nvPr/>
        </p:nvSpPr>
        <p:spPr bwMode="auto">
          <a:xfrm>
            <a:off x="1066800" y="1447800"/>
            <a:ext cx="10668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 u="sng">
                <a:solidFill>
                  <a:schemeClr val="tx2"/>
                </a:solidFill>
                <a:latin typeface="AmeriGarmnd BT" pitchFamily="18" charset="0"/>
              </a:rPr>
              <a:t>name</a:t>
            </a:r>
          </a:p>
        </p:txBody>
      </p:sp>
      <p:sp>
        <p:nvSpPr>
          <p:cNvPr id="326665" name="Oval 9"/>
          <p:cNvSpPr>
            <a:spLocks noChangeArrowheads="1"/>
          </p:cNvSpPr>
          <p:nvPr/>
        </p:nvSpPr>
        <p:spPr bwMode="auto">
          <a:xfrm>
            <a:off x="609600" y="2057400"/>
            <a:ext cx="15240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population</a:t>
            </a:r>
          </a:p>
        </p:txBody>
      </p:sp>
      <p:sp>
        <p:nvSpPr>
          <p:cNvPr id="326666" name="Line 10"/>
          <p:cNvSpPr>
            <a:spLocks noChangeShapeType="1"/>
          </p:cNvSpPr>
          <p:nvPr/>
        </p:nvSpPr>
        <p:spPr bwMode="auto">
          <a:xfrm>
            <a:off x="2133600" y="1676400"/>
            <a:ext cx="3810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667" name="Line 11"/>
          <p:cNvSpPr>
            <a:spLocks noChangeShapeType="1"/>
          </p:cNvSpPr>
          <p:nvPr/>
        </p:nvSpPr>
        <p:spPr bwMode="auto">
          <a:xfrm flipH="1">
            <a:off x="2133600" y="2057400"/>
            <a:ext cx="3810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668" name="Line 12"/>
          <p:cNvSpPr>
            <a:spLocks noChangeShapeType="1"/>
          </p:cNvSpPr>
          <p:nvPr/>
        </p:nvSpPr>
        <p:spPr bwMode="auto">
          <a:xfrm flipH="1">
            <a:off x="3016250" y="2209800"/>
            <a:ext cx="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669" name="Line 13"/>
          <p:cNvSpPr>
            <a:spLocks noChangeShapeType="1"/>
          </p:cNvSpPr>
          <p:nvPr/>
        </p:nvSpPr>
        <p:spPr bwMode="auto">
          <a:xfrm flipH="1">
            <a:off x="3025775" y="3048000"/>
            <a:ext cx="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670" name="Rectangle 14"/>
          <p:cNvSpPr>
            <a:spLocks noChangeArrowheads="1"/>
          </p:cNvSpPr>
          <p:nvPr/>
        </p:nvSpPr>
        <p:spPr bwMode="auto">
          <a:xfrm>
            <a:off x="2514600" y="3352800"/>
            <a:ext cx="1066800" cy="4572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Counties</a:t>
            </a:r>
          </a:p>
        </p:txBody>
      </p:sp>
      <p:sp>
        <p:nvSpPr>
          <p:cNvPr id="326671" name="Rectangle 15"/>
          <p:cNvSpPr>
            <a:spLocks noChangeArrowheads="1"/>
          </p:cNvSpPr>
          <p:nvPr/>
        </p:nvSpPr>
        <p:spPr bwMode="auto">
          <a:xfrm>
            <a:off x="2590800" y="3429000"/>
            <a:ext cx="914400" cy="3048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6672" name="Oval 16"/>
          <p:cNvSpPr>
            <a:spLocks noChangeArrowheads="1"/>
          </p:cNvSpPr>
          <p:nvPr/>
        </p:nvSpPr>
        <p:spPr bwMode="auto">
          <a:xfrm>
            <a:off x="1066800" y="3048000"/>
            <a:ext cx="10668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 u="sng">
                <a:solidFill>
                  <a:schemeClr val="tx2"/>
                </a:solidFill>
                <a:latin typeface="AmeriGarmnd BT" pitchFamily="18" charset="0"/>
              </a:rPr>
              <a:t>name</a:t>
            </a:r>
          </a:p>
        </p:txBody>
      </p:sp>
      <p:sp>
        <p:nvSpPr>
          <p:cNvPr id="326673" name="Line 17"/>
          <p:cNvSpPr>
            <a:spLocks noChangeShapeType="1"/>
          </p:cNvSpPr>
          <p:nvPr/>
        </p:nvSpPr>
        <p:spPr bwMode="auto">
          <a:xfrm>
            <a:off x="2133600" y="3276600"/>
            <a:ext cx="3810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674" name="Line 18"/>
          <p:cNvSpPr>
            <a:spLocks noChangeShapeType="1"/>
          </p:cNvSpPr>
          <p:nvPr/>
        </p:nvSpPr>
        <p:spPr bwMode="auto">
          <a:xfrm flipH="1">
            <a:off x="2133600" y="3657600"/>
            <a:ext cx="381000" cy="2286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675" name="Oval 19"/>
          <p:cNvSpPr>
            <a:spLocks noChangeArrowheads="1"/>
          </p:cNvSpPr>
          <p:nvPr/>
        </p:nvSpPr>
        <p:spPr bwMode="auto">
          <a:xfrm>
            <a:off x="1066800" y="3657600"/>
            <a:ext cx="10668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area</a:t>
            </a:r>
          </a:p>
        </p:txBody>
      </p:sp>
      <p:sp>
        <p:nvSpPr>
          <p:cNvPr id="326676" name="Oval 20"/>
          <p:cNvSpPr>
            <a:spLocks noChangeArrowheads="1"/>
          </p:cNvSpPr>
          <p:nvPr/>
        </p:nvSpPr>
        <p:spPr bwMode="auto">
          <a:xfrm>
            <a:off x="7162800" y="3352800"/>
            <a:ext cx="1066800" cy="457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 u="sng">
                <a:solidFill>
                  <a:schemeClr val="tx2"/>
                </a:solidFill>
                <a:latin typeface="AmeriGarmnd BT" pitchFamily="18" charset="0"/>
              </a:rPr>
              <a:t>name</a:t>
            </a:r>
          </a:p>
        </p:txBody>
      </p:sp>
      <p:sp>
        <p:nvSpPr>
          <p:cNvPr id="326677" name="Line 21"/>
          <p:cNvSpPr>
            <a:spLocks noChangeShapeType="1"/>
          </p:cNvSpPr>
          <p:nvPr/>
        </p:nvSpPr>
        <p:spPr bwMode="auto">
          <a:xfrm flipV="1">
            <a:off x="6858000" y="3581400"/>
            <a:ext cx="3048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678" name="AutoShape 22"/>
          <p:cNvSpPr>
            <a:spLocks noChangeArrowheads="1"/>
          </p:cNvSpPr>
          <p:nvPr/>
        </p:nvSpPr>
        <p:spPr bwMode="auto">
          <a:xfrm>
            <a:off x="2438400" y="2438400"/>
            <a:ext cx="1143000" cy="609600"/>
          </a:xfrm>
          <a:prstGeom prst="flowChartDecision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In</a:t>
            </a:r>
          </a:p>
        </p:txBody>
      </p:sp>
      <p:sp>
        <p:nvSpPr>
          <p:cNvPr id="326679" name="AutoShape 23"/>
          <p:cNvSpPr>
            <a:spLocks noChangeArrowheads="1"/>
          </p:cNvSpPr>
          <p:nvPr/>
        </p:nvSpPr>
        <p:spPr bwMode="auto">
          <a:xfrm>
            <a:off x="2590800" y="2514600"/>
            <a:ext cx="838200" cy="457200"/>
          </a:xfrm>
          <a:prstGeom prst="flowChartDecision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endParaRPr kumimoji="1" lang="en-US" altLang="en-US" sz="2400" i="1">
              <a:solidFill>
                <a:schemeClr val="tx2"/>
              </a:solidFill>
              <a:latin typeface="AmeriGarmnd BT" pitchFamily="18" charset="0"/>
            </a:endParaRPr>
          </a:p>
        </p:txBody>
      </p:sp>
      <p:sp>
        <p:nvSpPr>
          <p:cNvPr id="326680" name="AutoShape 24"/>
          <p:cNvSpPr>
            <a:spLocks noChangeArrowheads="1"/>
          </p:cNvSpPr>
          <p:nvPr/>
        </p:nvSpPr>
        <p:spPr bwMode="auto">
          <a:xfrm>
            <a:off x="4038600" y="3276600"/>
            <a:ext cx="1143000" cy="609600"/>
          </a:xfrm>
          <a:prstGeom prst="flowChartDecision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In</a:t>
            </a:r>
          </a:p>
        </p:txBody>
      </p:sp>
      <p:sp>
        <p:nvSpPr>
          <p:cNvPr id="326681" name="Line 25"/>
          <p:cNvSpPr>
            <a:spLocks noChangeShapeType="1"/>
          </p:cNvSpPr>
          <p:nvPr/>
        </p:nvSpPr>
        <p:spPr bwMode="auto">
          <a:xfrm>
            <a:off x="3581400" y="3581400"/>
            <a:ext cx="4572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682" name="Line 26"/>
          <p:cNvSpPr>
            <a:spLocks noChangeShapeType="1"/>
          </p:cNvSpPr>
          <p:nvPr/>
        </p:nvSpPr>
        <p:spPr bwMode="auto">
          <a:xfrm>
            <a:off x="5181600" y="3581400"/>
            <a:ext cx="4572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683" name="Rectangle 27"/>
          <p:cNvSpPr>
            <a:spLocks noChangeArrowheads="1"/>
          </p:cNvSpPr>
          <p:nvPr/>
        </p:nvSpPr>
        <p:spPr bwMode="auto">
          <a:xfrm>
            <a:off x="5638800" y="3352800"/>
            <a:ext cx="1219200" cy="4572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 i="1">
                <a:solidFill>
                  <a:schemeClr val="tx2"/>
                </a:solidFill>
                <a:latin typeface="AmeriGarmnd BT" pitchFamily="18" charset="0"/>
              </a:rPr>
              <a:t>States</a:t>
            </a:r>
          </a:p>
        </p:txBody>
      </p:sp>
      <p:sp>
        <p:nvSpPr>
          <p:cNvPr id="326684" name="AutoShape 28"/>
          <p:cNvSpPr>
            <a:spLocks noChangeArrowheads="1"/>
          </p:cNvSpPr>
          <p:nvPr/>
        </p:nvSpPr>
        <p:spPr bwMode="auto">
          <a:xfrm>
            <a:off x="4191000" y="3352800"/>
            <a:ext cx="838200" cy="457200"/>
          </a:xfrm>
          <a:prstGeom prst="flowChartDecision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Font typeface="Wingdings" panose="05000000000000000000" pitchFamily="2" charset="2"/>
              <a:buNone/>
            </a:pPr>
            <a:endParaRPr kumimoji="1" lang="en-US" altLang="en-US" sz="2400" i="1">
              <a:solidFill>
                <a:schemeClr val="tx2"/>
              </a:solidFill>
              <a:latin typeface="AmeriGarmnd BT" pitchFamily="18" charset="0"/>
            </a:endParaRPr>
          </a:p>
        </p:txBody>
      </p:sp>
      <p:sp>
        <p:nvSpPr>
          <p:cNvPr id="326685" name="Line 29"/>
          <p:cNvSpPr>
            <a:spLocks noChangeShapeType="1"/>
          </p:cNvSpPr>
          <p:nvPr/>
        </p:nvSpPr>
        <p:spPr bwMode="auto">
          <a:xfrm>
            <a:off x="5105400" y="3048000"/>
            <a:ext cx="11430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2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4CB7A7-4DC4-445E-BDB1-4F96160A4E39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24B3916-1BFB-4F24-9857-6403DD343B3F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Summary: E-R model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i="1" smtClean="0">
                <a:solidFill>
                  <a:srgbClr val="0000FF"/>
                </a:solidFill>
              </a:rPr>
              <a:t>Entity</a:t>
            </a:r>
            <a:r>
              <a:rPr lang="en-US" altLang="en-US" smtClean="0"/>
              <a:t>: A </a:t>
            </a:r>
            <a:r>
              <a:rPr lang="en-US" altLang="en-US" sz="2700" smtClean="0"/>
              <a:t>specific object or “thing” in the mini-world, whose properties were described by </a:t>
            </a:r>
            <a:r>
              <a:rPr lang="en-US" altLang="en-US" i="1" smtClean="0">
                <a:solidFill>
                  <a:srgbClr val="0000FF"/>
                </a:solidFill>
              </a:rPr>
              <a:t>Attributes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2800" smtClean="0"/>
          </a:p>
          <a:p>
            <a:pPr lvl="1"/>
            <a:r>
              <a:rPr lang="en-US" altLang="en-US" sz="2800" smtClean="0"/>
              <a:t>A </a:t>
            </a:r>
            <a:r>
              <a:rPr lang="en-US" altLang="en-US" sz="2800" i="1" smtClean="0">
                <a:solidFill>
                  <a:srgbClr val="0000FF"/>
                </a:solidFill>
              </a:rPr>
              <a:t>relationship</a:t>
            </a:r>
            <a:r>
              <a:rPr lang="en-US" altLang="en-US" sz="2800" smtClean="0"/>
              <a:t> relates two or more distinct entities with a specific meaning. </a:t>
            </a:r>
          </a:p>
          <a:p>
            <a:pPr lvl="1"/>
            <a:endParaRPr lang="en-US" altLang="en-US" sz="2800" smtClean="0"/>
          </a:p>
          <a:p>
            <a:pPr lvl="1"/>
            <a:r>
              <a:rPr lang="en-US" altLang="en-US" sz="2800" smtClean="0"/>
              <a:t>E-R model a popular database design model </a:t>
            </a:r>
          </a:p>
          <a:p>
            <a:pPr lvl="1"/>
            <a:endParaRPr lang="en-US" altLang="en-US" i="1" smtClean="0">
              <a:solidFill>
                <a:srgbClr val="0000FF"/>
              </a:solidFill>
            </a:endParaRPr>
          </a:p>
          <a:p>
            <a:pPr lvl="1"/>
            <a:endParaRPr lang="en-US" altLang="en-US" sz="2700" smtClean="0"/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700" smtClean="0"/>
              <a:t>	</a:t>
            </a:r>
            <a:endParaRPr lang="en-US" altLang="en-US" sz="1800" smtClean="0">
              <a:latin typeface="Arial" panose="020B0604020202020204" pitchFamily="34" charset="0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7962900" y="1905000"/>
            <a:ext cx="1066800" cy="4572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962900" y="4953000"/>
            <a:ext cx="1066800" cy="457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039100" y="2362200"/>
            <a:ext cx="914400" cy="2590800"/>
            <a:chOff x="4992" y="2016"/>
            <a:chExt cx="576" cy="1632"/>
          </a:xfrm>
        </p:grpSpPr>
        <p:sp>
          <p:nvSpPr>
            <p:cNvPr id="29713" name="AutoShape 7"/>
            <p:cNvSpPr>
              <a:spLocks noChangeArrowheads="1"/>
            </p:cNvSpPr>
            <p:nvPr/>
          </p:nvSpPr>
          <p:spPr bwMode="auto">
            <a:xfrm>
              <a:off x="4992" y="2736"/>
              <a:ext cx="576" cy="336"/>
            </a:xfrm>
            <a:prstGeom prst="diamond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14" name="Line 8"/>
            <p:cNvSpPr>
              <a:spLocks noChangeShapeType="1"/>
            </p:cNvSpPr>
            <p:nvPr/>
          </p:nvSpPr>
          <p:spPr bwMode="auto">
            <a:xfrm>
              <a:off x="5280" y="2016"/>
              <a:ext cx="0" cy="72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5" name="Line 9"/>
            <p:cNvSpPr>
              <a:spLocks noChangeShapeType="1"/>
            </p:cNvSpPr>
            <p:nvPr/>
          </p:nvSpPr>
          <p:spPr bwMode="auto">
            <a:xfrm>
              <a:off x="5280" y="3072"/>
              <a:ext cx="0" cy="57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972300" y="5181600"/>
            <a:ext cx="2095500" cy="685800"/>
            <a:chOff x="4320" y="3792"/>
            <a:chExt cx="1320" cy="432"/>
          </a:xfrm>
        </p:grpSpPr>
        <p:sp>
          <p:nvSpPr>
            <p:cNvPr id="29707" name="Oval 11"/>
            <p:cNvSpPr>
              <a:spLocks noChangeArrowheads="1"/>
            </p:cNvSpPr>
            <p:nvPr/>
          </p:nvSpPr>
          <p:spPr bwMode="auto">
            <a:xfrm>
              <a:off x="4320" y="3888"/>
              <a:ext cx="432" cy="192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08" name="Oval 12"/>
            <p:cNvSpPr>
              <a:spLocks noChangeArrowheads="1"/>
            </p:cNvSpPr>
            <p:nvPr/>
          </p:nvSpPr>
          <p:spPr bwMode="auto">
            <a:xfrm>
              <a:off x="4704" y="4032"/>
              <a:ext cx="432" cy="192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09" name="Oval 13"/>
            <p:cNvSpPr>
              <a:spLocks noChangeArrowheads="1"/>
            </p:cNvSpPr>
            <p:nvPr/>
          </p:nvSpPr>
          <p:spPr bwMode="auto">
            <a:xfrm>
              <a:off x="5208" y="4032"/>
              <a:ext cx="432" cy="192"/>
            </a:xfrm>
            <a:prstGeom prst="ellips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10" name="Line 14"/>
            <p:cNvSpPr>
              <a:spLocks noChangeShapeType="1"/>
            </p:cNvSpPr>
            <p:nvPr/>
          </p:nvSpPr>
          <p:spPr bwMode="auto">
            <a:xfrm flipV="1">
              <a:off x="4512" y="3792"/>
              <a:ext cx="432" cy="9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1" name="Line 15"/>
            <p:cNvSpPr>
              <a:spLocks noChangeShapeType="1"/>
            </p:cNvSpPr>
            <p:nvPr/>
          </p:nvSpPr>
          <p:spPr bwMode="auto">
            <a:xfrm flipV="1">
              <a:off x="4896" y="3936"/>
              <a:ext cx="240" cy="9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2" name="Line 16"/>
            <p:cNvSpPr>
              <a:spLocks noChangeShapeType="1"/>
            </p:cNvSpPr>
            <p:nvPr/>
          </p:nvSpPr>
          <p:spPr bwMode="auto">
            <a:xfrm flipV="1">
              <a:off x="5424" y="3936"/>
              <a:ext cx="0" cy="96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Next Class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More E-R model case studies</a:t>
            </a:r>
          </a:p>
          <a:p>
            <a:r>
              <a:rPr lang="en-US" altLang="en-US" smtClean="0"/>
              <a:t>More on E-R logic design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317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50A89F2-1424-4226-9DD9-36D078B8A95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371676E-E37C-4E5D-8050-74226D1F03E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36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0BC6C8-563E-4B1C-8E85-A852C1A1E0EE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E8EFC7-4D03-4CAC-8CFF-FF261FB0667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Today’s Topics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Database design</a:t>
            </a:r>
          </a:p>
          <a:p>
            <a:r>
              <a:rPr lang="en-US" altLang="en-US" smtClean="0"/>
              <a:t>ER Model </a:t>
            </a:r>
          </a:p>
          <a:p>
            <a:pPr lvl="1"/>
            <a:r>
              <a:rPr lang="en-US" altLang="en-US" sz="2800" smtClean="0"/>
              <a:t>Entities and Attributes</a:t>
            </a:r>
          </a:p>
          <a:p>
            <a:pPr lvl="1"/>
            <a:r>
              <a:rPr lang="en-US" altLang="en-US" sz="2800" smtClean="0"/>
              <a:t>Entity Types, Value Sets, and Key Attributes</a:t>
            </a:r>
          </a:p>
          <a:p>
            <a:pPr lvl="1"/>
            <a:r>
              <a:rPr lang="en-US" altLang="en-US" sz="2800" smtClean="0"/>
              <a:t>Relationships and Relationship Types</a:t>
            </a:r>
          </a:p>
          <a:p>
            <a:pPr lvl="1"/>
            <a:r>
              <a:rPr lang="en-US" altLang="en-US" sz="2800" smtClean="0"/>
              <a:t>Weak Entity Types</a:t>
            </a:r>
          </a:p>
          <a:p>
            <a:pPr lvl="1"/>
            <a:r>
              <a:rPr lang="en-US" altLang="en-US" sz="2800" smtClean="0"/>
              <a:t>Roles and Attributes in Relationship Types</a:t>
            </a:r>
          </a:p>
          <a:p>
            <a:r>
              <a:rPr lang="en-US" altLang="en-US" smtClean="0"/>
              <a:t>ER Diagrams – Notation</a:t>
            </a:r>
          </a:p>
          <a:p>
            <a:r>
              <a:rPr lang="en-US" altLang="en-US" smtClean="0"/>
              <a:t>Database schema </a:t>
            </a:r>
          </a:p>
          <a:p>
            <a:r>
              <a:rPr lang="en-US" altLang="en-US" smtClean="0"/>
              <a:t>Case studies</a:t>
            </a:r>
          </a:p>
          <a:p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CC44FDA-72F7-4CFC-B4E5-AE3ADB41C861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DBCE3F-E93D-409C-A883-0D381A42EB8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Database Design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Understand the mini-world being modeled</a:t>
            </a:r>
          </a:p>
          <a:p>
            <a:r>
              <a:rPr lang="en-US" altLang="en-US" smtClean="0"/>
              <a:t>Specify it using a database design model</a:t>
            </a:r>
          </a:p>
          <a:p>
            <a:pPr lvl="1"/>
            <a:r>
              <a:rPr lang="en-US" altLang="en-US" smtClean="0"/>
              <a:t>A few popular ones are:</a:t>
            </a:r>
          </a:p>
          <a:p>
            <a:pPr lvl="2"/>
            <a:r>
              <a:rPr lang="en-US" altLang="en-US" smtClean="0">
                <a:solidFill>
                  <a:schemeClr val="tx2"/>
                </a:solidFill>
              </a:rPr>
              <a:t>Entity/Relationship (E/R) model</a:t>
            </a:r>
          </a:p>
          <a:p>
            <a:pPr lvl="2"/>
            <a:r>
              <a:rPr lang="en-US" altLang="en-US" smtClean="0">
                <a:solidFill>
                  <a:schemeClr val="tx2"/>
                </a:solidFill>
              </a:rPr>
              <a:t>UML (Unified Modeling Language)</a:t>
            </a:r>
          </a:p>
          <a:p>
            <a:pPr lvl="1"/>
            <a:r>
              <a:rPr lang="en-US" altLang="en-US" smtClean="0"/>
              <a:t>Intuitive and convenient</a:t>
            </a:r>
          </a:p>
          <a:p>
            <a:pPr lvl="1"/>
            <a:r>
              <a:rPr lang="en-US" altLang="en-US" smtClean="0"/>
              <a:t>But not necessarily implemented by DBMS</a:t>
            </a:r>
          </a:p>
          <a:p>
            <a:r>
              <a:rPr lang="en-US" altLang="en-US" smtClean="0"/>
              <a:t>Translate specification to the data model of DBMS</a:t>
            </a:r>
          </a:p>
          <a:p>
            <a:pPr lvl="1"/>
            <a:r>
              <a:rPr lang="en-US" altLang="en-US" smtClean="0"/>
              <a:t>Relational, XML, object-oriented, etc.</a:t>
            </a:r>
          </a:p>
          <a:p>
            <a:r>
              <a:rPr lang="en-US" altLang="en-US" smtClean="0"/>
              <a:t>Create DBMS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39437F-E8AB-4682-B3BC-349251371AAA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3E0079-7452-468E-8673-96B8AE36A9F7}" type="slidenum">
              <a:rPr lang="en-US" altLang="en-US" sz="100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grpSp>
        <p:nvGrpSpPr>
          <p:cNvPr id="8197" name="Group 4"/>
          <p:cNvGrpSpPr>
            <a:grpSpLocks/>
          </p:cNvGrpSpPr>
          <p:nvPr/>
        </p:nvGrpSpPr>
        <p:grpSpPr bwMode="auto">
          <a:xfrm>
            <a:off x="1143000" y="990600"/>
            <a:ext cx="7010400" cy="5395913"/>
            <a:chOff x="720" y="624"/>
            <a:chExt cx="4416" cy="3399"/>
          </a:xfrm>
        </p:grpSpPr>
        <p:pic>
          <p:nvPicPr>
            <p:cNvPr id="8201" name="Picture 2" descr="fig03_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624"/>
              <a:ext cx="4089" cy="3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2" name="Rectangle 3"/>
            <p:cNvSpPr>
              <a:spLocks/>
            </p:cNvSpPr>
            <p:nvPr/>
          </p:nvSpPr>
          <p:spPr bwMode="auto">
            <a:xfrm>
              <a:off x="3984" y="624"/>
              <a:ext cx="1152" cy="1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8198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Database Design</a:t>
            </a:r>
          </a:p>
        </p:txBody>
      </p:sp>
      <p:sp>
        <p:nvSpPr>
          <p:cNvPr id="491526" name="Freeform 6"/>
          <p:cNvSpPr>
            <a:spLocks/>
          </p:cNvSpPr>
          <p:nvPr/>
        </p:nvSpPr>
        <p:spPr bwMode="auto">
          <a:xfrm>
            <a:off x="4222750" y="914400"/>
            <a:ext cx="2987675" cy="2752725"/>
          </a:xfrm>
          <a:custGeom>
            <a:avLst/>
            <a:gdLst>
              <a:gd name="T0" fmla="*/ 2592388 w 1882"/>
              <a:gd name="T1" fmla="*/ 2586038 h 1734"/>
              <a:gd name="T2" fmla="*/ 234950 w 1882"/>
              <a:gd name="T3" fmla="*/ 2314575 h 1734"/>
              <a:gd name="T4" fmla="*/ 106363 w 1882"/>
              <a:gd name="T5" fmla="*/ 1971675 h 1734"/>
              <a:gd name="T6" fmla="*/ 6350 w 1882"/>
              <a:gd name="T7" fmla="*/ 1457325 h 1734"/>
              <a:gd name="T8" fmla="*/ 92075 w 1882"/>
              <a:gd name="T9" fmla="*/ 942975 h 1734"/>
              <a:gd name="T10" fmla="*/ 206375 w 1882"/>
              <a:gd name="T11" fmla="*/ 800100 h 1734"/>
              <a:gd name="T12" fmla="*/ 263525 w 1882"/>
              <a:gd name="T13" fmla="*/ 714375 h 1734"/>
              <a:gd name="T14" fmla="*/ 363538 w 1882"/>
              <a:gd name="T15" fmla="*/ 585788 h 1734"/>
              <a:gd name="T16" fmla="*/ 949325 w 1882"/>
              <a:gd name="T17" fmla="*/ 157163 h 1734"/>
              <a:gd name="T18" fmla="*/ 1106488 w 1882"/>
              <a:gd name="T19" fmla="*/ 71438 h 1734"/>
              <a:gd name="T20" fmla="*/ 1492250 w 1882"/>
              <a:gd name="T21" fmla="*/ 0 h 1734"/>
              <a:gd name="T22" fmla="*/ 1863725 w 1882"/>
              <a:gd name="T23" fmla="*/ 42863 h 1734"/>
              <a:gd name="T24" fmla="*/ 2149475 w 1882"/>
              <a:gd name="T25" fmla="*/ 171450 h 1734"/>
              <a:gd name="T26" fmla="*/ 2392363 w 1882"/>
              <a:gd name="T27" fmla="*/ 357187 h 1734"/>
              <a:gd name="T28" fmla="*/ 2635250 w 1882"/>
              <a:gd name="T29" fmla="*/ 614363 h 1734"/>
              <a:gd name="T30" fmla="*/ 2692400 w 1882"/>
              <a:gd name="T31" fmla="*/ 700087 h 1734"/>
              <a:gd name="T32" fmla="*/ 2720975 w 1882"/>
              <a:gd name="T33" fmla="*/ 771525 h 1734"/>
              <a:gd name="T34" fmla="*/ 2863850 w 1882"/>
              <a:gd name="T35" fmla="*/ 1042988 h 1734"/>
              <a:gd name="T36" fmla="*/ 2906713 w 1882"/>
              <a:gd name="T37" fmla="*/ 1243013 h 1734"/>
              <a:gd name="T38" fmla="*/ 2906713 w 1882"/>
              <a:gd name="T39" fmla="*/ 1843088 h 1734"/>
              <a:gd name="T40" fmla="*/ 2678113 w 1882"/>
              <a:gd name="T41" fmla="*/ 2414588 h 1734"/>
              <a:gd name="T42" fmla="*/ 2663825 w 1882"/>
              <a:gd name="T43" fmla="*/ 2457450 h 1734"/>
              <a:gd name="T44" fmla="*/ 2635250 w 1882"/>
              <a:gd name="T45" fmla="*/ 2500313 h 1734"/>
              <a:gd name="T46" fmla="*/ 2592388 w 1882"/>
              <a:gd name="T47" fmla="*/ 2586038 h 17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882"/>
              <a:gd name="T73" fmla="*/ 0 h 1734"/>
              <a:gd name="T74" fmla="*/ 1882 w 1882"/>
              <a:gd name="T75" fmla="*/ 1734 h 173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882" h="1734">
                <a:moveTo>
                  <a:pt x="1633" y="1629"/>
                </a:moveTo>
                <a:cubicBezTo>
                  <a:pt x="1213" y="1625"/>
                  <a:pt x="562" y="1734"/>
                  <a:pt x="148" y="1458"/>
                </a:cubicBezTo>
                <a:cubicBezTo>
                  <a:pt x="124" y="1386"/>
                  <a:pt x="82" y="1318"/>
                  <a:pt x="67" y="1242"/>
                </a:cubicBezTo>
                <a:cubicBezTo>
                  <a:pt x="45" y="1134"/>
                  <a:pt x="39" y="1023"/>
                  <a:pt x="4" y="918"/>
                </a:cubicBezTo>
                <a:cubicBezTo>
                  <a:pt x="15" y="644"/>
                  <a:pt x="0" y="769"/>
                  <a:pt x="58" y="594"/>
                </a:cubicBezTo>
                <a:cubicBezTo>
                  <a:pt x="70" y="558"/>
                  <a:pt x="130" y="504"/>
                  <a:pt x="130" y="504"/>
                </a:cubicBezTo>
                <a:cubicBezTo>
                  <a:pt x="149" y="429"/>
                  <a:pt x="122" y="500"/>
                  <a:pt x="166" y="450"/>
                </a:cubicBezTo>
                <a:cubicBezTo>
                  <a:pt x="189" y="424"/>
                  <a:pt x="206" y="395"/>
                  <a:pt x="229" y="369"/>
                </a:cubicBezTo>
                <a:cubicBezTo>
                  <a:pt x="342" y="240"/>
                  <a:pt x="443" y="166"/>
                  <a:pt x="598" y="99"/>
                </a:cubicBezTo>
                <a:cubicBezTo>
                  <a:pt x="633" y="84"/>
                  <a:pt x="661" y="58"/>
                  <a:pt x="697" y="45"/>
                </a:cubicBezTo>
                <a:cubicBezTo>
                  <a:pt x="769" y="18"/>
                  <a:pt x="864" y="8"/>
                  <a:pt x="940" y="0"/>
                </a:cubicBezTo>
                <a:cubicBezTo>
                  <a:pt x="1029" y="5"/>
                  <a:pt x="1094" y="3"/>
                  <a:pt x="1174" y="27"/>
                </a:cubicBezTo>
                <a:cubicBezTo>
                  <a:pt x="1238" y="46"/>
                  <a:pt x="1290" y="87"/>
                  <a:pt x="1354" y="108"/>
                </a:cubicBezTo>
                <a:cubicBezTo>
                  <a:pt x="1400" y="154"/>
                  <a:pt x="1459" y="181"/>
                  <a:pt x="1507" y="225"/>
                </a:cubicBezTo>
                <a:cubicBezTo>
                  <a:pt x="1563" y="276"/>
                  <a:pt x="1607" y="334"/>
                  <a:pt x="1660" y="387"/>
                </a:cubicBezTo>
                <a:cubicBezTo>
                  <a:pt x="1684" y="458"/>
                  <a:pt x="1648" y="364"/>
                  <a:pt x="1696" y="441"/>
                </a:cubicBezTo>
                <a:cubicBezTo>
                  <a:pt x="1705" y="455"/>
                  <a:pt x="1707" y="471"/>
                  <a:pt x="1714" y="486"/>
                </a:cubicBezTo>
                <a:cubicBezTo>
                  <a:pt x="1742" y="545"/>
                  <a:pt x="1771" y="601"/>
                  <a:pt x="1804" y="657"/>
                </a:cubicBezTo>
                <a:cubicBezTo>
                  <a:pt x="1812" y="699"/>
                  <a:pt x="1817" y="742"/>
                  <a:pt x="1831" y="783"/>
                </a:cubicBezTo>
                <a:cubicBezTo>
                  <a:pt x="1851" y="961"/>
                  <a:pt x="1841" y="841"/>
                  <a:pt x="1831" y="1161"/>
                </a:cubicBezTo>
                <a:cubicBezTo>
                  <a:pt x="1825" y="1344"/>
                  <a:pt x="1882" y="1489"/>
                  <a:pt x="1687" y="1521"/>
                </a:cubicBezTo>
                <a:cubicBezTo>
                  <a:pt x="1684" y="1530"/>
                  <a:pt x="1682" y="1540"/>
                  <a:pt x="1678" y="1548"/>
                </a:cubicBezTo>
                <a:cubicBezTo>
                  <a:pt x="1673" y="1558"/>
                  <a:pt x="1664" y="1565"/>
                  <a:pt x="1660" y="1575"/>
                </a:cubicBezTo>
                <a:cubicBezTo>
                  <a:pt x="1635" y="1632"/>
                  <a:pt x="1662" y="1629"/>
                  <a:pt x="1633" y="1629"/>
                </a:cubicBezTo>
                <a:close/>
              </a:path>
            </a:pathLst>
          </a:custGeom>
          <a:noFill/>
          <a:ln w="12700">
            <a:solidFill>
              <a:srgbClr val="E81F1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1527" name="AutoShape 7"/>
          <p:cNvSpPr>
            <a:spLocks/>
          </p:cNvSpPr>
          <p:nvPr/>
        </p:nvSpPr>
        <p:spPr bwMode="auto">
          <a:xfrm>
            <a:off x="6477000" y="3581400"/>
            <a:ext cx="1295400" cy="381000"/>
          </a:xfrm>
          <a:prstGeom prst="leftArrow">
            <a:avLst>
              <a:gd name="adj1" fmla="val 50000"/>
              <a:gd name="adj2" fmla="val 85000"/>
            </a:avLst>
          </a:prstGeom>
          <a:solidFill>
            <a:srgbClr val="E81F11"/>
          </a:solidFill>
          <a:ln w="12700">
            <a:solidFill>
              <a:srgbClr val="E81F1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26" grpId="0" animBg="1"/>
      <p:bldP spid="4915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1DD4547-C9F0-4575-AEC4-0AD1EA3C30F6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B1B2DA1-28FE-4E7E-AD80-257497227B30}" type="slidenum">
              <a:rPr lang="en-US" altLang="en-US" sz="100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8763"/>
            <a:ext cx="7772400" cy="655637"/>
          </a:xfrm>
        </p:spPr>
        <p:txBody>
          <a:bodyPr/>
          <a:lstStyle/>
          <a:p>
            <a:r>
              <a:rPr lang="en-US" altLang="en-US" dirty="0" smtClean="0"/>
              <a:t>A </a:t>
            </a:r>
            <a:r>
              <a:rPr lang="en-US" altLang="en-US" dirty="0" smtClean="0"/>
              <a:t>Database Design Example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en-US" sz="2400" smtClean="0"/>
              <a:t>The company is organized into </a:t>
            </a:r>
            <a:r>
              <a:rPr lang="en-US" altLang="en-US" sz="2400" smtClean="0">
                <a:solidFill>
                  <a:srgbClr val="0000FF"/>
                </a:solidFill>
              </a:rPr>
              <a:t>DEPARTMENT</a:t>
            </a:r>
            <a:r>
              <a:rPr lang="en-US" altLang="en-US" sz="2400" smtClean="0"/>
              <a:t>s. Each department has a </a:t>
            </a:r>
            <a:r>
              <a:rPr lang="en-US" altLang="en-US" sz="2400" u="sng" smtClean="0"/>
              <a:t>name</a:t>
            </a:r>
            <a:r>
              <a:rPr lang="en-US" altLang="en-US" sz="2400" smtClean="0"/>
              <a:t>, </a:t>
            </a:r>
            <a:r>
              <a:rPr lang="en-US" altLang="en-US" sz="2400" u="sng" smtClean="0"/>
              <a:t>number</a:t>
            </a:r>
            <a:r>
              <a:rPr lang="en-US" altLang="en-US" sz="2400" smtClean="0"/>
              <a:t> and an </a:t>
            </a:r>
            <a:r>
              <a:rPr lang="en-US" altLang="en-US" sz="2400" u="sng" smtClean="0"/>
              <a:t>employee</a:t>
            </a:r>
            <a:r>
              <a:rPr lang="en-US" altLang="en-US" sz="2400" smtClean="0"/>
              <a:t> who </a:t>
            </a:r>
            <a:r>
              <a:rPr lang="en-US" altLang="en-US" sz="2400" i="1" smtClean="0">
                <a:solidFill>
                  <a:srgbClr val="E81F11"/>
                </a:solidFill>
              </a:rPr>
              <a:t>manage</a:t>
            </a:r>
            <a:r>
              <a:rPr lang="en-US" altLang="en-US" sz="2400" i="1" smtClean="0"/>
              <a:t>s </a:t>
            </a:r>
            <a:r>
              <a:rPr lang="en-US" altLang="en-US" sz="2400" smtClean="0"/>
              <a:t>the department. We keep track of the </a:t>
            </a:r>
            <a:r>
              <a:rPr lang="en-US" altLang="en-US" sz="2400" u="sng" smtClean="0"/>
              <a:t>start date</a:t>
            </a:r>
            <a:r>
              <a:rPr lang="en-US" altLang="en-US" sz="2400" smtClean="0"/>
              <a:t> of the department</a:t>
            </a:r>
            <a:r>
              <a:rPr lang="en-US" altLang="en-US" sz="2400" i="1" smtClean="0"/>
              <a:t> </a:t>
            </a:r>
            <a:r>
              <a:rPr lang="en-US" altLang="en-US" sz="2400" smtClean="0"/>
              <a:t>manager.</a:t>
            </a:r>
            <a:r>
              <a:rPr lang="en-US" altLang="en-US" sz="2400" i="1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Each department</a:t>
            </a:r>
            <a:r>
              <a:rPr lang="en-US" altLang="en-US" sz="2400" i="1" smtClean="0"/>
              <a:t> </a:t>
            </a:r>
            <a:r>
              <a:rPr lang="en-US" altLang="en-US" sz="2400" i="1" smtClean="0">
                <a:solidFill>
                  <a:srgbClr val="E81F11"/>
                </a:solidFill>
              </a:rPr>
              <a:t>control</a:t>
            </a:r>
            <a:r>
              <a:rPr lang="en-US" altLang="en-US" sz="2400" i="1" smtClean="0"/>
              <a:t>s </a:t>
            </a:r>
            <a:r>
              <a:rPr lang="en-US" altLang="en-US" sz="2400" smtClean="0"/>
              <a:t>a number of </a:t>
            </a:r>
            <a:r>
              <a:rPr lang="en-US" altLang="en-US" sz="2400" smtClean="0">
                <a:solidFill>
                  <a:srgbClr val="0000FF"/>
                </a:solidFill>
              </a:rPr>
              <a:t>PROJECT</a:t>
            </a:r>
            <a:r>
              <a:rPr lang="en-US" altLang="en-US" sz="2400" smtClean="0"/>
              <a:t>s</a:t>
            </a:r>
            <a:r>
              <a:rPr lang="en-US" altLang="en-US" sz="2400" i="1" smtClean="0"/>
              <a:t>. </a:t>
            </a:r>
            <a:r>
              <a:rPr lang="en-US" altLang="en-US" sz="2400" smtClean="0"/>
              <a:t>Each project has a </a:t>
            </a:r>
            <a:r>
              <a:rPr lang="en-US" altLang="en-US" sz="2400" u="sng" smtClean="0"/>
              <a:t>name</a:t>
            </a:r>
            <a:r>
              <a:rPr lang="en-US" altLang="en-US" sz="2400" smtClean="0"/>
              <a:t>, </a:t>
            </a:r>
            <a:r>
              <a:rPr lang="en-US" altLang="en-US" sz="2400" u="sng" smtClean="0"/>
              <a:t>number </a:t>
            </a:r>
            <a:r>
              <a:rPr lang="en-US" altLang="en-US" sz="2400" smtClean="0"/>
              <a:t>and is</a:t>
            </a:r>
            <a:r>
              <a:rPr lang="en-US" altLang="en-US" sz="2400" i="1" smtClean="0"/>
              <a:t> </a:t>
            </a:r>
            <a:r>
              <a:rPr lang="en-US" altLang="en-US" sz="2400" smtClean="0"/>
              <a:t>located at a </a:t>
            </a:r>
            <a:r>
              <a:rPr lang="en-US" altLang="en-US" sz="2400" u="sng" smtClean="0"/>
              <a:t>single location</a:t>
            </a:r>
            <a:r>
              <a:rPr lang="en-US" altLang="en-US" sz="240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We store each </a:t>
            </a:r>
            <a:r>
              <a:rPr lang="en-US" altLang="en-US" sz="2400" smtClean="0">
                <a:solidFill>
                  <a:srgbClr val="0000FF"/>
                </a:solidFill>
              </a:rPr>
              <a:t>EMPLOYEE</a:t>
            </a:r>
            <a:r>
              <a:rPr lang="en-US" altLang="en-US" sz="2400" smtClean="0"/>
              <a:t>’s </a:t>
            </a:r>
            <a:r>
              <a:rPr lang="en-US" altLang="en-US" sz="2400" u="sng" smtClean="0"/>
              <a:t>social security number</a:t>
            </a:r>
            <a:r>
              <a:rPr lang="en-US" altLang="en-US" sz="2400" smtClean="0"/>
              <a:t>, </a:t>
            </a:r>
            <a:r>
              <a:rPr lang="en-US" altLang="en-US" sz="2400" u="sng" smtClean="0"/>
              <a:t>address</a:t>
            </a:r>
            <a:r>
              <a:rPr lang="en-US" altLang="en-US" sz="2400" smtClean="0"/>
              <a:t>, </a:t>
            </a:r>
            <a:r>
              <a:rPr lang="en-US" altLang="en-US" sz="2400" u="sng" smtClean="0"/>
              <a:t>salary</a:t>
            </a:r>
            <a:r>
              <a:rPr lang="en-US" altLang="en-US" sz="2400" smtClean="0"/>
              <a:t>, </a:t>
            </a:r>
            <a:r>
              <a:rPr lang="en-US" altLang="en-US" sz="2400" u="sng" smtClean="0"/>
              <a:t>sex</a:t>
            </a:r>
            <a:r>
              <a:rPr lang="en-US" altLang="en-US" sz="2400" smtClean="0"/>
              <a:t>, and </a:t>
            </a:r>
            <a:r>
              <a:rPr lang="en-US" altLang="en-US" sz="2400" u="sng" smtClean="0"/>
              <a:t>birthdate</a:t>
            </a:r>
            <a:r>
              <a:rPr lang="en-US" altLang="en-US" sz="2400" smtClean="0"/>
              <a:t>. Each employee </a:t>
            </a:r>
            <a:r>
              <a:rPr lang="en-US" altLang="en-US" sz="2400" i="1" smtClean="0">
                <a:solidFill>
                  <a:srgbClr val="E81F11"/>
                </a:solidFill>
              </a:rPr>
              <a:t>works for</a:t>
            </a:r>
            <a:r>
              <a:rPr lang="en-US" altLang="en-US" sz="2400" smtClean="0"/>
              <a:t> one department but may </a:t>
            </a:r>
            <a:r>
              <a:rPr lang="en-US" altLang="en-US" sz="2400" i="1" smtClean="0">
                <a:solidFill>
                  <a:srgbClr val="E81F11"/>
                </a:solidFill>
              </a:rPr>
              <a:t>work on</a:t>
            </a:r>
            <a:r>
              <a:rPr lang="en-US" altLang="en-US" sz="2400" smtClean="0"/>
              <a:t> several projects. We keep track of the </a:t>
            </a:r>
            <a:r>
              <a:rPr lang="en-US" altLang="en-US" sz="2400" u="sng" smtClean="0"/>
              <a:t>number of hours per week</a:t>
            </a:r>
            <a:r>
              <a:rPr lang="en-US" altLang="en-US" sz="2400" smtClean="0"/>
              <a:t> that an employee currently works on each project. We also keep track of the direct </a:t>
            </a:r>
            <a:r>
              <a:rPr lang="en-US" altLang="en-US" sz="2400" i="1" smtClean="0">
                <a:solidFill>
                  <a:srgbClr val="E81F11"/>
                </a:solidFill>
              </a:rPr>
              <a:t>supervisor</a:t>
            </a:r>
            <a:r>
              <a:rPr lang="en-US" altLang="en-US" sz="2400" smtClean="0"/>
              <a:t> of each employee.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Each employee may </a:t>
            </a:r>
            <a:r>
              <a:rPr lang="en-US" altLang="en-US" sz="2400" i="1" smtClean="0">
                <a:solidFill>
                  <a:srgbClr val="E81F11"/>
                </a:solidFill>
              </a:rPr>
              <a:t>have</a:t>
            </a:r>
            <a:r>
              <a:rPr lang="en-US" altLang="en-US" sz="2400" smtClean="0"/>
              <a:t> a number of </a:t>
            </a:r>
            <a:r>
              <a:rPr lang="en-US" altLang="en-US" sz="2400" smtClean="0">
                <a:solidFill>
                  <a:srgbClr val="0000FF"/>
                </a:solidFill>
              </a:rPr>
              <a:t>DEPENDENT</a:t>
            </a:r>
            <a:r>
              <a:rPr lang="en-US" altLang="en-US" sz="2400" smtClean="0"/>
              <a:t>s. For each dependent, we keep track of their </a:t>
            </a:r>
            <a:r>
              <a:rPr lang="en-US" altLang="en-US" sz="2400" u="sng" smtClean="0"/>
              <a:t>name</a:t>
            </a:r>
            <a:r>
              <a:rPr lang="en-US" altLang="en-US" sz="2400" smtClean="0"/>
              <a:t>, </a:t>
            </a:r>
            <a:r>
              <a:rPr lang="en-US" altLang="en-US" sz="2400" u="sng" smtClean="0"/>
              <a:t>sex</a:t>
            </a:r>
            <a:r>
              <a:rPr lang="en-US" altLang="en-US" sz="2400" smtClean="0"/>
              <a:t>, </a:t>
            </a:r>
            <a:r>
              <a:rPr lang="en-US" altLang="en-US" sz="2400" u="sng" smtClean="0"/>
              <a:t>birthdate</a:t>
            </a:r>
            <a:r>
              <a:rPr lang="en-US" altLang="en-US" sz="2400" smtClean="0"/>
              <a:t>, and </a:t>
            </a:r>
            <a:r>
              <a:rPr lang="en-US" altLang="en-US" sz="2400" u="sng" smtClean="0"/>
              <a:t>relationship</a:t>
            </a:r>
            <a:r>
              <a:rPr lang="en-US" altLang="en-US" sz="2400" smtClean="0"/>
              <a:t> to employee.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E08EA20-1339-47C5-965B-D3BA7962B164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404776D-2B72-4347-B62E-A5F3F3F9255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pic>
        <p:nvPicPr>
          <p:cNvPr id="10245" name="Picture 2" descr="fig03_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3"/>
          <p:cNvSpPr>
            <a:spLocks/>
          </p:cNvSpPr>
          <p:nvPr/>
        </p:nvSpPr>
        <p:spPr bwMode="auto">
          <a:xfrm>
            <a:off x="6172200" y="0"/>
            <a:ext cx="2971800" cy="838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7" name="Freeform 4"/>
          <p:cNvSpPr>
            <a:spLocks/>
          </p:cNvSpPr>
          <p:nvPr/>
        </p:nvSpPr>
        <p:spPr bwMode="auto">
          <a:xfrm>
            <a:off x="838200" y="1752600"/>
            <a:ext cx="2339975" cy="1069975"/>
          </a:xfrm>
          <a:custGeom>
            <a:avLst/>
            <a:gdLst>
              <a:gd name="T0" fmla="*/ 0 w 1474"/>
              <a:gd name="T1" fmla="*/ 579437 h 674"/>
              <a:gd name="T2" fmla="*/ 228600 w 1474"/>
              <a:gd name="T3" fmla="*/ 298450 h 674"/>
              <a:gd name="T4" fmla="*/ 247650 w 1474"/>
              <a:gd name="T5" fmla="*/ 246063 h 674"/>
              <a:gd name="T6" fmla="*/ 352425 w 1474"/>
              <a:gd name="T7" fmla="*/ 174625 h 674"/>
              <a:gd name="T8" fmla="*/ 422275 w 1474"/>
              <a:gd name="T9" fmla="*/ 122238 h 674"/>
              <a:gd name="T10" fmla="*/ 528638 w 1474"/>
              <a:gd name="T11" fmla="*/ 104775 h 674"/>
              <a:gd name="T12" fmla="*/ 704850 w 1474"/>
              <a:gd name="T13" fmla="*/ 52388 h 674"/>
              <a:gd name="T14" fmla="*/ 844550 w 1474"/>
              <a:gd name="T15" fmla="*/ 17462 h 674"/>
              <a:gd name="T16" fmla="*/ 933450 w 1474"/>
              <a:gd name="T17" fmla="*/ 0 h 674"/>
              <a:gd name="T18" fmla="*/ 1724025 w 1474"/>
              <a:gd name="T19" fmla="*/ 17462 h 674"/>
              <a:gd name="T20" fmla="*/ 1917700 w 1474"/>
              <a:gd name="T21" fmla="*/ 174625 h 674"/>
              <a:gd name="T22" fmla="*/ 2128838 w 1474"/>
              <a:gd name="T23" fmla="*/ 315912 h 674"/>
              <a:gd name="T24" fmla="*/ 2339975 w 1474"/>
              <a:gd name="T25" fmla="*/ 438150 h 674"/>
              <a:gd name="T26" fmla="*/ 2322513 w 1474"/>
              <a:gd name="T27" fmla="*/ 561975 h 674"/>
              <a:gd name="T28" fmla="*/ 2216150 w 1474"/>
              <a:gd name="T29" fmla="*/ 685800 h 674"/>
              <a:gd name="T30" fmla="*/ 2181225 w 1474"/>
              <a:gd name="T31" fmla="*/ 738187 h 674"/>
              <a:gd name="T32" fmla="*/ 2057400 w 1474"/>
              <a:gd name="T33" fmla="*/ 808037 h 674"/>
              <a:gd name="T34" fmla="*/ 1654175 w 1474"/>
              <a:gd name="T35" fmla="*/ 966788 h 674"/>
              <a:gd name="T36" fmla="*/ 827088 w 1474"/>
              <a:gd name="T37" fmla="*/ 966788 h 674"/>
              <a:gd name="T38" fmla="*/ 757237 w 1474"/>
              <a:gd name="T39" fmla="*/ 949325 h 674"/>
              <a:gd name="T40" fmla="*/ 650875 w 1474"/>
              <a:gd name="T41" fmla="*/ 914400 h 674"/>
              <a:gd name="T42" fmla="*/ 511175 w 1474"/>
              <a:gd name="T43" fmla="*/ 842963 h 674"/>
              <a:gd name="T44" fmla="*/ 457200 w 1474"/>
              <a:gd name="T45" fmla="*/ 825500 h 674"/>
              <a:gd name="T46" fmla="*/ 352425 w 1474"/>
              <a:gd name="T47" fmla="*/ 773112 h 674"/>
              <a:gd name="T48" fmla="*/ 317500 w 1474"/>
              <a:gd name="T49" fmla="*/ 720725 h 674"/>
              <a:gd name="T50" fmla="*/ 265113 w 1474"/>
              <a:gd name="T51" fmla="*/ 685800 h 674"/>
              <a:gd name="T52" fmla="*/ 71438 w 1474"/>
              <a:gd name="T53" fmla="*/ 544512 h 674"/>
              <a:gd name="T54" fmla="*/ 0 w 1474"/>
              <a:gd name="T55" fmla="*/ 579437 h 67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474"/>
              <a:gd name="T85" fmla="*/ 0 h 674"/>
              <a:gd name="T86" fmla="*/ 1474 w 1474"/>
              <a:gd name="T87" fmla="*/ 674 h 67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474" h="674">
                <a:moveTo>
                  <a:pt x="0" y="365"/>
                </a:moveTo>
                <a:cubicBezTo>
                  <a:pt x="22" y="304"/>
                  <a:pt x="81" y="209"/>
                  <a:pt x="144" y="188"/>
                </a:cubicBezTo>
                <a:cubicBezTo>
                  <a:pt x="148" y="177"/>
                  <a:pt x="148" y="163"/>
                  <a:pt x="156" y="155"/>
                </a:cubicBezTo>
                <a:cubicBezTo>
                  <a:pt x="175" y="136"/>
                  <a:pt x="200" y="125"/>
                  <a:pt x="222" y="110"/>
                </a:cubicBezTo>
                <a:cubicBezTo>
                  <a:pt x="237" y="100"/>
                  <a:pt x="249" y="84"/>
                  <a:pt x="266" y="77"/>
                </a:cubicBezTo>
                <a:cubicBezTo>
                  <a:pt x="287" y="69"/>
                  <a:pt x="311" y="70"/>
                  <a:pt x="333" y="66"/>
                </a:cubicBezTo>
                <a:cubicBezTo>
                  <a:pt x="394" y="26"/>
                  <a:pt x="342" y="53"/>
                  <a:pt x="444" y="33"/>
                </a:cubicBezTo>
                <a:cubicBezTo>
                  <a:pt x="474" y="27"/>
                  <a:pt x="502" y="17"/>
                  <a:pt x="532" y="11"/>
                </a:cubicBezTo>
                <a:cubicBezTo>
                  <a:pt x="551" y="7"/>
                  <a:pt x="569" y="4"/>
                  <a:pt x="588" y="0"/>
                </a:cubicBezTo>
                <a:cubicBezTo>
                  <a:pt x="754" y="4"/>
                  <a:pt x="920" y="4"/>
                  <a:pt x="1086" y="11"/>
                </a:cubicBezTo>
                <a:cubicBezTo>
                  <a:pt x="1147" y="14"/>
                  <a:pt x="1171" y="77"/>
                  <a:pt x="1208" y="110"/>
                </a:cubicBezTo>
                <a:cubicBezTo>
                  <a:pt x="1237" y="136"/>
                  <a:pt x="1303" y="186"/>
                  <a:pt x="1341" y="199"/>
                </a:cubicBezTo>
                <a:cubicBezTo>
                  <a:pt x="1386" y="244"/>
                  <a:pt x="1423" y="243"/>
                  <a:pt x="1474" y="276"/>
                </a:cubicBezTo>
                <a:cubicBezTo>
                  <a:pt x="1470" y="302"/>
                  <a:pt x="1471" y="329"/>
                  <a:pt x="1463" y="354"/>
                </a:cubicBezTo>
                <a:cubicBezTo>
                  <a:pt x="1458" y="367"/>
                  <a:pt x="1408" y="417"/>
                  <a:pt x="1396" y="432"/>
                </a:cubicBezTo>
                <a:cubicBezTo>
                  <a:pt x="1388" y="442"/>
                  <a:pt x="1383" y="456"/>
                  <a:pt x="1374" y="465"/>
                </a:cubicBezTo>
                <a:cubicBezTo>
                  <a:pt x="1355" y="484"/>
                  <a:pt x="1317" y="497"/>
                  <a:pt x="1296" y="509"/>
                </a:cubicBezTo>
                <a:cubicBezTo>
                  <a:pt x="1215" y="555"/>
                  <a:pt x="1135" y="594"/>
                  <a:pt x="1042" y="609"/>
                </a:cubicBezTo>
                <a:cubicBezTo>
                  <a:pt x="877" y="674"/>
                  <a:pt x="693" y="628"/>
                  <a:pt x="521" y="609"/>
                </a:cubicBezTo>
                <a:cubicBezTo>
                  <a:pt x="506" y="605"/>
                  <a:pt x="491" y="602"/>
                  <a:pt x="477" y="598"/>
                </a:cubicBezTo>
                <a:cubicBezTo>
                  <a:pt x="454" y="591"/>
                  <a:pt x="410" y="576"/>
                  <a:pt x="410" y="576"/>
                </a:cubicBezTo>
                <a:cubicBezTo>
                  <a:pt x="372" y="536"/>
                  <a:pt x="398" y="556"/>
                  <a:pt x="322" y="531"/>
                </a:cubicBezTo>
                <a:cubicBezTo>
                  <a:pt x="311" y="527"/>
                  <a:pt x="288" y="520"/>
                  <a:pt x="288" y="520"/>
                </a:cubicBezTo>
                <a:cubicBezTo>
                  <a:pt x="268" y="506"/>
                  <a:pt x="241" y="502"/>
                  <a:pt x="222" y="487"/>
                </a:cubicBezTo>
                <a:cubicBezTo>
                  <a:pt x="212" y="479"/>
                  <a:pt x="209" y="463"/>
                  <a:pt x="200" y="454"/>
                </a:cubicBezTo>
                <a:cubicBezTo>
                  <a:pt x="191" y="445"/>
                  <a:pt x="177" y="441"/>
                  <a:pt x="167" y="432"/>
                </a:cubicBezTo>
                <a:cubicBezTo>
                  <a:pt x="145" y="413"/>
                  <a:pt x="88" y="337"/>
                  <a:pt x="45" y="343"/>
                </a:cubicBezTo>
                <a:cubicBezTo>
                  <a:pt x="28" y="345"/>
                  <a:pt x="15" y="358"/>
                  <a:pt x="0" y="365"/>
                </a:cubicBezTo>
                <a:close/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8" name="Freeform 5"/>
          <p:cNvSpPr>
            <a:spLocks/>
          </p:cNvSpPr>
          <p:nvPr/>
        </p:nvSpPr>
        <p:spPr bwMode="auto">
          <a:xfrm>
            <a:off x="6967538" y="1905000"/>
            <a:ext cx="1871662" cy="500063"/>
          </a:xfrm>
          <a:custGeom>
            <a:avLst/>
            <a:gdLst>
              <a:gd name="T0" fmla="*/ 615950 w 1179"/>
              <a:gd name="T1" fmla="*/ 500063 h 315"/>
              <a:gd name="T2" fmla="*/ 422275 w 1179"/>
              <a:gd name="T3" fmla="*/ 447675 h 315"/>
              <a:gd name="T4" fmla="*/ 369887 w 1179"/>
              <a:gd name="T5" fmla="*/ 430213 h 315"/>
              <a:gd name="T6" fmla="*/ 280987 w 1179"/>
              <a:gd name="T7" fmla="*/ 377825 h 315"/>
              <a:gd name="T8" fmla="*/ 193675 w 1179"/>
              <a:gd name="T9" fmla="*/ 306388 h 315"/>
              <a:gd name="T10" fmla="*/ 52387 w 1179"/>
              <a:gd name="T11" fmla="*/ 184150 h 315"/>
              <a:gd name="T12" fmla="*/ 0 w 1179"/>
              <a:gd name="T13" fmla="*/ 149225 h 315"/>
              <a:gd name="T14" fmla="*/ 228600 w 1179"/>
              <a:gd name="T15" fmla="*/ 25400 h 315"/>
              <a:gd name="T16" fmla="*/ 1512887 w 1179"/>
              <a:gd name="T17" fmla="*/ 42863 h 315"/>
              <a:gd name="T18" fmla="*/ 1565274 w 1179"/>
              <a:gd name="T19" fmla="*/ 95250 h 315"/>
              <a:gd name="T20" fmla="*/ 1617662 w 1179"/>
              <a:gd name="T21" fmla="*/ 112713 h 315"/>
              <a:gd name="T22" fmla="*/ 1811337 w 1179"/>
              <a:gd name="T23" fmla="*/ 184150 h 315"/>
              <a:gd name="T24" fmla="*/ 1828800 w 1179"/>
              <a:gd name="T25" fmla="*/ 288925 h 315"/>
              <a:gd name="T26" fmla="*/ 1776412 w 1179"/>
              <a:gd name="T27" fmla="*/ 306388 h 315"/>
              <a:gd name="T28" fmla="*/ 1687512 w 1179"/>
              <a:gd name="T29" fmla="*/ 377825 h 315"/>
              <a:gd name="T30" fmla="*/ 1458912 w 1179"/>
              <a:gd name="T31" fmla="*/ 465138 h 315"/>
              <a:gd name="T32" fmla="*/ 1406524 w 1179"/>
              <a:gd name="T33" fmla="*/ 482600 h 315"/>
              <a:gd name="T34" fmla="*/ 615950 w 1179"/>
              <a:gd name="T35" fmla="*/ 500063 h 31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179"/>
              <a:gd name="T55" fmla="*/ 0 h 315"/>
              <a:gd name="T56" fmla="*/ 1179 w 1179"/>
              <a:gd name="T57" fmla="*/ 315 h 31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179" h="315">
                <a:moveTo>
                  <a:pt x="388" y="315"/>
                </a:moveTo>
                <a:cubicBezTo>
                  <a:pt x="309" y="300"/>
                  <a:pt x="350" y="310"/>
                  <a:pt x="266" y="282"/>
                </a:cubicBezTo>
                <a:cubicBezTo>
                  <a:pt x="255" y="278"/>
                  <a:pt x="233" y="271"/>
                  <a:pt x="233" y="271"/>
                </a:cubicBezTo>
                <a:cubicBezTo>
                  <a:pt x="168" y="209"/>
                  <a:pt x="256" y="287"/>
                  <a:pt x="177" y="238"/>
                </a:cubicBezTo>
                <a:cubicBezTo>
                  <a:pt x="157" y="226"/>
                  <a:pt x="142" y="206"/>
                  <a:pt x="122" y="193"/>
                </a:cubicBezTo>
                <a:cubicBezTo>
                  <a:pt x="85" y="138"/>
                  <a:pt x="111" y="168"/>
                  <a:pt x="33" y="116"/>
                </a:cubicBezTo>
                <a:cubicBezTo>
                  <a:pt x="22" y="109"/>
                  <a:pt x="0" y="94"/>
                  <a:pt x="0" y="94"/>
                </a:cubicBezTo>
                <a:cubicBezTo>
                  <a:pt x="18" y="0"/>
                  <a:pt x="36" y="28"/>
                  <a:pt x="144" y="16"/>
                </a:cubicBezTo>
                <a:cubicBezTo>
                  <a:pt x="414" y="20"/>
                  <a:pt x="684" y="13"/>
                  <a:pt x="953" y="27"/>
                </a:cubicBezTo>
                <a:cubicBezTo>
                  <a:pt x="969" y="28"/>
                  <a:pt x="973" y="51"/>
                  <a:pt x="986" y="60"/>
                </a:cubicBezTo>
                <a:cubicBezTo>
                  <a:pt x="996" y="66"/>
                  <a:pt x="1008" y="67"/>
                  <a:pt x="1019" y="71"/>
                </a:cubicBezTo>
                <a:cubicBezTo>
                  <a:pt x="1058" y="98"/>
                  <a:pt x="1096" y="101"/>
                  <a:pt x="1141" y="116"/>
                </a:cubicBezTo>
                <a:cubicBezTo>
                  <a:pt x="1156" y="138"/>
                  <a:pt x="1179" y="155"/>
                  <a:pt x="1152" y="182"/>
                </a:cubicBezTo>
                <a:cubicBezTo>
                  <a:pt x="1144" y="190"/>
                  <a:pt x="1129" y="188"/>
                  <a:pt x="1119" y="193"/>
                </a:cubicBezTo>
                <a:cubicBezTo>
                  <a:pt x="998" y="254"/>
                  <a:pt x="1160" y="179"/>
                  <a:pt x="1063" y="238"/>
                </a:cubicBezTo>
                <a:cubicBezTo>
                  <a:pt x="1019" y="265"/>
                  <a:pt x="969" y="279"/>
                  <a:pt x="919" y="293"/>
                </a:cubicBezTo>
                <a:cubicBezTo>
                  <a:pt x="908" y="296"/>
                  <a:pt x="898" y="304"/>
                  <a:pt x="886" y="304"/>
                </a:cubicBezTo>
                <a:cubicBezTo>
                  <a:pt x="720" y="311"/>
                  <a:pt x="554" y="311"/>
                  <a:pt x="388" y="315"/>
                </a:cubicBezTo>
                <a:close/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9" name="Freeform 6"/>
          <p:cNvSpPr>
            <a:spLocks/>
          </p:cNvSpPr>
          <p:nvPr/>
        </p:nvSpPr>
        <p:spPr bwMode="auto">
          <a:xfrm>
            <a:off x="6927850" y="3505200"/>
            <a:ext cx="1987550" cy="546100"/>
          </a:xfrm>
          <a:custGeom>
            <a:avLst/>
            <a:gdLst>
              <a:gd name="T0" fmla="*/ 387350 w 1252"/>
              <a:gd name="T1" fmla="*/ 457200 h 344"/>
              <a:gd name="T2" fmla="*/ 123825 w 1252"/>
              <a:gd name="T3" fmla="*/ 352425 h 344"/>
              <a:gd name="T4" fmla="*/ 71437 w 1252"/>
              <a:gd name="T5" fmla="*/ 317500 h 344"/>
              <a:gd name="T6" fmla="*/ 0 w 1252"/>
              <a:gd name="T7" fmla="*/ 246063 h 344"/>
              <a:gd name="T8" fmla="*/ 17462 w 1252"/>
              <a:gd name="T9" fmla="*/ 123825 h 344"/>
              <a:gd name="T10" fmla="*/ 387350 w 1252"/>
              <a:gd name="T11" fmla="*/ 17462 h 344"/>
              <a:gd name="T12" fmla="*/ 931863 w 1252"/>
              <a:gd name="T13" fmla="*/ 0 h 344"/>
              <a:gd name="T14" fmla="*/ 1706563 w 1252"/>
              <a:gd name="T15" fmla="*/ 17462 h 344"/>
              <a:gd name="T16" fmla="*/ 1935163 w 1252"/>
              <a:gd name="T17" fmla="*/ 88900 h 344"/>
              <a:gd name="T18" fmla="*/ 1987550 w 1252"/>
              <a:gd name="T19" fmla="*/ 106363 h 344"/>
              <a:gd name="T20" fmla="*/ 1970088 w 1252"/>
              <a:gd name="T21" fmla="*/ 228600 h 344"/>
              <a:gd name="T22" fmla="*/ 1811338 w 1252"/>
              <a:gd name="T23" fmla="*/ 300037 h 344"/>
              <a:gd name="T24" fmla="*/ 1617662 w 1252"/>
              <a:gd name="T25" fmla="*/ 457200 h 344"/>
              <a:gd name="T26" fmla="*/ 1443037 w 1252"/>
              <a:gd name="T27" fmla="*/ 511175 h 344"/>
              <a:gd name="T28" fmla="*/ 1336675 w 1252"/>
              <a:gd name="T29" fmla="*/ 546100 h 344"/>
              <a:gd name="T30" fmla="*/ 387350 w 1252"/>
              <a:gd name="T31" fmla="*/ 528638 h 344"/>
              <a:gd name="T32" fmla="*/ 387350 w 1252"/>
              <a:gd name="T33" fmla="*/ 457200 h 34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252"/>
              <a:gd name="T52" fmla="*/ 0 h 344"/>
              <a:gd name="T53" fmla="*/ 1252 w 1252"/>
              <a:gd name="T54" fmla="*/ 344 h 34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252" h="344">
                <a:moveTo>
                  <a:pt x="244" y="288"/>
                </a:moveTo>
                <a:cubicBezTo>
                  <a:pt x="184" y="273"/>
                  <a:pt x="138" y="237"/>
                  <a:pt x="78" y="222"/>
                </a:cubicBezTo>
                <a:cubicBezTo>
                  <a:pt x="67" y="215"/>
                  <a:pt x="55" y="209"/>
                  <a:pt x="45" y="200"/>
                </a:cubicBezTo>
                <a:cubicBezTo>
                  <a:pt x="29" y="186"/>
                  <a:pt x="0" y="155"/>
                  <a:pt x="0" y="155"/>
                </a:cubicBezTo>
                <a:cubicBezTo>
                  <a:pt x="4" y="129"/>
                  <a:pt x="0" y="102"/>
                  <a:pt x="11" y="78"/>
                </a:cubicBezTo>
                <a:cubicBezTo>
                  <a:pt x="28" y="41"/>
                  <a:pt x="215" y="13"/>
                  <a:pt x="244" y="11"/>
                </a:cubicBezTo>
                <a:cubicBezTo>
                  <a:pt x="358" y="5"/>
                  <a:pt x="473" y="4"/>
                  <a:pt x="587" y="0"/>
                </a:cubicBezTo>
                <a:cubicBezTo>
                  <a:pt x="750" y="4"/>
                  <a:pt x="912" y="4"/>
                  <a:pt x="1075" y="11"/>
                </a:cubicBezTo>
                <a:cubicBezTo>
                  <a:pt x="1115" y="13"/>
                  <a:pt x="1183" y="44"/>
                  <a:pt x="1219" y="56"/>
                </a:cubicBezTo>
                <a:cubicBezTo>
                  <a:pt x="1230" y="60"/>
                  <a:pt x="1252" y="67"/>
                  <a:pt x="1252" y="67"/>
                </a:cubicBezTo>
                <a:cubicBezTo>
                  <a:pt x="1248" y="93"/>
                  <a:pt x="1251" y="120"/>
                  <a:pt x="1241" y="144"/>
                </a:cubicBezTo>
                <a:cubicBezTo>
                  <a:pt x="1230" y="168"/>
                  <a:pt x="1148" y="185"/>
                  <a:pt x="1141" y="189"/>
                </a:cubicBezTo>
                <a:cubicBezTo>
                  <a:pt x="1100" y="216"/>
                  <a:pt x="1061" y="267"/>
                  <a:pt x="1019" y="288"/>
                </a:cubicBezTo>
                <a:cubicBezTo>
                  <a:pt x="976" y="310"/>
                  <a:pt x="951" y="309"/>
                  <a:pt x="909" y="322"/>
                </a:cubicBezTo>
                <a:cubicBezTo>
                  <a:pt x="886" y="329"/>
                  <a:pt x="842" y="344"/>
                  <a:pt x="842" y="344"/>
                </a:cubicBezTo>
                <a:cubicBezTo>
                  <a:pt x="643" y="340"/>
                  <a:pt x="443" y="340"/>
                  <a:pt x="244" y="333"/>
                </a:cubicBezTo>
                <a:cubicBezTo>
                  <a:pt x="197" y="331"/>
                  <a:pt x="143" y="308"/>
                  <a:pt x="244" y="288"/>
                </a:cubicBezTo>
                <a:close/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0" name="Freeform 7"/>
          <p:cNvSpPr>
            <a:spLocks/>
          </p:cNvSpPr>
          <p:nvPr/>
        </p:nvSpPr>
        <p:spPr bwMode="auto">
          <a:xfrm>
            <a:off x="3605213" y="5759450"/>
            <a:ext cx="2392362" cy="793750"/>
          </a:xfrm>
          <a:custGeom>
            <a:avLst/>
            <a:gdLst>
              <a:gd name="T0" fmla="*/ 984250 w 1507"/>
              <a:gd name="T1" fmla="*/ 741363 h 500"/>
              <a:gd name="T2" fmla="*/ 862012 w 1507"/>
              <a:gd name="T3" fmla="*/ 671513 h 500"/>
              <a:gd name="T4" fmla="*/ 720725 w 1507"/>
              <a:gd name="T5" fmla="*/ 636588 h 500"/>
              <a:gd name="T6" fmla="*/ 368300 w 1507"/>
              <a:gd name="T7" fmla="*/ 565150 h 500"/>
              <a:gd name="T8" fmla="*/ 157162 w 1507"/>
              <a:gd name="T9" fmla="*/ 512763 h 500"/>
              <a:gd name="T10" fmla="*/ 104775 w 1507"/>
              <a:gd name="T11" fmla="*/ 460375 h 500"/>
              <a:gd name="T12" fmla="*/ 52387 w 1507"/>
              <a:gd name="T13" fmla="*/ 425450 h 500"/>
              <a:gd name="T14" fmla="*/ 34925 w 1507"/>
              <a:gd name="T15" fmla="*/ 371475 h 500"/>
              <a:gd name="T16" fmla="*/ 0 w 1507"/>
              <a:gd name="T17" fmla="*/ 319088 h 500"/>
              <a:gd name="T18" fmla="*/ 17462 w 1507"/>
              <a:gd name="T19" fmla="*/ 196850 h 500"/>
              <a:gd name="T20" fmla="*/ 122237 w 1507"/>
              <a:gd name="T21" fmla="*/ 125413 h 500"/>
              <a:gd name="T22" fmla="*/ 773112 w 1507"/>
              <a:gd name="T23" fmla="*/ 38100 h 500"/>
              <a:gd name="T24" fmla="*/ 1212850 w 1507"/>
              <a:gd name="T25" fmla="*/ 3175 h 500"/>
              <a:gd name="T26" fmla="*/ 2074862 w 1507"/>
              <a:gd name="T27" fmla="*/ 73025 h 500"/>
              <a:gd name="T28" fmla="*/ 2286000 w 1507"/>
              <a:gd name="T29" fmla="*/ 179388 h 500"/>
              <a:gd name="T30" fmla="*/ 2390775 w 1507"/>
              <a:gd name="T31" fmla="*/ 249238 h 500"/>
              <a:gd name="T32" fmla="*/ 2373312 w 1507"/>
              <a:gd name="T33" fmla="*/ 460375 h 500"/>
              <a:gd name="T34" fmla="*/ 2092325 w 1507"/>
              <a:gd name="T35" fmla="*/ 688975 h 500"/>
              <a:gd name="T36" fmla="*/ 1757362 w 1507"/>
              <a:gd name="T37" fmla="*/ 793750 h 500"/>
              <a:gd name="T38" fmla="*/ 1195387 w 1507"/>
              <a:gd name="T39" fmla="*/ 776288 h 500"/>
              <a:gd name="T40" fmla="*/ 984250 w 1507"/>
              <a:gd name="T41" fmla="*/ 741363 h 50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507"/>
              <a:gd name="T64" fmla="*/ 0 h 500"/>
              <a:gd name="T65" fmla="*/ 1507 w 1507"/>
              <a:gd name="T66" fmla="*/ 500 h 50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507" h="500">
                <a:moveTo>
                  <a:pt x="620" y="467"/>
                </a:moveTo>
                <a:cubicBezTo>
                  <a:pt x="594" y="454"/>
                  <a:pt x="570" y="436"/>
                  <a:pt x="543" y="423"/>
                </a:cubicBezTo>
                <a:cubicBezTo>
                  <a:pt x="520" y="411"/>
                  <a:pt x="476" y="406"/>
                  <a:pt x="454" y="401"/>
                </a:cubicBezTo>
                <a:cubicBezTo>
                  <a:pt x="377" y="383"/>
                  <a:pt x="313" y="365"/>
                  <a:pt x="232" y="356"/>
                </a:cubicBezTo>
                <a:cubicBezTo>
                  <a:pt x="187" y="345"/>
                  <a:pt x="145" y="332"/>
                  <a:pt x="99" y="323"/>
                </a:cubicBezTo>
                <a:cubicBezTo>
                  <a:pt x="88" y="312"/>
                  <a:pt x="78" y="300"/>
                  <a:pt x="66" y="290"/>
                </a:cubicBezTo>
                <a:cubicBezTo>
                  <a:pt x="56" y="282"/>
                  <a:pt x="41" y="278"/>
                  <a:pt x="33" y="268"/>
                </a:cubicBezTo>
                <a:cubicBezTo>
                  <a:pt x="26" y="259"/>
                  <a:pt x="27" y="245"/>
                  <a:pt x="22" y="234"/>
                </a:cubicBezTo>
                <a:cubicBezTo>
                  <a:pt x="16" y="222"/>
                  <a:pt x="7" y="212"/>
                  <a:pt x="0" y="201"/>
                </a:cubicBezTo>
                <a:cubicBezTo>
                  <a:pt x="4" y="175"/>
                  <a:pt x="3" y="149"/>
                  <a:pt x="11" y="124"/>
                </a:cubicBezTo>
                <a:cubicBezTo>
                  <a:pt x="18" y="104"/>
                  <a:pt x="65" y="82"/>
                  <a:pt x="77" y="79"/>
                </a:cubicBezTo>
                <a:cubicBezTo>
                  <a:pt x="211" y="41"/>
                  <a:pt x="349" y="34"/>
                  <a:pt x="487" y="24"/>
                </a:cubicBezTo>
                <a:cubicBezTo>
                  <a:pt x="579" y="17"/>
                  <a:pt x="764" y="2"/>
                  <a:pt x="764" y="2"/>
                </a:cubicBezTo>
                <a:cubicBezTo>
                  <a:pt x="972" y="8"/>
                  <a:pt x="1121" y="0"/>
                  <a:pt x="1307" y="46"/>
                </a:cubicBezTo>
                <a:cubicBezTo>
                  <a:pt x="1349" y="74"/>
                  <a:pt x="1397" y="88"/>
                  <a:pt x="1440" y="113"/>
                </a:cubicBezTo>
                <a:cubicBezTo>
                  <a:pt x="1463" y="126"/>
                  <a:pt x="1506" y="157"/>
                  <a:pt x="1506" y="157"/>
                </a:cubicBezTo>
                <a:cubicBezTo>
                  <a:pt x="1502" y="201"/>
                  <a:pt x="1507" y="247"/>
                  <a:pt x="1495" y="290"/>
                </a:cubicBezTo>
                <a:cubicBezTo>
                  <a:pt x="1472" y="373"/>
                  <a:pt x="1392" y="415"/>
                  <a:pt x="1318" y="434"/>
                </a:cubicBezTo>
                <a:cubicBezTo>
                  <a:pt x="1255" y="476"/>
                  <a:pt x="1181" y="491"/>
                  <a:pt x="1107" y="500"/>
                </a:cubicBezTo>
                <a:cubicBezTo>
                  <a:pt x="989" y="496"/>
                  <a:pt x="871" y="495"/>
                  <a:pt x="753" y="489"/>
                </a:cubicBezTo>
                <a:cubicBezTo>
                  <a:pt x="712" y="487"/>
                  <a:pt x="651" y="436"/>
                  <a:pt x="620" y="467"/>
                </a:cubicBezTo>
                <a:close/>
              </a:path>
            </a:pathLst>
          </a:custGeom>
          <a:noFill/>
          <a:ln w="127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1" name="Freeform 8"/>
          <p:cNvSpPr>
            <a:spLocks/>
          </p:cNvSpPr>
          <p:nvPr/>
        </p:nvSpPr>
        <p:spPr bwMode="auto">
          <a:xfrm>
            <a:off x="685800" y="3581400"/>
            <a:ext cx="2598738" cy="904875"/>
          </a:xfrm>
          <a:custGeom>
            <a:avLst/>
            <a:gdLst>
              <a:gd name="T0" fmla="*/ 976313 w 1637"/>
              <a:gd name="T1" fmla="*/ 904875 h 570"/>
              <a:gd name="T2" fmla="*/ 676275 w 1637"/>
              <a:gd name="T3" fmla="*/ 641350 h 570"/>
              <a:gd name="T4" fmla="*/ 430213 w 1637"/>
              <a:gd name="T5" fmla="*/ 519112 h 570"/>
              <a:gd name="T6" fmla="*/ 360363 w 1637"/>
              <a:gd name="T7" fmla="*/ 466725 h 570"/>
              <a:gd name="T8" fmla="*/ 96838 w 1637"/>
              <a:gd name="T9" fmla="*/ 307975 h 570"/>
              <a:gd name="T10" fmla="*/ 641350 w 1637"/>
              <a:gd name="T11" fmla="*/ 9525 h 570"/>
              <a:gd name="T12" fmla="*/ 1873251 w 1637"/>
              <a:gd name="T13" fmla="*/ 96837 h 570"/>
              <a:gd name="T14" fmla="*/ 2206626 w 1637"/>
              <a:gd name="T15" fmla="*/ 238125 h 570"/>
              <a:gd name="T16" fmla="*/ 2276476 w 1637"/>
              <a:gd name="T17" fmla="*/ 273050 h 570"/>
              <a:gd name="T18" fmla="*/ 2417763 w 1637"/>
              <a:gd name="T19" fmla="*/ 307975 h 570"/>
              <a:gd name="T20" fmla="*/ 2047876 w 1637"/>
              <a:gd name="T21" fmla="*/ 800100 h 570"/>
              <a:gd name="T22" fmla="*/ 869950 w 1637"/>
              <a:gd name="T23" fmla="*/ 835025 h 57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37"/>
              <a:gd name="T37" fmla="*/ 0 h 570"/>
              <a:gd name="T38" fmla="*/ 1637 w 1637"/>
              <a:gd name="T39" fmla="*/ 570 h 57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37" h="570">
                <a:moveTo>
                  <a:pt x="615" y="570"/>
                </a:moveTo>
                <a:cubicBezTo>
                  <a:pt x="554" y="511"/>
                  <a:pt x="493" y="455"/>
                  <a:pt x="426" y="404"/>
                </a:cubicBezTo>
                <a:cubicBezTo>
                  <a:pt x="377" y="367"/>
                  <a:pt x="323" y="355"/>
                  <a:pt x="271" y="327"/>
                </a:cubicBezTo>
                <a:cubicBezTo>
                  <a:pt x="255" y="318"/>
                  <a:pt x="243" y="303"/>
                  <a:pt x="227" y="294"/>
                </a:cubicBezTo>
                <a:cubicBezTo>
                  <a:pt x="163" y="256"/>
                  <a:pt x="119" y="238"/>
                  <a:pt x="61" y="194"/>
                </a:cubicBezTo>
                <a:cubicBezTo>
                  <a:pt x="0" y="11"/>
                  <a:pt x="301" y="13"/>
                  <a:pt x="404" y="6"/>
                </a:cubicBezTo>
                <a:cubicBezTo>
                  <a:pt x="848" y="15"/>
                  <a:pt x="868" y="0"/>
                  <a:pt x="1180" y="61"/>
                </a:cubicBezTo>
                <a:cubicBezTo>
                  <a:pt x="1243" y="103"/>
                  <a:pt x="1320" y="123"/>
                  <a:pt x="1390" y="150"/>
                </a:cubicBezTo>
                <a:cubicBezTo>
                  <a:pt x="1405" y="156"/>
                  <a:pt x="1418" y="167"/>
                  <a:pt x="1434" y="172"/>
                </a:cubicBezTo>
                <a:cubicBezTo>
                  <a:pt x="1463" y="182"/>
                  <a:pt x="1523" y="194"/>
                  <a:pt x="1523" y="194"/>
                </a:cubicBezTo>
                <a:cubicBezTo>
                  <a:pt x="1637" y="364"/>
                  <a:pt x="1415" y="469"/>
                  <a:pt x="1290" y="504"/>
                </a:cubicBezTo>
                <a:cubicBezTo>
                  <a:pt x="1090" y="560"/>
                  <a:pt x="672" y="526"/>
                  <a:pt x="548" y="526"/>
                </a:cubicBezTo>
              </a:path>
            </a:pathLst>
          </a:custGeom>
          <a:noFill/>
          <a:ln w="127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2" name="Freeform 9"/>
          <p:cNvSpPr>
            <a:spLocks/>
          </p:cNvSpPr>
          <p:nvPr/>
        </p:nvSpPr>
        <p:spPr bwMode="auto">
          <a:xfrm>
            <a:off x="3886200" y="1066800"/>
            <a:ext cx="2286000" cy="1108075"/>
          </a:xfrm>
          <a:custGeom>
            <a:avLst/>
            <a:gdLst>
              <a:gd name="T0" fmla="*/ 1398565 w 1136"/>
              <a:gd name="T1" fmla="*/ 1020069 h 554"/>
              <a:gd name="T2" fmla="*/ 1020248 w 1136"/>
              <a:gd name="T3" fmla="*/ 930063 h 554"/>
              <a:gd name="T4" fmla="*/ 865299 w 1136"/>
              <a:gd name="T5" fmla="*/ 886060 h 554"/>
              <a:gd name="T6" fmla="*/ 418563 w 1136"/>
              <a:gd name="T7" fmla="*/ 710048 h 554"/>
              <a:gd name="T8" fmla="*/ 239467 w 1136"/>
              <a:gd name="T9" fmla="*/ 554038 h 554"/>
              <a:gd name="T10" fmla="*/ 106653 w 1136"/>
              <a:gd name="T11" fmla="*/ 376025 h 554"/>
              <a:gd name="T12" fmla="*/ 62382 w 1136"/>
              <a:gd name="T13" fmla="*/ 244016 h 554"/>
              <a:gd name="T14" fmla="*/ 352157 w 1136"/>
              <a:gd name="T15" fmla="*/ 0 h 554"/>
              <a:gd name="T16" fmla="*/ 1376429 w 1136"/>
              <a:gd name="T17" fmla="*/ 22001 h 554"/>
              <a:gd name="T18" fmla="*/ 1644068 w 1136"/>
              <a:gd name="T19" fmla="*/ 112008 h 554"/>
              <a:gd name="T20" fmla="*/ 1778894 w 1136"/>
              <a:gd name="T21" fmla="*/ 156011 h 554"/>
              <a:gd name="T22" fmla="*/ 1845301 w 1136"/>
              <a:gd name="T23" fmla="*/ 178012 h 554"/>
              <a:gd name="T24" fmla="*/ 2090805 w 1136"/>
              <a:gd name="T25" fmla="*/ 354024 h 554"/>
              <a:gd name="T26" fmla="*/ 2223618 w 1136"/>
              <a:gd name="T27" fmla="*/ 422029 h 554"/>
              <a:gd name="T28" fmla="*/ 2024398 w 1136"/>
              <a:gd name="T29" fmla="*/ 886060 h 554"/>
              <a:gd name="T30" fmla="*/ 1221481 w 1136"/>
              <a:gd name="T31" fmla="*/ 998067 h 55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36"/>
              <a:gd name="T49" fmla="*/ 0 h 554"/>
              <a:gd name="T50" fmla="*/ 1136 w 1136"/>
              <a:gd name="T51" fmla="*/ 554 h 55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36" h="554">
                <a:moveTo>
                  <a:pt x="695" y="510"/>
                </a:moveTo>
                <a:cubicBezTo>
                  <a:pt x="597" y="499"/>
                  <a:pt x="588" y="496"/>
                  <a:pt x="507" y="465"/>
                </a:cubicBezTo>
                <a:cubicBezTo>
                  <a:pt x="473" y="452"/>
                  <a:pt x="461" y="458"/>
                  <a:pt x="430" y="443"/>
                </a:cubicBezTo>
                <a:cubicBezTo>
                  <a:pt x="359" y="408"/>
                  <a:pt x="288" y="371"/>
                  <a:pt x="208" y="355"/>
                </a:cubicBezTo>
                <a:cubicBezTo>
                  <a:pt x="144" y="289"/>
                  <a:pt x="175" y="313"/>
                  <a:pt x="119" y="277"/>
                </a:cubicBezTo>
                <a:cubicBezTo>
                  <a:pt x="69" y="202"/>
                  <a:pt x="93" y="230"/>
                  <a:pt x="53" y="188"/>
                </a:cubicBezTo>
                <a:cubicBezTo>
                  <a:pt x="46" y="166"/>
                  <a:pt x="38" y="144"/>
                  <a:pt x="31" y="122"/>
                </a:cubicBezTo>
                <a:cubicBezTo>
                  <a:pt x="0" y="29"/>
                  <a:pt x="118" y="14"/>
                  <a:pt x="175" y="0"/>
                </a:cubicBezTo>
                <a:cubicBezTo>
                  <a:pt x="345" y="4"/>
                  <a:pt x="514" y="4"/>
                  <a:pt x="684" y="11"/>
                </a:cubicBezTo>
                <a:cubicBezTo>
                  <a:pt x="734" y="13"/>
                  <a:pt x="771" y="42"/>
                  <a:pt x="817" y="56"/>
                </a:cubicBezTo>
                <a:cubicBezTo>
                  <a:pt x="839" y="63"/>
                  <a:pt x="862" y="71"/>
                  <a:pt x="884" y="78"/>
                </a:cubicBezTo>
                <a:cubicBezTo>
                  <a:pt x="895" y="82"/>
                  <a:pt x="917" y="89"/>
                  <a:pt x="917" y="89"/>
                </a:cubicBezTo>
                <a:cubicBezTo>
                  <a:pt x="939" y="155"/>
                  <a:pt x="984" y="145"/>
                  <a:pt x="1039" y="177"/>
                </a:cubicBezTo>
                <a:cubicBezTo>
                  <a:pt x="1101" y="213"/>
                  <a:pt x="1043" y="190"/>
                  <a:pt x="1105" y="211"/>
                </a:cubicBezTo>
                <a:cubicBezTo>
                  <a:pt x="1136" y="303"/>
                  <a:pt x="1083" y="392"/>
                  <a:pt x="1006" y="443"/>
                </a:cubicBezTo>
                <a:cubicBezTo>
                  <a:pt x="929" y="554"/>
                  <a:pt x="688" y="499"/>
                  <a:pt x="607" y="499"/>
                </a:cubicBezTo>
              </a:path>
            </a:pathLst>
          </a:custGeom>
          <a:noFill/>
          <a:ln w="127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3" name="Freeform 10"/>
          <p:cNvSpPr>
            <a:spLocks/>
          </p:cNvSpPr>
          <p:nvPr/>
        </p:nvSpPr>
        <p:spPr bwMode="auto">
          <a:xfrm>
            <a:off x="4033838" y="2362200"/>
            <a:ext cx="1819275" cy="787400"/>
          </a:xfrm>
          <a:custGeom>
            <a:avLst/>
            <a:gdLst>
              <a:gd name="T0" fmla="*/ 731837 w 1146"/>
              <a:gd name="T1" fmla="*/ 739775 h 496"/>
              <a:gd name="T2" fmla="*/ 679450 w 1146"/>
              <a:gd name="T3" fmla="*/ 757238 h 496"/>
              <a:gd name="T4" fmla="*/ 327025 w 1146"/>
              <a:gd name="T5" fmla="*/ 633413 h 496"/>
              <a:gd name="T6" fmla="*/ 185737 w 1146"/>
              <a:gd name="T7" fmla="*/ 598488 h 496"/>
              <a:gd name="T8" fmla="*/ 80962 w 1146"/>
              <a:gd name="T9" fmla="*/ 528638 h 496"/>
              <a:gd name="T10" fmla="*/ 28575 w 1146"/>
              <a:gd name="T11" fmla="*/ 493713 h 496"/>
              <a:gd name="T12" fmla="*/ 80962 w 1146"/>
              <a:gd name="T13" fmla="*/ 176213 h 496"/>
              <a:gd name="T14" fmla="*/ 239712 w 1146"/>
              <a:gd name="T15" fmla="*/ 106363 h 496"/>
              <a:gd name="T16" fmla="*/ 433388 w 1146"/>
              <a:gd name="T17" fmla="*/ 36513 h 496"/>
              <a:gd name="T18" fmla="*/ 1733550 w 1146"/>
              <a:gd name="T19" fmla="*/ 88900 h 496"/>
              <a:gd name="T20" fmla="*/ 1504950 w 1146"/>
              <a:gd name="T21" fmla="*/ 598488 h 496"/>
              <a:gd name="T22" fmla="*/ 1047750 w 1146"/>
              <a:gd name="T23" fmla="*/ 739775 h 496"/>
              <a:gd name="T24" fmla="*/ 590550 w 1146"/>
              <a:gd name="T25" fmla="*/ 739775 h 49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146"/>
              <a:gd name="T40" fmla="*/ 0 h 496"/>
              <a:gd name="T41" fmla="*/ 1146 w 1146"/>
              <a:gd name="T42" fmla="*/ 496 h 49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146" h="496">
                <a:moveTo>
                  <a:pt x="461" y="466"/>
                </a:moveTo>
                <a:cubicBezTo>
                  <a:pt x="450" y="470"/>
                  <a:pt x="440" y="478"/>
                  <a:pt x="428" y="477"/>
                </a:cubicBezTo>
                <a:cubicBezTo>
                  <a:pt x="355" y="469"/>
                  <a:pt x="275" y="422"/>
                  <a:pt x="206" y="399"/>
                </a:cubicBezTo>
                <a:cubicBezTo>
                  <a:pt x="177" y="389"/>
                  <a:pt x="146" y="386"/>
                  <a:pt x="117" y="377"/>
                </a:cubicBezTo>
                <a:cubicBezTo>
                  <a:pt x="95" y="362"/>
                  <a:pt x="73" y="348"/>
                  <a:pt x="51" y="333"/>
                </a:cubicBezTo>
                <a:cubicBezTo>
                  <a:pt x="40" y="326"/>
                  <a:pt x="18" y="311"/>
                  <a:pt x="18" y="311"/>
                </a:cubicBezTo>
                <a:cubicBezTo>
                  <a:pt x="22" y="250"/>
                  <a:pt x="0" y="162"/>
                  <a:pt x="51" y="111"/>
                </a:cubicBezTo>
                <a:cubicBezTo>
                  <a:pt x="77" y="85"/>
                  <a:pt x="151" y="67"/>
                  <a:pt x="151" y="67"/>
                </a:cubicBezTo>
                <a:cubicBezTo>
                  <a:pt x="190" y="41"/>
                  <a:pt x="229" y="37"/>
                  <a:pt x="273" y="23"/>
                </a:cubicBezTo>
                <a:cubicBezTo>
                  <a:pt x="623" y="29"/>
                  <a:pt x="811" y="0"/>
                  <a:pt x="1092" y="56"/>
                </a:cubicBezTo>
                <a:cubicBezTo>
                  <a:pt x="1082" y="310"/>
                  <a:pt x="1146" y="344"/>
                  <a:pt x="948" y="377"/>
                </a:cubicBezTo>
                <a:cubicBezTo>
                  <a:pt x="853" y="409"/>
                  <a:pt x="756" y="435"/>
                  <a:pt x="660" y="466"/>
                </a:cubicBezTo>
                <a:cubicBezTo>
                  <a:pt x="569" y="496"/>
                  <a:pt x="468" y="466"/>
                  <a:pt x="372" y="466"/>
                </a:cubicBezTo>
              </a:path>
            </a:pathLst>
          </a:custGeom>
          <a:noFill/>
          <a:ln w="127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4" name="Freeform 11"/>
          <p:cNvSpPr>
            <a:spLocks/>
          </p:cNvSpPr>
          <p:nvPr/>
        </p:nvSpPr>
        <p:spPr bwMode="auto">
          <a:xfrm>
            <a:off x="4325938" y="3352800"/>
            <a:ext cx="1851025" cy="838200"/>
          </a:xfrm>
          <a:custGeom>
            <a:avLst/>
            <a:gdLst>
              <a:gd name="T0" fmla="*/ 1036637 w 1166"/>
              <a:gd name="T1" fmla="*/ 838200 h 388"/>
              <a:gd name="T2" fmla="*/ 738187 w 1166"/>
              <a:gd name="T3" fmla="*/ 814437 h 388"/>
              <a:gd name="T4" fmla="*/ 544512 w 1166"/>
              <a:gd name="T5" fmla="*/ 743146 h 388"/>
              <a:gd name="T6" fmla="*/ 350837 w 1166"/>
              <a:gd name="T7" fmla="*/ 622169 h 388"/>
              <a:gd name="T8" fmla="*/ 246062 w 1166"/>
              <a:gd name="T9" fmla="*/ 527115 h 388"/>
              <a:gd name="T10" fmla="*/ 193675 w 1166"/>
              <a:gd name="T11" fmla="*/ 479589 h 388"/>
              <a:gd name="T12" fmla="*/ 34925 w 1166"/>
              <a:gd name="T13" fmla="*/ 263558 h 388"/>
              <a:gd name="T14" fmla="*/ 0 w 1166"/>
              <a:gd name="T15" fmla="*/ 192268 h 388"/>
              <a:gd name="T16" fmla="*/ 87312 w 1166"/>
              <a:gd name="T17" fmla="*/ 97214 h 388"/>
              <a:gd name="T18" fmla="*/ 387350 w 1166"/>
              <a:gd name="T19" fmla="*/ 23763 h 388"/>
              <a:gd name="T20" fmla="*/ 598487 w 1166"/>
              <a:gd name="T21" fmla="*/ 0 h 388"/>
              <a:gd name="T22" fmla="*/ 1493837 w 1166"/>
              <a:gd name="T23" fmla="*/ 23763 h 388"/>
              <a:gd name="T24" fmla="*/ 1846263 w 1166"/>
              <a:gd name="T25" fmla="*/ 192268 h 388"/>
              <a:gd name="T26" fmla="*/ 1793875 w 1166"/>
              <a:gd name="T27" fmla="*/ 479589 h 388"/>
              <a:gd name="T28" fmla="*/ 1635125 w 1166"/>
              <a:gd name="T29" fmla="*/ 550879 h 388"/>
              <a:gd name="T30" fmla="*/ 1301750 w 1166"/>
              <a:gd name="T31" fmla="*/ 719383 h 388"/>
              <a:gd name="T32" fmla="*/ 790575 w 1166"/>
              <a:gd name="T33" fmla="*/ 766910 h 388"/>
              <a:gd name="T34" fmla="*/ 720725 w 1166"/>
              <a:gd name="T35" fmla="*/ 838200 h 38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166"/>
              <a:gd name="T55" fmla="*/ 0 h 388"/>
              <a:gd name="T56" fmla="*/ 1166 w 1166"/>
              <a:gd name="T57" fmla="*/ 388 h 38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166" h="388">
                <a:moveTo>
                  <a:pt x="653" y="388"/>
                </a:moveTo>
                <a:cubicBezTo>
                  <a:pt x="590" y="384"/>
                  <a:pt x="527" y="385"/>
                  <a:pt x="465" y="377"/>
                </a:cubicBezTo>
                <a:cubicBezTo>
                  <a:pt x="423" y="372"/>
                  <a:pt x="384" y="352"/>
                  <a:pt x="343" y="344"/>
                </a:cubicBezTo>
                <a:cubicBezTo>
                  <a:pt x="244" y="294"/>
                  <a:pt x="286" y="309"/>
                  <a:pt x="221" y="288"/>
                </a:cubicBezTo>
                <a:cubicBezTo>
                  <a:pt x="199" y="273"/>
                  <a:pt x="177" y="259"/>
                  <a:pt x="155" y="244"/>
                </a:cubicBezTo>
                <a:cubicBezTo>
                  <a:pt x="144" y="237"/>
                  <a:pt x="122" y="222"/>
                  <a:pt x="122" y="222"/>
                </a:cubicBezTo>
                <a:cubicBezTo>
                  <a:pt x="94" y="180"/>
                  <a:pt x="63" y="150"/>
                  <a:pt x="22" y="122"/>
                </a:cubicBezTo>
                <a:cubicBezTo>
                  <a:pt x="15" y="111"/>
                  <a:pt x="0" y="102"/>
                  <a:pt x="0" y="89"/>
                </a:cubicBezTo>
                <a:cubicBezTo>
                  <a:pt x="0" y="57"/>
                  <a:pt x="34" y="51"/>
                  <a:pt x="55" y="45"/>
                </a:cubicBezTo>
                <a:cubicBezTo>
                  <a:pt x="145" y="21"/>
                  <a:pt x="148" y="20"/>
                  <a:pt x="244" y="11"/>
                </a:cubicBezTo>
                <a:cubicBezTo>
                  <a:pt x="288" y="7"/>
                  <a:pt x="333" y="4"/>
                  <a:pt x="377" y="0"/>
                </a:cubicBezTo>
                <a:cubicBezTo>
                  <a:pt x="565" y="4"/>
                  <a:pt x="753" y="1"/>
                  <a:pt x="941" y="11"/>
                </a:cubicBezTo>
                <a:cubicBezTo>
                  <a:pt x="1015" y="15"/>
                  <a:pt x="1090" y="74"/>
                  <a:pt x="1163" y="89"/>
                </a:cubicBezTo>
                <a:cubicBezTo>
                  <a:pt x="1161" y="105"/>
                  <a:pt x="1166" y="200"/>
                  <a:pt x="1130" y="222"/>
                </a:cubicBezTo>
                <a:cubicBezTo>
                  <a:pt x="1100" y="240"/>
                  <a:pt x="1059" y="236"/>
                  <a:pt x="1030" y="255"/>
                </a:cubicBezTo>
                <a:cubicBezTo>
                  <a:pt x="968" y="296"/>
                  <a:pt x="890" y="310"/>
                  <a:pt x="820" y="333"/>
                </a:cubicBezTo>
                <a:cubicBezTo>
                  <a:pt x="718" y="367"/>
                  <a:pt x="498" y="355"/>
                  <a:pt x="498" y="355"/>
                </a:cubicBezTo>
                <a:cubicBezTo>
                  <a:pt x="461" y="380"/>
                  <a:pt x="474" y="368"/>
                  <a:pt x="454" y="388"/>
                </a:cubicBezTo>
              </a:path>
            </a:pathLst>
          </a:custGeom>
          <a:noFill/>
          <a:ln w="127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5" name="Freeform 12"/>
          <p:cNvSpPr>
            <a:spLocks/>
          </p:cNvSpPr>
          <p:nvPr/>
        </p:nvSpPr>
        <p:spPr bwMode="auto">
          <a:xfrm>
            <a:off x="3213100" y="4448175"/>
            <a:ext cx="2924175" cy="1149350"/>
          </a:xfrm>
          <a:custGeom>
            <a:avLst/>
            <a:gdLst>
              <a:gd name="T0" fmla="*/ 1095375 w 1842"/>
              <a:gd name="T1" fmla="*/ 1055688 h 724"/>
              <a:gd name="T2" fmla="*/ 831850 w 1842"/>
              <a:gd name="T3" fmla="*/ 968375 h 724"/>
              <a:gd name="T4" fmla="*/ 655638 w 1842"/>
              <a:gd name="T5" fmla="*/ 879475 h 724"/>
              <a:gd name="T6" fmla="*/ 514350 w 1842"/>
              <a:gd name="T7" fmla="*/ 844550 h 724"/>
              <a:gd name="T8" fmla="*/ 374650 w 1842"/>
              <a:gd name="T9" fmla="*/ 774700 h 724"/>
              <a:gd name="T10" fmla="*/ 320675 w 1842"/>
              <a:gd name="T11" fmla="*/ 757237 h 724"/>
              <a:gd name="T12" fmla="*/ 233363 w 1842"/>
              <a:gd name="T13" fmla="*/ 722312 h 724"/>
              <a:gd name="T14" fmla="*/ 57150 w 1842"/>
              <a:gd name="T15" fmla="*/ 615950 h 724"/>
              <a:gd name="T16" fmla="*/ 4763 w 1842"/>
              <a:gd name="T17" fmla="*/ 511175 h 724"/>
              <a:gd name="T18" fmla="*/ 146050 w 1842"/>
              <a:gd name="T19" fmla="*/ 387350 h 724"/>
              <a:gd name="T20" fmla="*/ 514350 w 1842"/>
              <a:gd name="T21" fmla="*/ 228600 h 724"/>
              <a:gd name="T22" fmla="*/ 742950 w 1842"/>
              <a:gd name="T23" fmla="*/ 141288 h 724"/>
              <a:gd name="T24" fmla="*/ 1254125 w 1842"/>
              <a:gd name="T25" fmla="*/ 0 h 724"/>
              <a:gd name="T26" fmla="*/ 2484438 w 1842"/>
              <a:gd name="T27" fmla="*/ 36512 h 724"/>
              <a:gd name="T28" fmla="*/ 2643188 w 1842"/>
              <a:gd name="T29" fmla="*/ 88900 h 724"/>
              <a:gd name="T30" fmla="*/ 2817813 w 1842"/>
              <a:gd name="T31" fmla="*/ 282575 h 724"/>
              <a:gd name="T32" fmla="*/ 2924175 w 1842"/>
              <a:gd name="T33" fmla="*/ 422275 h 724"/>
              <a:gd name="T34" fmla="*/ 2906713 w 1842"/>
              <a:gd name="T35" fmla="*/ 633412 h 724"/>
              <a:gd name="T36" fmla="*/ 2871788 w 1842"/>
              <a:gd name="T37" fmla="*/ 685800 h 724"/>
              <a:gd name="T38" fmla="*/ 2571750 w 1842"/>
              <a:gd name="T39" fmla="*/ 914400 h 724"/>
              <a:gd name="T40" fmla="*/ 2378075 w 1842"/>
              <a:gd name="T41" fmla="*/ 985838 h 724"/>
              <a:gd name="T42" fmla="*/ 1323975 w 1842"/>
              <a:gd name="T43" fmla="*/ 1020763 h 724"/>
              <a:gd name="T44" fmla="*/ 866775 w 1842"/>
              <a:gd name="T45" fmla="*/ 1020763 h 72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842"/>
              <a:gd name="T70" fmla="*/ 0 h 724"/>
              <a:gd name="T71" fmla="*/ 1842 w 1842"/>
              <a:gd name="T72" fmla="*/ 724 h 72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842" h="724">
                <a:moveTo>
                  <a:pt x="690" y="665"/>
                </a:moveTo>
                <a:cubicBezTo>
                  <a:pt x="632" y="646"/>
                  <a:pt x="585" y="625"/>
                  <a:pt x="524" y="610"/>
                </a:cubicBezTo>
                <a:cubicBezTo>
                  <a:pt x="484" y="600"/>
                  <a:pt x="450" y="568"/>
                  <a:pt x="413" y="554"/>
                </a:cubicBezTo>
                <a:cubicBezTo>
                  <a:pt x="384" y="543"/>
                  <a:pt x="353" y="543"/>
                  <a:pt x="324" y="532"/>
                </a:cubicBezTo>
                <a:cubicBezTo>
                  <a:pt x="167" y="474"/>
                  <a:pt x="345" y="542"/>
                  <a:pt x="236" y="488"/>
                </a:cubicBezTo>
                <a:cubicBezTo>
                  <a:pt x="225" y="483"/>
                  <a:pt x="213" y="481"/>
                  <a:pt x="202" y="477"/>
                </a:cubicBezTo>
                <a:cubicBezTo>
                  <a:pt x="183" y="470"/>
                  <a:pt x="165" y="464"/>
                  <a:pt x="147" y="455"/>
                </a:cubicBezTo>
                <a:cubicBezTo>
                  <a:pt x="110" y="436"/>
                  <a:pt x="71" y="411"/>
                  <a:pt x="36" y="388"/>
                </a:cubicBezTo>
                <a:cubicBezTo>
                  <a:pt x="28" y="376"/>
                  <a:pt x="0" y="340"/>
                  <a:pt x="3" y="322"/>
                </a:cubicBezTo>
                <a:cubicBezTo>
                  <a:pt x="10" y="278"/>
                  <a:pt x="60" y="260"/>
                  <a:pt x="92" y="244"/>
                </a:cubicBezTo>
                <a:cubicBezTo>
                  <a:pt x="171" y="205"/>
                  <a:pt x="237" y="163"/>
                  <a:pt x="324" y="144"/>
                </a:cubicBezTo>
                <a:cubicBezTo>
                  <a:pt x="370" y="114"/>
                  <a:pt x="418" y="108"/>
                  <a:pt x="468" y="89"/>
                </a:cubicBezTo>
                <a:cubicBezTo>
                  <a:pt x="571" y="51"/>
                  <a:pt x="681" y="23"/>
                  <a:pt x="790" y="0"/>
                </a:cubicBezTo>
                <a:cubicBezTo>
                  <a:pt x="1048" y="12"/>
                  <a:pt x="1307" y="8"/>
                  <a:pt x="1565" y="23"/>
                </a:cubicBezTo>
                <a:cubicBezTo>
                  <a:pt x="1600" y="25"/>
                  <a:pt x="1665" y="56"/>
                  <a:pt x="1665" y="56"/>
                </a:cubicBezTo>
                <a:cubicBezTo>
                  <a:pt x="1697" y="105"/>
                  <a:pt x="1726" y="145"/>
                  <a:pt x="1775" y="178"/>
                </a:cubicBezTo>
                <a:cubicBezTo>
                  <a:pt x="1803" y="218"/>
                  <a:pt x="1827" y="220"/>
                  <a:pt x="1842" y="266"/>
                </a:cubicBezTo>
                <a:cubicBezTo>
                  <a:pt x="1838" y="310"/>
                  <a:pt x="1840" y="355"/>
                  <a:pt x="1831" y="399"/>
                </a:cubicBezTo>
                <a:cubicBezTo>
                  <a:pt x="1828" y="412"/>
                  <a:pt x="1815" y="420"/>
                  <a:pt x="1809" y="432"/>
                </a:cubicBezTo>
                <a:cubicBezTo>
                  <a:pt x="1762" y="528"/>
                  <a:pt x="1725" y="549"/>
                  <a:pt x="1620" y="576"/>
                </a:cubicBezTo>
                <a:cubicBezTo>
                  <a:pt x="1577" y="587"/>
                  <a:pt x="1542" y="610"/>
                  <a:pt x="1498" y="621"/>
                </a:cubicBezTo>
                <a:cubicBezTo>
                  <a:pt x="1292" y="724"/>
                  <a:pt x="1078" y="646"/>
                  <a:pt x="834" y="643"/>
                </a:cubicBezTo>
                <a:cubicBezTo>
                  <a:pt x="738" y="642"/>
                  <a:pt x="642" y="643"/>
                  <a:pt x="546" y="643"/>
                </a:cubicBezTo>
              </a:path>
            </a:pathLst>
          </a:custGeom>
          <a:noFill/>
          <a:ln w="127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6" name="Freeform 13"/>
          <p:cNvSpPr>
            <a:spLocks/>
          </p:cNvSpPr>
          <p:nvPr/>
        </p:nvSpPr>
        <p:spPr bwMode="auto">
          <a:xfrm>
            <a:off x="6845300" y="2590800"/>
            <a:ext cx="1917700" cy="658813"/>
          </a:xfrm>
          <a:custGeom>
            <a:avLst/>
            <a:gdLst>
              <a:gd name="T0" fmla="*/ 1778000 w 1208"/>
              <a:gd name="T1" fmla="*/ 563563 h 415"/>
              <a:gd name="T2" fmla="*/ 987425 w 1208"/>
              <a:gd name="T3" fmla="*/ 581025 h 415"/>
              <a:gd name="T4" fmla="*/ 90487 w 1208"/>
              <a:gd name="T5" fmla="*/ 509588 h 415"/>
              <a:gd name="T6" fmla="*/ 565150 w 1208"/>
              <a:gd name="T7" fmla="*/ 87313 h 415"/>
              <a:gd name="T8" fmla="*/ 654050 w 1208"/>
              <a:gd name="T9" fmla="*/ 52388 h 415"/>
              <a:gd name="T10" fmla="*/ 793750 w 1208"/>
              <a:gd name="T11" fmla="*/ 34925 h 415"/>
              <a:gd name="T12" fmla="*/ 1039812 w 1208"/>
              <a:gd name="T13" fmla="*/ 0 h 415"/>
              <a:gd name="T14" fmla="*/ 1743075 w 1208"/>
              <a:gd name="T15" fmla="*/ 87313 h 415"/>
              <a:gd name="T16" fmla="*/ 1778000 w 1208"/>
              <a:gd name="T17" fmla="*/ 123825 h 415"/>
              <a:gd name="T18" fmla="*/ 1831975 w 1208"/>
              <a:gd name="T19" fmla="*/ 141288 h 415"/>
              <a:gd name="T20" fmla="*/ 1849438 w 1208"/>
              <a:gd name="T21" fmla="*/ 193675 h 415"/>
              <a:gd name="T22" fmla="*/ 1901825 w 1208"/>
              <a:gd name="T23" fmla="*/ 246063 h 415"/>
              <a:gd name="T24" fmla="*/ 1620837 w 1208"/>
              <a:gd name="T25" fmla="*/ 492125 h 41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08"/>
              <a:gd name="T40" fmla="*/ 0 h 415"/>
              <a:gd name="T41" fmla="*/ 1208 w 1208"/>
              <a:gd name="T42" fmla="*/ 415 h 41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08" h="415">
                <a:moveTo>
                  <a:pt x="1120" y="355"/>
                </a:moveTo>
                <a:cubicBezTo>
                  <a:pt x="969" y="405"/>
                  <a:pt x="754" y="370"/>
                  <a:pt x="622" y="366"/>
                </a:cubicBezTo>
                <a:cubicBezTo>
                  <a:pt x="445" y="352"/>
                  <a:pt x="197" y="415"/>
                  <a:pt x="57" y="321"/>
                </a:cubicBezTo>
                <a:cubicBezTo>
                  <a:pt x="0" y="151"/>
                  <a:pt x="241" y="94"/>
                  <a:pt x="356" y="55"/>
                </a:cubicBezTo>
                <a:cubicBezTo>
                  <a:pt x="375" y="49"/>
                  <a:pt x="392" y="37"/>
                  <a:pt x="412" y="33"/>
                </a:cubicBezTo>
                <a:cubicBezTo>
                  <a:pt x="441" y="26"/>
                  <a:pt x="471" y="26"/>
                  <a:pt x="500" y="22"/>
                </a:cubicBezTo>
                <a:cubicBezTo>
                  <a:pt x="552" y="15"/>
                  <a:pt x="655" y="0"/>
                  <a:pt x="655" y="0"/>
                </a:cubicBezTo>
                <a:cubicBezTo>
                  <a:pt x="813" y="7"/>
                  <a:pt x="951" y="6"/>
                  <a:pt x="1098" y="55"/>
                </a:cubicBezTo>
                <a:cubicBezTo>
                  <a:pt x="1105" y="63"/>
                  <a:pt x="1111" y="72"/>
                  <a:pt x="1120" y="78"/>
                </a:cubicBezTo>
                <a:cubicBezTo>
                  <a:pt x="1130" y="84"/>
                  <a:pt x="1145" y="81"/>
                  <a:pt x="1154" y="89"/>
                </a:cubicBezTo>
                <a:cubicBezTo>
                  <a:pt x="1162" y="97"/>
                  <a:pt x="1159" y="112"/>
                  <a:pt x="1165" y="122"/>
                </a:cubicBezTo>
                <a:cubicBezTo>
                  <a:pt x="1174" y="135"/>
                  <a:pt x="1187" y="144"/>
                  <a:pt x="1198" y="155"/>
                </a:cubicBezTo>
                <a:cubicBezTo>
                  <a:pt x="1183" y="341"/>
                  <a:pt x="1208" y="310"/>
                  <a:pt x="1021" y="310"/>
                </a:cubicBezTo>
              </a:path>
            </a:pathLst>
          </a:custGeom>
          <a:noFill/>
          <a:ln w="127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E61C67C-5B8B-475E-A648-07F887A66907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8/25/2016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D331A3E-0E5F-4286-B4A0-0A003E5BE65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Entity-relationship (E/R) model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Historically and still very popular</a:t>
            </a:r>
          </a:p>
          <a:p>
            <a:r>
              <a:rPr lang="en-US" altLang="en-US" smtClean="0"/>
              <a:t>Can think of as a “watered-down” object-oriented design model</a:t>
            </a:r>
          </a:p>
          <a:p>
            <a:r>
              <a:rPr lang="en-US" altLang="en-US" smtClean="0"/>
              <a:t>Primarily a design model—not directly implemented by DBMS</a:t>
            </a:r>
          </a:p>
          <a:p>
            <a:r>
              <a:rPr lang="en-US" altLang="en-US" smtClean="0"/>
              <a:t>Designs represented by E/R diagrams</a:t>
            </a:r>
          </a:p>
          <a:p>
            <a:pPr lvl="1"/>
            <a:r>
              <a:rPr lang="en-US" altLang="en-US" smtClean="0"/>
              <a:t>there are other styles</a:t>
            </a:r>
          </a:p>
          <a:p>
            <a:pPr lvl="1"/>
            <a:r>
              <a:rPr lang="en-US" altLang="en-US" smtClean="0"/>
              <a:t>Very similar to UML diagrams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10037</TotalTime>
  <Pages>0</Pages>
  <Words>1831</Words>
  <Characters>0</Characters>
  <Application>Microsoft Office PowerPoint</Application>
  <PresentationFormat>On-screen Show (4:3)</PresentationFormat>
  <Lines>0</Lines>
  <Paragraphs>473</Paragraphs>
  <Slides>36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Times New Roman</vt:lpstr>
      <vt:lpstr>Wingdings</vt:lpstr>
      <vt:lpstr>Monotype Sorts</vt:lpstr>
      <vt:lpstr>Symbol</vt:lpstr>
      <vt:lpstr>AmeriGarmnd BT</vt:lpstr>
      <vt:lpstr>Network</vt:lpstr>
      <vt:lpstr>CS 405G: Introduction to Database Systems</vt:lpstr>
      <vt:lpstr>About the class</vt:lpstr>
      <vt:lpstr>Review</vt:lpstr>
      <vt:lpstr>Today’s Topics</vt:lpstr>
      <vt:lpstr>Database Design</vt:lpstr>
      <vt:lpstr>Database Design</vt:lpstr>
      <vt:lpstr>A Database Design Example</vt:lpstr>
      <vt:lpstr>PowerPoint Presentation</vt:lpstr>
      <vt:lpstr>Entity-relationship (E/R) model</vt:lpstr>
      <vt:lpstr>Entities and Attributes</vt:lpstr>
      <vt:lpstr>Types of Attributes</vt:lpstr>
      <vt:lpstr>Types of Attributes (cont.)</vt:lpstr>
      <vt:lpstr>Types of Attributes (cont.)</vt:lpstr>
      <vt:lpstr>Key Attributes</vt:lpstr>
      <vt:lpstr>SUMMARY OF ER-DIAGRAM NOTATION</vt:lpstr>
      <vt:lpstr>Summary (cont.)</vt:lpstr>
      <vt:lpstr>Relationships</vt:lpstr>
      <vt:lpstr>Instances of a relationship</vt:lpstr>
      <vt:lpstr>Structural Constraints (I)</vt:lpstr>
      <vt:lpstr>Many-to-one (N:1) RELATIONSHIP</vt:lpstr>
      <vt:lpstr>Many-to-many (M:N) RELATIONSHIP</vt:lpstr>
      <vt:lpstr>More Examples</vt:lpstr>
      <vt:lpstr>Structural Constraints (II)</vt:lpstr>
      <vt:lpstr>PowerPoint Presentation</vt:lpstr>
      <vt:lpstr>Roles in relationships</vt:lpstr>
      <vt:lpstr>Recursive relationship</vt:lpstr>
      <vt:lpstr>A RECURSIVE RELATIONSHIP  SUPERVISION</vt:lpstr>
      <vt:lpstr>Weak Entity Types</vt:lpstr>
      <vt:lpstr>SUMMARY OF ER-DIAGRAM  NOTATION FOR ER SCHEMAS</vt:lpstr>
      <vt:lpstr>PowerPoint Presentation</vt:lpstr>
      <vt:lpstr>PowerPoint Presentation</vt:lpstr>
      <vt:lpstr>Case study </vt:lpstr>
      <vt:lpstr>Case study : first design</vt:lpstr>
      <vt:lpstr>Case study : second design</vt:lpstr>
      <vt:lpstr>Summary: E-R model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CS186: Introduction to Database Systems</dc:title>
  <dc:subject/>
  <dc:creator>liuj</dc:creator>
  <cp:keywords/>
  <dc:description/>
  <cp:lastModifiedBy>liuj</cp:lastModifiedBy>
  <cp:revision>312</cp:revision>
  <dcterms:modified xsi:type="dcterms:W3CDTF">2016-08-31T12:44:13Z</dcterms:modified>
</cp:coreProperties>
</file>