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" strictFirstAndLastChars="0" saveSubsetFonts="1">
  <p:sldMasterIdLst>
    <p:sldMasterId id="2147483656" r:id="rId1"/>
  </p:sldMasterIdLst>
  <p:notesMasterIdLst>
    <p:notesMasterId r:id="rId34"/>
  </p:notesMasterIdLst>
  <p:handoutMasterIdLst>
    <p:handoutMasterId r:id="rId35"/>
  </p:handoutMasterIdLst>
  <p:sldIdLst>
    <p:sldId id="256" r:id="rId2"/>
    <p:sldId id="368" r:id="rId3"/>
    <p:sldId id="257" r:id="rId4"/>
    <p:sldId id="371" r:id="rId5"/>
    <p:sldId id="261" r:id="rId6"/>
    <p:sldId id="340" r:id="rId7"/>
    <p:sldId id="369" r:id="rId8"/>
    <p:sldId id="262" r:id="rId9"/>
    <p:sldId id="263" r:id="rId10"/>
    <p:sldId id="264" r:id="rId11"/>
    <p:sldId id="358" r:id="rId12"/>
    <p:sldId id="359" r:id="rId13"/>
    <p:sldId id="295" r:id="rId14"/>
    <p:sldId id="337" r:id="rId15"/>
    <p:sldId id="300" r:id="rId16"/>
    <p:sldId id="301" r:id="rId17"/>
    <p:sldId id="302" r:id="rId18"/>
    <p:sldId id="303" r:id="rId19"/>
    <p:sldId id="357" r:id="rId20"/>
    <p:sldId id="265" r:id="rId21"/>
    <p:sldId id="266" r:id="rId22"/>
    <p:sldId id="267" r:id="rId23"/>
    <p:sldId id="268" r:id="rId24"/>
    <p:sldId id="269" r:id="rId25"/>
    <p:sldId id="271" r:id="rId26"/>
    <p:sldId id="272" r:id="rId27"/>
    <p:sldId id="364" r:id="rId28"/>
    <p:sldId id="365" r:id="rId29"/>
    <p:sldId id="366" r:id="rId30"/>
    <p:sldId id="367" r:id="rId31"/>
    <p:sldId id="372" r:id="rId32"/>
    <p:sldId id="370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FF99FF"/>
    <a:srgbClr val="FF66FF"/>
    <a:srgbClr val="CE2B4F"/>
    <a:srgbClr val="E81F11"/>
    <a:srgbClr val="4BCC00"/>
    <a:srgbClr val="82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28" autoAdjust="0"/>
  </p:normalViewPr>
  <p:slideViewPr>
    <p:cSldViewPr>
      <p:cViewPr varScale="1">
        <p:scale>
          <a:sx n="118" d="100"/>
          <a:sy n="118" d="100"/>
        </p:scale>
        <p:origin x="13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258B0558-E59F-478D-B8B1-592CDB5E8935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655415E3-80BA-423A-97AC-7166379030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1810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C1C3E787-1B15-44B2-B294-9931623EC1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979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3445DD-527B-4AAA-8805-85922904E17D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616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90CD22-59C2-46AD-9991-FAFB0519EE4F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801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4FB7F4-4227-432D-80B3-D8623371CE25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4524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952F95D-B619-4C21-9131-7443021B9D82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46" tIns="0" rIns="19046" bIns="0" anchor="b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 i="1">
                <a:solidFill>
                  <a:schemeClr val="tx1"/>
                </a:solidFill>
                <a:latin typeface="Times New Roman" panose="02020603050405020304" pitchFamily="18" charset="0"/>
              </a:rPr>
              <a:t>21</a:t>
            </a: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47112" name="Rectangle 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2" tIns="46031" rIns="92062" bIns="46031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8449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06C29A7-EF99-47BB-9362-82CF81F2FD52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481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6404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642FC22-C05E-4C09-A8AD-757A1AF3D3FF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9214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0E2FC7-544E-4DBB-A213-9383585F7F08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5222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26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FBDFFB-37B7-49DD-9362-C0DFAEFC0736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532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8148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023504-1039-4541-9887-BB401F63E7E7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5427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0017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DF437FA-219D-4F64-9CB6-8D5125BE1530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2685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D8E8187-3565-4DBB-A6D0-20D7649F1942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2150"/>
            <a:ext cx="4556125" cy="3416300"/>
          </a:xfrm>
          <a:ln/>
        </p:spPr>
      </p:sp>
      <p:sp>
        <p:nvSpPr>
          <p:cNvPr id="5632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50" tIns="44975" rIns="89950" bIns="44975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436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840659-D1D1-4A81-AE51-55383B2FC34E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5354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9AEC71E-ECCD-41C1-B59F-D1DAECE7652A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573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743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79ABA98-CFF9-4917-8582-0FF511FBA626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9440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27633E-E60A-44F8-BB40-87FAA55F5E3E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7589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0C7AA8-812F-4373-862D-055F913795D7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1318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97D6AD-5657-4384-BAD0-D82B1E33A2C7}" type="slidenum">
              <a:rPr lang="en-US" altLang="en-US"/>
              <a:pPr eaLnBrk="1" hangingPunct="1"/>
              <a:t>24</a:t>
            </a:fld>
            <a:endParaRPr lang="en-US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6423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EA0D179-BB83-427C-8B20-A7736B9407B4}" type="slidenum">
              <a:rPr lang="en-US" altLang="en-US"/>
              <a:pPr eaLnBrk="1" hangingPunct="1"/>
              <a:t>25</a:t>
            </a:fld>
            <a:endParaRPr lang="en-US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1944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AA9B91-ED61-4FE1-8900-09A9306FCA0A}" type="slidenum">
              <a:rPr lang="en-US" altLang="en-US"/>
              <a:pPr eaLnBrk="1" hangingPunct="1"/>
              <a:t>26</a:t>
            </a:fld>
            <a:endParaRPr lang="en-US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0952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ADA340F-27CF-45D2-9A51-691AE94EACA4}" type="slidenum">
              <a:rPr lang="en-US" altLang="en-US"/>
              <a:pPr eaLnBrk="1" hangingPunct="1"/>
              <a:t>27</a:t>
            </a:fld>
            <a:endParaRPr lang="en-US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2785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E62BDB2-D7FD-4F75-8407-F3CA88E8A3AE}" type="slidenum">
              <a:rPr lang="en-US" altLang="en-US"/>
              <a:pPr eaLnBrk="1" hangingPunct="1"/>
              <a:t>28</a:t>
            </a:fld>
            <a:endParaRPr lang="en-US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2150"/>
            <a:ext cx="4556125" cy="341630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6" rIns="91434" bIns="45716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6461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FE69D7-65F5-4F4B-BC25-00E1B5C6384C}" type="slidenum">
              <a:rPr lang="en-US" altLang="en-US"/>
              <a:pPr eaLnBrk="1" hangingPunct="1"/>
              <a:t>29</a:t>
            </a:fld>
            <a:endParaRPr lang="en-US" alt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336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13A5ADF-35BB-4F19-8439-A2279F2FD2FD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5327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587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009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90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E445239-F6C9-43D4-83C5-99A6565526FA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4096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319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12F4241-B3EF-4D5C-9315-DAD74625DF3D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674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904A181-8C29-4229-8C0B-100B2810F097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975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B2651A-556D-46A6-9A48-DC5384273A16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440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80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6952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1277A-94A8-407C-80E7-1A57C54388FF}" type="datetime1">
              <a:rPr lang="en-US"/>
              <a:pPr>
                <a:defRPr/>
              </a:pPr>
              <a:t>8/26/2016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4414D5-A56D-4E1D-B142-E8EEEACFA5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180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4256B-D3F4-412C-8224-EED629E7382D}" type="datetime1">
              <a:rPr lang="en-US"/>
              <a:pPr>
                <a:defRPr/>
              </a:pPr>
              <a:t>8/26/2016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CFA7F2-8751-4B60-B834-4C543F275E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869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147F9-664C-48C3-BDDB-0C6C74380741}" type="datetime1">
              <a:rPr lang="en-US"/>
              <a:pPr>
                <a:defRPr/>
              </a:pPr>
              <a:t>8/26/2016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640BF-2D09-48C4-BAFC-E3D72BBFBA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541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17AEF-8521-4F67-9F29-2838FD8266A7}" type="datetime1">
              <a:rPr lang="en-US"/>
              <a:pPr>
                <a:defRPr/>
              </a:pPr>
              <a:t>8/26/2016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7AB1EA-E10F-42D8-AFAF-9C5EEA59B0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519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99CD5-BB48-4F80-A3DD-EFA4E6E7DB27}" type="datetime1">
              <a:rPr lang="en-US"/>
              <a:pPr>
                <a:defRPr/>
              </a:pPr>
              <a:t>8/26/2016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EABC6C-1B5D-4813-AEC7-928CDA0EBE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072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DEEFA-8CC3-4735-89E2-D0D9156FE933}" type="datetime1">
              <a:rPr lang="en-US"/>
              <a:pPr>
                <a:defRPr/>
              </a:pPr>
              <a:t>8/26/2016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E8D3B-655A-4733-9C1C-F711181B93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23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F26B4-7EF1-468A-8ED8-B2A10D63436C}" type="datetime1">
              <a:rPr lang="en-US"/>
              <a:pPr>
                <a:defRPr/>
              </a:pPr>
              <a:t>8/26/2016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4ACAF1-14E6-40DA-AB6E-CD2A79290F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49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3741D-BC7E-419E-B1D2-BE34635AD694}" type="datetime1">
              <a:rPr lang="en-US"/>
              <a:pPr>
                <a:defRPr/>
              </a:pPr>
              <a:t>8/26/2016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6B01FE-4FE8-4EEA-9733-79DE9C9507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14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69C1-7AF8-4D7F-A0DA-C2B9C278E995}" type="datetime1">
              <a:rPr lang="en-US"/>
              <a:pPr>
                <a:defRPr/>
              </a:pPr>
              <a:t>8/26/2016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BFE61-08AA-4066-8767-00DCA334AC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87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C1513-E31B-4160-B89E-8C4337465E40}" type="datetime1">
              <a:rPr lang="en-US"/>
              <a:pPr>
                <a:defRPr/>
              </a:pPr>
              <a:t>8/26/2016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4F526-5AE4-4C80-8EE5-2CC24EBFF6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83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D595A-5707-4688-8D19-AAF2DE71D85A}" type="datetime1">
              <a:rPr lang="en-US"/>
              <a:pPr>
                <a:defRPr/>
              </a:pPr>
              <a:t>8/26/2016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82C546-DB66-4D89-9E91-6F61D6C1EA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24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1774E3F-4763-4746-BBF2-EC3F047140DF}" type="datetime1">
              <a:rPr lang="en-US"/>
              <a:pPr>
                <a:defRPr/>
              </a:pPr>
              <a:t>8/26/2016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4DD7D06-95EF-47F5-94D8-E67EAEAFC83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93576" name="Freeform 40"/>
          <p:cNvSpPr>
            <a:spLocks noChangeArrowheads="1"/>
          </p:cNvSpPr>
          <p:nvPr userDrawn="1"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683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iuj@cs.unc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/>
              <a:t>CS 405G: Introduction to Database Systems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Instructor: </a:t>
            </a:r>
            <a:r>
              <a:rPr lang="en-US" altLang="en-US" sz="2600" dirty="0" err="1" smtClean="0"/>
              <a:t>Jinze</a:t>
            </a:r>
            <a:r>
              <a:rPr lang="en-US" altLang="en-US" sz="2600" dirty="0" smtClean="0"/>
              <a:t> Liu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  <a:spcAft>
                <a:spcPts val="13"/>
              </a:spcAft>
            </a:pPr>
            <a:r>
              <a:rPr lang="en-US" altLang="en-US" sz="2600" dirty="0" smtClean="0"/>
              <a:t>Fall 2016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F2456D-AA80-46B6-9E60-882F6D337A88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FFA311-43E9-42EC-BBF0-55BB2406373E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4341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What</a:t>
            </a:r>
            <a:r>
              <a:rPr lang="en-US" altLang="en-US" smtClean="0"/>
              <a:t> is a Database Management System?</a:t>
            </a:r>
            <a:endParaRPr lang="en-US" altLang="en-US" sz="3600" smtClean="0"/>
          </a:p>
        </p:txBody>
      </p:sp>
      <p:sp>
        <p:nvSpPr>
          <p:cNvPr id="1434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</a:t>
            </a:r>
            <a:r>
              <a:rPr lang="en-US" altLang="en-US" sz="2400" smtClean="0">
                <a:solidFill>
                  <a:srgbClr val="0000FF"/>
                </a:solidFill>
              </a:rPr>
              <a:t>Database Management System (DBMS)</a:t>
            </a:r>
            <a:r>
              <a:rPr lang="en-US" altLang="en-US" sz="2400" smtClean="0"/>
              <a:t> is a collection of programs that enable users to create and maintain databases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store, manage, and access data in a databases.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Typically this term is used narrowly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Relational databases with transactions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E.g. Oracle, DB2, SQL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Mostly because they predate other large repositories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Also because of technical richness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When we say </a:t>
            </a:r>
            <a:r>
              <a:rPr lang="en-US" altLang="en-US" sz="2400" smtClean="0">
                <a:solidFill>
                  <a:srgbClr val="0000FF"/>
                </a:solidFill>
              </a:rPr>
              <a:t>DBMS</a:t>
            </a:r>
            <a:r>
              <a:rPr lang="en-US" altLang="en-US" sz="2400" smtClean="0"/>
              <a:t> in this class we will usually follow this convention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But keep an open mind about applying the ideas!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F826756-8402-4136-B231-C035A136E517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4D9DE46-AEE7-4772-8EFD-1D22EEB184B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229600" cy="639763"/>
          </a:xfrm>
        </p:spPr>
        <p:txBody>
          <a:bodyPr/>
          <a:lstStyle/>
          <a:p>
            <a:pPr eaLnBrk="1" hangingPunct="1"/>
            <a:r>
              <a:rPr lang="en-US" altLang="en-US" smtClean="0"/>
              <a:t>Main Characteristics of Databases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202613" cy="5257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Self-describing nature of a database system</a:t>
            </a:r>
          </a:p>
          <a:p>
            <a:pPr lvl="1" eaLnBrk="1" hangingPunct="1">
              <a:defRPr/>
            </a:pPr>
            <a:r>
              <a:rPr lang="en-US" sz="2200" dirty="0" smtClean="0">
                <a:solidFill>
                  <a:srgbClr val="000000"/>
                </a:solidFill>
              </a:rPr>
              <a:t>A DBMS </a:t>
            </a:r>
            <a:r>
              <a:rPr lang="en-US" sz="2200" dirty="0" smtClean="0">
                <a:solidFill>
                  <a:srgbClr val="0000FF"/>
                </a:solidFill>
              </a:rPr>
              <a:t>catalog</a:t>
            </a:r>
            <a:r>
              <a:rPr lang="en-US" sz="2200" dirty="0" smtClean="0">
                <a:solidFill>
                  <a:srgbClr val="000000"/>
                </a:solidFill>
              </a:rPr>
              <a:t> stores the </a:t>
            </a:r>
            <a:r>
              <a:rPr lang="en-US" sz="2200" i="1" dirty="0" smtClean="0">
                <a:solidFill>
                  <a:srgbClr val="000000"/>
                </a:solidFill>
              </a:rPr>
              <a:t>description</a:t>
            </a:r>
            <a:r>
              <a:rPr lang="en-US" sz="2200" dirty="0" smtClean="0">
                <a:solidFill>
                  <a:srgbClr val="000000"/>
                </a:solidFill>
              </a:rPr>
              <a:t>  of the database. The description is called </a:t>
            </a:r>
            <a:r>
              <a:rPr lang="en-US" sz="2200" dirty="0" smtClean="0">
                <a:solidFill>
                  <a:srgbClr val="0000FF"/>
                </a:solidFill>
              </a:rPr>
              <a:t>meta-data</a:t>
            </a:r>
            <a:r>
              <a:rPr lang="en-US" sz="2200" dirty="0" smtClean="0">
                <a:solidFill>
                  <a:srgbClr val="000000"/>
                </a:solidFill>
              </a:rPr>
              <a:t>. </a:t>
            </a:r>
          </a:p>
          <a:p>
            <a:pPr lvl="1" eaLnBrk="1" hangingPunct="1">
              <a:defRPr/>
            </a:pPr>
            <a:endParaRPr lang="en-US" sz="22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Insulation between programs and data</a:t>
            </a:r>
          </a:p>
          <a:p>
            <a:pPr lvl="1" eaLnBrk="1" hangingPunct="1">
              <a:defRPr/>
            </a:pPr>
            <a:r>
              <a:rPr lang="en-US" sz="2200" dirty="0" smtClean="0">
                <a:solidFill>
                  <a:srgbClr val="000000"/>
                </a:solidFill>
              </a:rPr>
              <a:t>Allows changing data storage structures and operations without having to change the DBMS access</a:t>
            </a:r>
          </a:p>
          <a:p>
            <a:pPr lvl="1" eaLnBrk="1" hangingPunct="1">
              <a:defRPr/>
            </a:pPr>
            <a:endParaRPr lang="en-US" sz="22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Data Abstraction</a:t>
            </a:r>
          </a:p>
          <a:p>
            <a:pPr lvl="1" eaLnBrk="1" hangingPunct="1">
              <a:defRPr/>
            </a:pPr>
            <a:r>
              <a:rPr lang="en-US" sz="2200" dirty="0" smtClean="0">
                <a:solidFill>
                  <a:srgbClr val="000000"/>
                </a:solidFill>
              </a:rPr>
              <a:t>Use </a:t>
            </a:r>
            <a:r>
              <a:rPr lang="en-US" sz="2200" b="1" dirty="0" smtClean="0">
                <a:solidFill>
                  <a:srgbClr val="000000"/>
                </a:solidFill>
              </a:rPr>
              <a:t>data model</a:t>
            </a:r>
            <a:r>
              <a:rPr lang="en-US" sz="2200" dirty="0" smtClean="0">
                <a:solidFill>
                  <a:srgbClr val="000000"/>
                </a:solidFill>
              </a:rPr>
              <a:t> to hide storage details and present the users with a </a:t>
            </a:r>
            <a:r>
              <a:rPr lang="en-US" sz="2200" i="1" dirty="0" smtClean="0">
                <a:solidFill>
                  <a:srgbClr val="000000"/>
                </a:solidFill>
              </a:rPr>
              <a:t>conceptual view</a:t>
            </a:r>
            <a:r>
              <a:rPr lang="en-US" sz="2200" dirty="0" smtClean="0">
                <a:solidFill>
                  <a:srgbClr val="000000"/>
                </a:solidFill>
              </a:rPr>
              <a:t>  of the database</a:t>
            </a:r>
          </a:p>
          <a:p>
            <a:pPr lvl="1" eaLnBrk="1" hangingPunct="1">
              <a:defRPr/>
            </a:pPr>
            <a:endParaRPr lang="en-US" sz="22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Support of multiple views of the data</a:t>
            </a:r>
          </a:p>
          <a:p>
            <a:pPr lvl="1" eaLnBrk="1" hangingPunct="1">
              <a:defRPr/>
            </a:pPr>
            <a:r>
              <a:rPr lang="en-US" sz="2200" dirty="0" smtClean="0">
                <a:solidFill>
                  <a:srgbClr val="000000"/>
                </a:solidFill>
              </a:rPr>
              <a:t>Each user may see a different view of the database, which describes </a:t>
            </a:r>
            <a:r>
              <a:rPr lang="en-US" sz="2200" i="1" dirty="0" smtClean="0">
                <a:solidFill>
                  <a:srgbClr val="000000"/>
                </a:solidFill>
              </a:rPr>
              <a:t>only</a:t>
            </a:r>
            <a:r>
              <a:rPr lang="en-US" sz="2200" dirty="0" smtClean="0">
                <a:solidFill>
                  <a:srgbClr val="000000"/>
                </a:solidFill>
              </a:rPr>
              <a:t>  the data of interest to that user.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Sharing of data and multi-user transaction processing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078DFB5-671D-4240-9268-D7FA0BCEBF4F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88FE5E-F822-47F7-A2A0-B429CC312C9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2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-76200"/>
            <a:ext cx="7772400" cy="1143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Databases make these folks happy ...</a:t>
            </a:r>
          </a:p>
        </p:txBody>
      </p:sp>
      <p:sp>
        <p:nvSpPr>
          <p:cNvPr id="10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839200" cy="5029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End users in </a:t>
            </a:r>
            <a:r>
              <a:rPr lang="en-US" altLang="en-US" sz="2400" i="1" smtClean="0"/>
              <a:t>many </a:t>
            </a:r>
            <a:r>
              <a:rPr lang="en-US" altLang="en-US" sz="2400" smtClean="0"/>
              <a:t>fields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Business, education, science, 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DB application programmers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Build data entry &amp; analysis tools on top of DBMSs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Build web services that run off DBMSs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Database administrators (DBAs)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Design logical/physical schemas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Handle security and authorization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Data availability, crash recovery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Database tuning as needs evolve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DBMS vendors, programmers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Oracle, IBM, MS …</a:t>
            </a:r>
            <a:endParaRPr lang="en-US" altLang="en-US" sz="1800" smtClean="0"/>
          </a:p>
        </p:txBody>
      </p:sp>
      <p:sp>
        <p:nvSpPr>
          <p:cNvPr id="1034" name="Rectangle 6"/>
          <p:cNvSpPr>
            <a:spLocks noChangeArrowheads="1"/>
          </p:cNvSpPr>
          <p:nvPr/>
        </p:nvSpPr>
        <p:spPr bwMode="auto">
          <a:xfrm>
            <a:off x="3676650" y="6400800"/>
            <a:ext cx="5391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  <a:latin typeface="Tahoma" panose="020B0604030504040204" pitchFamily="34" charset="0"/>
              </a:rPr>
              <a:t>…must understand how a DBMS works</a:t>
            </a:r>
          </a:p>
        </p:txBody>
      </p:sp>
      <p:graphicFrame>
        <p:nvGraphicFramePr>
          <p:cNvPr id="1026" name="Object 7"/>
          <p:cNvGraphicFramePr>
            <a:graphicFrameLocks/>
          </p:cNvGraphicFramePr>
          <p:nvPr/>
        </p:nvGraphicFramePr>
        <p:xfrm>
          <a:off x="6705600" y="990600"/>
          <a:ext cx="16764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Clip" r:id="rId4" imgW="3657600" imgH="3425760" progId="MS_ClipArt_Gallery.2">
                  <p:embed/>
                </p:oleObj>
              </mc:Choice>
              <mc:Fallback>
                <p:oleObj name="Clip" r:id="rId4" imgW="3657600" imgH="3425760" progId="MS_ClipArt_Gallery.2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990600"/>
                        <a:ext cx="16764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E2848B2-E331-4F88-92B5-F2CC3B18E0B3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3362A1-5350-44E6-A593-5DC202187B4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What</a:t>
            </a:r>
            <a:r>
              <a:rPr lang="en-US" altLang="en-US" smtClean="0"/>
              <a:t>: Is the WWW a DBMS?</a:t>
            </a:r>
          </a:p>
        </p:txBody>
      </p:sp>
      <p:sp>
        <p:nvSpPr>
          <p:cNvPr id="1639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4582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Fairly sophisticated search available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Crawler indexes pages on the web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Keyword-based search for pages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But, currently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data is mostly unstructured and untyped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search only: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can’t modify the data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can’t get summaries, complex combinations of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few guarantees provided for freshness of data, consistency across data items, fault tolerance,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web sites typically have a (relational) DBMS in the background to provide these functions.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4A8BC6-C78D-4E78-BB4C-D1CB0D80174D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BA6EF88-DA7D-4257-9B47-6A0E2C86B51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What</a:t>
            </a:r>
            <a:r>
              <a:rPr lang="en-US" altLang="en-US" smtClean="0"/>
              <a:t>: Is the WWW a DBMS?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 picture is changing quickly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Information Extraction to get structure data from unstructured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New standards e.g., XML, Semantic Web can help data modeling</a:t>
            </a:r>
          </a:p>
          <a:p>
            <a:pPr eaLnBrk="1" hangingPunct="1"/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DBB913C-C00C-4B5E-BD3D-C4AA9EDB9A1D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697C15C-A61B-4222-92EB-7A19E2450DDC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95243" name="Text Box 11"/>
          <p:cNvSpPr txBox="1">
            <a:spLocks noChangeArrowheads="1"/>
          </p:cNvSpPr>
          <p:nvPr/>
        </p:nvSpPr>
        <p:spPr bwMode="auto">
          <a:xfrm>
            <a:off x="304800" y="3200400"/>
            <a:ext cx="3773488" cy="228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20000"/>
              </a:spcBef>
            </a:pPr>
            <a:endParaRPr lang="en-US" altLang="en-US" sz="240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Thought Experiment 2: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You’re updating a file.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The power goes out.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Which changes survive?</a:t>
            </a:r>
          </a:p>
        </p:txBody>
      </p:sp>
      <p:sp>
        <p:nvSpPr>
          <p:cNvPr id="95244" name="Text Box 12"/>
          <p:cNvSpPr txBox="1">
            <a:spLocks noChangeArrowheads="1"/>
          </p:cNvSpPr>
          <p:nvPr/>
        </p:nvSpPr>
        <p:spPr bwMode="auto">
          <a:xfrm>
            <a:off x="228600" y="2971800"/>
            <a:ext cx="16652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A</a:t>
            </a:r>
            <a:r>
              <a:rPr lang="en-US" altLang="en-US" sz="2800" b="1">
                <a:solidFill>
                  <a:srgbClr val="CF0E30"/>
                </a:solidFill>
              </a:rPr>
              <a:t>) Yours</a:t>
            </a:r>
          </a:p>
        </p:txBody>
      </p:sp>
      <p:sp>
        <p:nvSpPr>
          <p:cNvPr id="95245" name="Text Box 13"/>
          <p:cNvSpPr txBox="1">
            <a:spLocks noChangeArrowheads="1"/>
          </p:cNvSpPr>
          <p:nvPr/>
        </p:nvSpPr>
        <p:spPr bwMode="auto">
          <a:xfrm>
            <a:off x="1920875" y="2973388"/>
            <a:ext cx="22002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B</a:t>
            </a:r>
            <a:r>
              <a:rPr lang="en-US" altLang="en-US" sz="2800" b="1">
                <a:solidFill>
                  <a:srgbClr val="CF0E30"/>
                </a:solidFill>
              </a:rPr>
              <a:t>) Partner’s</a:t>
            </a:r>
          </a:p>
        </p:txBody>
      </p:sp>
      <p:sp>
        <p:nvSpPr>
          <p:cNvPr id="95246" name="Text Box 14"/>
          <p:cNvSpPr txBox="1">
            <a:spLocks noChangeArrowheads="1"/>
          </p:cNvSpPr>
          <p:nvPr/>
        </p:nvSpPr>
        <p:spPr bwMode="auto">
          <a:xfrm>
            <a:off x="4130675" y="2973388"/>
            <a:ext cx="14684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C</a:t>
            </a:r>
            <a:r>
              <a:rPr lang="en-US" altLang="en-US" sz="2800" b="1">
                <a:solidFill>
                  <a:srgbClr val="CF0E30"/>
                </a:solidFill>
              </a:rPr>
              <a:t>) Both</a:t>
            </a:r>
            <a:endParaRPr lang="en-US" altLang="en-US" sz="2800">
              <a:solidFill>
                <a:srgbClr val="CF0E30"/>
              </a:solidFill>
            </a:endParaRPr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5654675" y="2973388"/>
            <a:ext cx="18859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D</a:t>
            </a:r>
            <a:r>
              <a:rPr lang="en-US" altLang="en-US" sz="2800" b="1">
                <a:solidFill>
                  <a:srgbClr val="CF0E30"/>
                </a:solidFill>
              </a:rPr>
              <a:t>) Neither</a:t>
            </a:r>
          </a:p>
        </p:txBody>
      </p:sp>
      <p:sp>
        <p:nvSpPr>
          <p:cNvPr id="95248" name="Text Box 16"/>
          <p:cNvSpPr txBox="1">
            <a:spLocks noChangeArrowheads="1"/>
          </p:cNvSpPr>
          <p:nvPr/>
        </p:nvSpPr>
        <p:spPr bwMode="auto">
          <a:xfrm>
            <a:off x="7635875" y="2973388"/>
            <a:ext cx="12906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E</a:t>
            </a:r>
            <a:r>
              <a:rPr lang="en-US" altLang="en-US" sz="2800" b="1">
                <a:solidFill>
                  <a:srgbClr val="CF0E30"/>
                </a:solidFill>
              </a:rPr>
              <a:t>) ???</a:t>
            </a:r>
          </a:p>
        </p:txBody>
      </p:sp>
      <p:sp>
        <p:nvSpPr>
          <p:cNvPr id="95249" name="Text Box 17"/>
          <p:cNvSpPr txBox="1">
            <a:spLocks noChangeArrowheads="1"/>
          </p:cNvSpPr>
          <p:nvPr/>
        </p:nvSpPr>
        <p:spPr bwMode="auto">
          <a:xfrm>
            <a:off x="304800" y="5492750"/>
            <a:ext cx="11128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A</a:t>
            </a:r>
            <a:r>
              <a:rPr lang="en-US" altLang="en-US" sz="2800" b="1">
                <a:solidFill>
                  <a:srgbClr val="CF0E30"/>
                </a:solidFill>
              </a:rPr>
              <a:t>) All</a:t>
            </a:r>
          </a:p>
        </p:txBody>
      </p:sp>
      <p:sp>
        <p:nvSpPr>
          <p:cNvPr id="95250" name="Text Box 18"/>
          <p:cNvSpPr txBox="1">
            <a:spLocks noChangeArrowheads="1"/>
          </p:cNvSpPr>
          <p:nvPr/>
        </p:nvSpPr>
        <p:spPr bwMode="auto">
          <a:xfrm>
            <a:off x="1524000" y="5492750"/>
            <a:ext cx="15478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B</a:t>
            </a:r>
            <a:r>
              <a:rPr lang="en-US" altLang="en-US" sz="2800" b="1">
                <a:solidFill>
                  <a:srgbClr val="CF0E30"/>
                </a:solidFill>
              </a:rPr>
              <a:t>) None</a:t>
            </a:r>
          </a:p>
        </p:txBody>
      </p:sp>
      <p:sp>
        <p:nvSpPr>
          <p:cNvPr id="95251" name="Text Box 19"/>
          <p:cNvSpPr txBox="1">
            <a:spLocks noChangeArrowheads="1"/>
          </p:cNvSpPr>
          <p:nvPr/>
        </p:nvSpPr>
        <p:spPr bwMode="auto">
          <a:xfrm>
            <a:off x="3048000" y="5492750"/>
            <a:ext cx="3922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C</a:t>
            </a:r>
            <a:r>
              <a:rPr lang="en-US" altLang="en-US" sz="2800" b="1">
                <a:solidFill>
                  <a:srgbClr val="CF0E30"/>
                </a:solidFill>
              </a:rPr>
              <a:t>) All Since Last Save</a:t>
            </a:r>
            <a:endParaRPr lang="en-US" altLang="en-US" sz="2800">
              <a:solidFill>
                <a:srgbClr val="CF0E30"/>
              </a:solidFill>
            </a:endParaRPr>
          </a:p>
        </p:txBody>
      </p:sp>
      <p:sp>
        <p:nvSpPr>
          <p:cNvPr id="95252" name="Text Box 20"/>
          <p:cNvSpPr txBox="1">
            <a:spLocks noChangeArrowheads="1"/>
          </p:cNvSpPr>
          <p:nvPr/>
        </p:nvSpPr>
        <p:spPr bwMode="auto">
          <a:xfrm>
            <a:off x="7010400" y="5492750"/>
            <a:ext cx="1309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D</a:t>
            </a:r>
            <a:r>
              <a:rPr lang="en-US" altLang="en-US" sz="2800" b="1">
                <a:solidFill>
                  <a:srgbClr val="CF0E30"/>
                </a:solidFill>
              </a:rPr>
              <a:t>) ???</a:t>
            </a:r>
            <a:endParaRPr lang="en-US" altLang="en-US" sz="2800">
              <a:solidFill>
                <a:srgbClr val="CF0E30"/>
              </a:solidFill>
            </a:endParaRPr>
          </a:p>
        </p:txBody>
      </p:sp>
      <p:sp>
        <p:nvSpPr>
          <p:cNvPr id="19471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What</a:t>
            </a:r>
            <a:r>
              <a:rPr lang="en-US" altLang="en-US" smtClean="0"/>
              <a:t>: Is a File System a DBMS?</a:t>
            </a:r>
          </a:p>
        </p:txBody>
      </p:sp>
      <p:sp>
        <p:nvSpPr>
          <p:cNvPr id="19472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131175" cy="2133600"/>
          </a:xfrm>
        </p:spPr>
        <p:txBody>
          <a:bodyPr/>
          <a:lstStyle/>
          <a:p>
            <a:pPr eaLnBrk="1" hangingPunct="1"/>
            <a:r>
              <a:rPr lang="en-US" altLang="en-US" smtClean="0"/>
              <a:t>Thought Experiment 1:</a:t>
            </a:r>
          </a:p>
          <a:p>
            <a:pPr lvl="1" eaLnBrk="1" hangingPunct="1"/>
            <a:r>
              <a:rPr lang="en-US" altLang="en-US" smtClean="0"/>
              <a:t>You and your project partner are editing the same file.</a:t>
            </a:r>
          </a:p>
          <a:p>
            <a:pPr lvl="1" eaLnBrk="1" hangingPunct="1"/>
            <a:r>
              <a:rPr lang="en-US" altLang="en-US" smtClean="0"/>
              <a:t>You both save it at the same time.</a:t>
            </a:r>
          </a:p>
          <a:p>
            <a:pPr lvl="1" eaLnBrk="1" hangingPunct="1"/>
            <a:r>
              <a:rPr lang="en-US" altLang="en-US" smtClean="0"/>
              <a:t>Whose changes survive?</a:t>
            </a:r>
          </a:p>
        </p:txBody>
      </p:sp>
      <p:sp>
        <p:nvSpPr>
          <p:cNvPr id="95258" name="Text Box 26"/>
          <p:cNvSpPr txBox="1">
            <a:spLocks/>
          </p:cNvSpPr>
          <p:nvPr/>
        </p:nvSpPr>
        <p:spPr bwMode="auto">
          <a:xfrm>
            <a:off x="1371600" y="1828800"/>
            <a:ext cx="5486400" cy="31130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  <a:t>Q: How do you write </a:t>
            </a:r>
            <a:b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  <a:t>programs over a </a:t>
            </a:r>
            <a:b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  <a:t>subsystem when it </a:t>
            </a:r>
            <a:b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  <a:t>promises you only “???” ?</a:t>
            </a:r>
            <a:endParaRPr lang="en-US" altLang="en-US" sz="240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C0128"/>
                </a:solidFill>
                <a:latin typeface="Book Antiqua" panose="02040602050305030304" pitchFamily="18" charset="0"/>
              </a:rPr>
              <a:t>A: Very, very carefully!!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3" grpId="0" autoUpdateAnimBg="0"/>
      <p:bldP spid="95244" grpId="0"/>
      <p:bldP spid="95245" grpId="0"/>
      <p:bldP spid="95246" grpId="0"/>
      <p:bldP spid="95247" grpId="0"/>
      <p:bldP spid="95248" grpId="0"/>
      <p:bldP spid="95249" grpId="0"/>
      <p:bldP spid="95250" grpId="0"/>
      <p:bldP spid="95251" grpId="0"/>
      <p:bldP spid="95252" grpId="0"/>
      <p:bldP spid="9525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0B9AD4-480E-4D3C-ACDB-F1CBD97B9E4A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C0E943-E47E-4B39-A9B7-C18EC7716E27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048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OS Support for Data Management</a:t>
            </a:r>
          </a:p>
        </p:txBody>
      </p:sp>
      <p:sp>
        <p:nvSpPr>
          <p:cNvPr id="9625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7975" y="1066800"/>
            <a:ext cx="8132763" cy="5105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Data can be stored in RAM</a:t>
            </a:r>
          </a:p>
          <a:p>
            <a:pPr lvl="1" eaLnBrk="1" hangingPunct="1"/>
            <a:r>
              <a:rPr lang="en-US" altLang="en-US" sz="2000" smtClean="0"/>
              <a:t>This is what every programming language offers!</a:t>
            </a:r>
          </a:p>
          <a:p>
            <a:pPr lvl="1" eaLnBrk="1" hangingPunct="1"/>
            <a:r>
              <a:rPr lang="en-US" altLang="en-US" sz="2000" smtClean="0"/>
              <a:t>RAM is fast, and random access</a:t>
            </a:r>
          </a:p>
          <a:p>
            <a:pPr lvl="1" eaLnBrk="1" hangingPunct="1"/>
            <a:r>
              <a:rPr lang="en-US" altLang="en-US" sz="2000" smtClean="0"/>
              <a:t>Isn’t this heaven?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000" smtClean="0"/>
          </a:p>
          <a:p>
            <a:pPr eaLnBrk="1" hangingPunct="1"/>
            <a:r>
              <a:rPr lang="en-US" altLang="en-US" sz="2400" smtClean="0"/>
              <a:t>Every OS includes a File System</a:t>
            </a:r>
          </a:p>
          <a:p>
            <a:pPr lvl="1" eaLnBrk="1" hangingPunct="1"/>
            <a:r>
              <a:rPr lang="en-US" altLang="en-US" sz="2000" smtClean="0"/>
              <a:t>manages </a:t>
            </a:r>
            <a:r>
              <a:rPr lang="en-US" altLang="en-US" sz="2000" i="1" smtClean="0"/>
              <a:t>files</a:t>
            </a:r>
            <a:r>
              <a:rPr lang="en-US" altLang="en-US" sz="2000" smtClean="0"/>
              <a:t> on a magnetic disk</a:t>
            </a:r>
          </a:p>
          <a:p>
            <a:pPr lvl="1" eaLnBrk="1" hangingPunct="1"/>
            <a:r>
              <a:rPr lang="en-US" altLang="en-US" sz="2000" smtClean="0"/>
              <a:t>allows </a:t>
            </a:r>
            <a:r>
              <a:rPr lang="en-US" altLang="en-US" sz="2000" i="1" smtClean="0"/>
              <a:t>open, read, seek, close</a:t>
            </a:r>
            <a:r>
              <a:rPr lang="en-US" altLang="en-US" sz="2000" smtClean="0"/>
              <a:t> on a file</a:t>
            </a:r>
          </a:p>
          <a:p>
            <a:pPr lvl="1" eaLnBrk="1" hangingPunct="1"/>
            <a:r>
              <a:rPr lang="en-US" altLang="en-US" sz="2000" smtClean="0"/>
              <a:t>allows protections to be set on a file</a:t>
            </a:r>
          </a:p>
          <a:p>
            <a:pPr lvl="1" eaLnBrk="1" hangingPunct="1"/>
            <a:r>
              <a:rPr lang="en-US" altLang="en-US" sz="2000" smtClean="0"/>
              <a:t>drawbacks relative to RAM?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06620A1-3D1A-4ABE-B64F-83AF7976B4ED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2C2F8F4-8D85-4503-B43D-077206322F5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150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Database Management Systems</a:t>
            </a:r>
          </a:p>
        </p:txBody>
      </p:sp>
      <p:sp>
        <p:nvSpPr>
          <p:cNvPr id="2151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132763" cy="40767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What more could we want than a file system?</a:t>
            </a:r>
          </a:p>
          <a:p>
            <a:pPr lvl="1" eaLnBrk="1" hangingPunct="1"/>
            <a:r>
              <a:rPr lang="en-US" altLang="en-US" sz="2000" smtClean="0"/>
              <a:t>Simple, efficient </a:t>
            </a:r>
            <a:r>
              <a:rPr lang="en-US" altLang="en-US" sz="2000" i="1" smtClean="0"/>
              <a:t>ad hoc</a:t>
            </a:r>
            <a:r>
              <a:rPr lang="en-US" altLang="en-US" sz="2000" baseline="30000" smtClean="0"/>
              <a:t>1</a:t>
            </a:r>
            <a:r>
              <a:rPr lang="en-US" altLang="en-US" sz="2000" smtClean="0"/>
              <a:t> queries</a:t>
            </a:r>
          </a:p>
          <a:p>
            <a:pPr lvl="1" eaLnBrk="1" hangingPunct="1"/>
            <a:r>
              <a:rPr lang="en-US" altLang="en-US" sz="2000" smtClean="0"/>
              <a:t>concurrency control</a:t>
            </a:r>
          </a:p>
          <a:p>
            <a:pPr lvl="1" eaLnBrk="1" hangingPunct="1"/>
            <a:r>
              <a:rPr lang="en-US" altLang="en-US" sz="2000" smtClean="0"/>
              <a:t>recovery</a:t>
            </a:r>
          </a:p>
          <a:p>
            <a:pPr lvl="1" eaLnBrk="1" hangingPunct="1"/>
            <a:r>
              <a:rPr lang="en-US" altLang="en-US" sz="2000" smtClean="0"/>
              <a:t>benefits of good data modeling</a:t>
            </a:r>
          </a:p>
          <a:p>
            <a:pPr lvl="1" eaLnBrk="1" hangingPunct="1"/>
            <a:endParaRPr lang="en-US" altLang="en-US" sz="2400" smtClean="0"/>
          </a:p>
          <a:p>
            <a:pPr eaLnBrk="1" hangingPunct="1"/>
            <a:r>
              <a:rPr lang="en-US" altLang="en-US" sz="2400" smtClean="0"/>
              <a:t>S.M.O.P.</a:t>
            </a:r>
            <a:r>
              <a:rPr lang="en-US" altLang="en-US" sz="2400" baseline="30000" smtClean="0"/>
              <a:t>2</a:t>
            </a:r>
            <a:r>
              <a:rPr lang="en-US" altLang="en-US" sz="2400" smtClean="0"/>
              <a:t>?  Not really…</a:t>
            </a:r>
          </a:p>
          <a:p>
            <a:pPr lvl="1" eaLnBrk="1" hangingPunct="1"/>
            <a:r>
              <a:rPr lang="en-US" altLang="en-US" sz="2000" smtClean="0"/>
              <a:t>as we’ll see this semester</a:t>
            </a:r>
          </a:p>
          <a:p>
            <a:pPr lvl="1" eaLnBrk="1" hangingPunct="1"/>
            <a:r>
              <a:rPr lang="en-US" altLang="en-US" sz="2000" smtClean="0"/>
              <a:t>in fact, the OS often gets in the way!</a:t>
            </a:r>
          </a:p>
        </p:txBody>
      </p:sp>
      <p:sp>
        <p:nvSpPr>
          <p:cNvPr id="21511" name="Text Box 1028"/>
          <p:cNvSpPr txBox="1">
            <a:spLocks noChangeArrowheads="1"/>
          </p:cNvSpPr>
          <p:nvPr/>
        </p:nvSpPr>
        <p:spPr bwMode="auto">
          <a:xfrm>
            <a:off x="304800" y="5273675"/>
            <a:ext cx="85471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aseline="30000">
                <a:solidFill>
                  <a:srgbClr val="CF0E30"/>
                </a:solidFill>
                <a:latin typeface="Times" panose="02020603050405020304" pitchFamily="18" charset="0"/>
              </a:rPr>
              <a:t>1</a:t>
            </a:r>
            <a:r>
              <a:rPr lang="en-US" altLang="en-US" sz="2400">
                <a:solidFill>
                  <a:srgbClr val="CF0E30"/>
                </a:solidFill>
                <a:latin typeface="Times" panose="02020603050405020304" pitchFamily="18" charset="0"/>
              </a:rPr>
              <a:t>ad hoc: 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formed or used for specific or immediate problems or needs</a:t>
            </a:r>
          </a:p>
          <a:p>
            <a:r>
              <a:rPr lang="en-US" altLang="en-US" sz="2400" baseline="30000">
                <a:solidFill>
                  <a:schemeClr val="hlink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chemeClr val="hlink"/>
                </a:solidFill>
                <a:latin typeface="Times New Roman" panose="02020603050405020304" pitchFamily="18" charset="0"/>
              </a:rPr>
              <a:t>SMOP</a:t>
            </a:r>
            <a:r>
              <a:rPr lang="en-US" altLang="en-US" sz="2400">
                <a:solidFill>
                  <a:schemeClr val="folHlink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Small Matter Of Programming</a:t>
            </a:r>
          </a:p>
        </p:txBody>
      </p:sp>
      <p:sp>
        <p:nvSpPr>
          <p:cNvPr id="21512" name="Line 1029"/>
          <p:cNvSpPr>
            <a:spLocks noChangeShapeType="1"/>
          </p:cNvSpPr>
          <p:nvPr/>
        </p:nvSpPr>
        <p:spPr bwMode="auto">
          <a:xfrm>
            <a:off x="381000" y="527367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E0048BC-F924-4DBA-A6D5-BAF971FA0D34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C2B8E30-2762-46DF-8ABE-356D09F30E1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253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Current Commercial Outlook</a:t>
            </a:r>
          </a:p>
        </p:txBody>
      </p:sp>
      <p:sp>
        <p:nvSpPr>
          <p:cNvPr id="2253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77724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A major part of the software industry: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Oracle, IBM, Microsoft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also Sybase, Informix (now IBM), Teradata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smaller players: java-based dbms, devices, OO, …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Lots of related industries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data warehouse, document management, storage, backup, reporting, business intelligence, ERP, CRM, app integration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Traditional Relational DBMS products dominant and evolving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adapted for extensibility (user-defined types), native XML support.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Microsoft merger of file system/DB…?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7451265-D9DF-41FA-988D-1B895490E20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51A7AA8-84B9-4A6F-9839-BA6E22718C9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Advantages of a DBMS: a short list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40767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Controlling redundancy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Restrict unauthorized access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Providing persistent storage for program objects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Providing storage structure for efficient query processing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Providing backup and crash recovery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….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E81F11"/>
                </a:solidFill>
              </a:rPr>
              <a:t>And many many others that are going to be explored in this class</a:t>
            </a: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1AC817E-3B69-41E6-9D52-447BCBF92950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74EC19C-92C9-423E-9B4B-070826E73AE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Who am I?</a:t>
            </a:r>
            <a:endParaRPr lang="en-US" altLang="en-US" smtClean="0"/>
          </a:p>
        </p:txBody>
      </p:sp>
      <p:sp>
        <p:nvSpPr>
          <p:cNvPr id="615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Instructor</a:t>
            </a:r>
          </a:p>
          <a:p>
            <a:pPr lvl="1" eaLnBrk="1" hangingPunct="1"/>
            <a:r>
              <a:rPr lang="en-US" altLang="en-US" sz="2000" dirty="0" err="1" smtClean="0"/>
              <a:t>Jinze</a:t>
            </a:r>
            <a:r>
              <a:rPr lang="en-US" altLang="en-US" sz="2000" dirty="0" smtClean="0"/>
              <a:t> Liu</a:t>
            </a:r>
          </a:p>
          <a:p>
            <a:pPr lvl="1" eaLnBrk="1" hangingPunct="1"/>
            <a:r>
              <a:rPr lang="en-US" altLang="en-US" sz="2000" dirty="0" smtClean="0"/>
              <a:t>Associate Professor @ CS.UKY</a:t>
            </a:r>
          </a:p>
          <a:p>
            <a:pPr lvl="1" eaLnBrk="1" hangingPunct="1"/>
            <a:r>
              <a:rPr lang="en-US" altLang="en-US" sz="2000" dirty="0" smtClean="0"/>
              <a:t>Research area: Database, Data mining and Bioinformatics</a:t>
            </a:r>
          </a:p>
          <a:p>
            <a:pPr lvl="1" eaLnBrk="1" hangingPunct="1"/>
            <a:r>
              <a:rPr lang="en-US" altLang="en-US" sz="2000" dirty="0" smtClean="0">
                <a:hlinkClick r:id="rId3"/>
              </a:rPr>
              <a:t>Email: liuj@cs.uky.edu</a:t>
            </a:r>
            <a:endParaRPr lang="en-US" altLang="en-US" sz="2000" dirty="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0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1B2B5F6-39D6-474B-A75B-A88BB9B02425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CCA425-05B2-450C-BCA1-575DA270926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4581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848600" cy="6096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What</a:t>
            </a:r>
            <a:r>
              <a:rPr lang="en-US" altLang="en-US" smtClean="0"/>
              <a:t> database systems will we cover?</a:t>
            </a:r>
            <a:endParaRPr lang="en-US" altLang="en-US" sz="3600" smtClean="0"/>
          </a:p>
        </p:txBody>
      </p:sp>
      <p:sp>
        <p:nvSpPr>
          <p:cNvPr id="2458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We will try to be broad and touch upon</a:t>
            </a:r>
          </a:p>
          <a:p>
            <a:pPr lvl="1" eaLnBrk="1" hangingPunct="1"/>
            <a:r>
              <a:rPr lang="en-US" altLang="en-US" sz="2200" smtClean="0"/>
              <a:t>Relational </a:t>
            </a:r>
            <a:r>
              <a:rPr lang="en-US" altLang="en-US" sz="2200" smtClean="0">
                <a:solidFill>
                  <a:srgbClr val="0000FF"/>
                </a:solidFill>
              </a:rPr>
              <a:t>DBMS</a:t>
            </a:r>
            <a:r>
              <a:rPr lang="en-US" altLang="en-US" sz="2200" smtClean="0"/>
              <a:t> (e.g. Oracle, SQL Server, DB2, Postgres)</a:t>
            </a:r>
          </a:p>
          <a:p>
            <a:pPr lvl="1" eaLnBrk="1" hangingPunct="1"/>
            <a:r>
              <a:rPr lang="en-US" altLang="en-US" sz="2200" smtClean="0"/>
              <a:t>“Semi-structured” </a:t>
            </a:r>
            <a:r>
              <a:rPr lang="en-US" altLang="en-US" sz="2200" smtClean="0">
                <a:solidFill>
                  <a:srgbClr val="0000FF"/>
                </a:solidFill>
              </a:rPr>
              <a:t>DB systems</a:t>
            </a:r>
            <a:r>
              <a:rPr lang="en-US" altLang="en-US" sz="2200" smtClean="0"/>
              <a:t> (e.g. XML repositories like Xindice)</a:t>
            </a:r>
          </a:p>
          <a:p>
            <a:pPr lvl="1" eaLnBrk="1" hangingPunct="1"/>
            <a:r>
              <a:rPr lang="en-US" altLang="en-US" sz="2200" smtClean="0"/>
              <a:t>Data mining: transfer data into knowledge!</a:t>
            </a:r>
          </a:p>
          <a:p>
            <a:pPr eaLnBrk="1" hangingPunct="1"/>
            <a:r>
              <a:rPr lang="en-US" altLang="en-US" sz="2400" smtClean="0"/>
              <a:t>Starting point</a:t>
            </a:r>
          </a:p>
          <a:p>
            <a:pPr lvl="1" eaLnBrk="1" hangingPunct="1"/>
            <a:r>
              <a:rPr lang="en-US" altLang="en-US" sz="2200" smtClean="0"/>
              <a:t>We assume you have used web search engines</a:t>
            </a:r>
          </a:p>
          <a:p>
            <a:pPr lvl="1" eaLnBrk="1" hangingPunct="1"/>
            <a:r>
              <a:rPr lang="en-US" altLang="en-US" sz="2200" smtClean="0"/>
              <a:t>We assume you don’t know relational databases</a:t>
            </a:r>
          </a:p>
          <a:p>
            <a:pPr lvl="2" eaLnBrk="1" hangingPunct="1"/>
            <a:r>
              <a:rPr lang="en-US" altLang="en-US" sz="2000" smtClean="0"/>
              <a:t>Yet they pioneered many of the key ideas</a:t>
            </a:r>
          </a:p>
          <a:p>
            <a:pPr lvl="1" eaLnBrk="1" hangingPunct="1"/>
            <a:r>
              <a:rPr lang="en-US" altLang="en-US" sz="2200" smtClean="0"/>
              <a:t>So focus will be on relational DBMSs</a:t>
            </a:r>
          </a:p>
          <a:p>
            <a:pPr lvl="2" eaLnBrk="1" hangingPunct="1"/>
            <a:r>
              <a:rPr lang="en-US" altLang="en-US" sz="2000" smtClean="0"/>
              <a:t>With frequent side-notes on search engines, XML issues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4E7FE4-F86E-489F-A510-0863DC25BD88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2620F5-1958-4071-9A25-F508E1A72E6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5605" name="Rectangle 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>
                <a:solidFill>
                  <a:srgbClr val="0000FF"/>
                </a:solidFill>
              </a:rPr>
              <a:t>Why</a:t>
            </a:r>
            <a:r>
              <a:rPr lang="en-US" altLang="en-US" smtClean="0"/>
              <a:t> take this class?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105400"/>
          </a:xfrm>
          <a:noFill/>
        </p:spPr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Database systems are at the core of CS</a:t>
            </a:r>
          </a:p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They are incredibly important to society</a:t>
            </a:r>
          </a:p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The topic is intellectually rich</a:t>
            </a:r>
          </a:p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It isn’t that much work</a:t>
            </a:r>
          </a:p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Looks good on your resume</a:t>
            </a:r>
          </a:p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altLang="en-US" smtClean="0"/>
          </a:p>
          <a:p>
            <a:pPr marL="609600" indent="-609600" eaLnBrk="1" hangingPunct="1">
              <a:spcAft>
                <a:spcPts val="13"/>
              </a:spcAft>
              <a:buFont typeface="Arial" panose="020B0604020202020204" pitchFamily="34" charset="0"/>
              <a:buNone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Let’s spend a little time on each of these</a:t>
            </a:r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533400" y="2819400"/>
            <a:ext cx="5105400" cy="12700"/>
          </a:xfrm>
          <a:prstGeom prst="line">
            <a:avLst/>
          </a:prstGeom>
          <a:noFill/>
          <a:ln w="38100">
            <a:solidFill>
              <a:srgbClr val="D6020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  <p:bldP spid="133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9B17AF6-7E4C-4C28-BB49-B86D392E9C83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2E3D345-2A8F-4CF6-9BB1-4509FD67CA3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662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Shift from computation to information</a:t>
            </a:r>
          </a:p>
          <a:p>
            <a:pPr lvl="1" eaLnBrk="1" hangingPunct="1"/>
            <a:r>
              <a:rPr lang="en-US" altLang="en-US" sz="2000" smtClean="0"/>
              <a:t>True in corporate computing for years</a:t>
            </a:r>
          </a:p>
          <a:p>
            <a:pPr lvl="1" eaLnBrk="1" hangingPunct="1"/>
            <a:r>
              <a:rPr lang="en-US" altLang="en-US" sz="2000" smtClean="0"/>
              <a:t>Web, p2p made this clear for personal computing</a:t>
            </a:r>
          </a:p>
          <a:p>
            <a:pPr lvl="1" eaLnBrk="1" hangingPunct="1"/>
            <a:r>
              <a:rPr lang="en-US" altLang="en-US" sz="2000" smtClean="0"/>
              <a:t>Increasingly true of scientific computing</a:t>
            </a:r>
          </a:p>
          <a:p>
            <a:pPr lvl="1" eaLnBrk="1" hangingPunct="1"/>
            <a:endParaRPr lang="en-US" altLang="en-US" sz="2200" smtClean="0"/>
          </a:p>
          <a:p>
            <a:pPr eaLnBrk="1" hangingPunct="1"/>
            <a:r>
              <a:rPr lang="en-US" altLang="en-US" sz="2400" smtClean="0"/>
              <a:t>Need for DB technology has exploded in the last years</a:t>
            </a:r>
          </a:p>
          <a:p>
            <a:pPr lvl="1" eaLnBrk="1" hangingPunct="1"/>
            <a:r>
              <a:rPr lang="en-US" altLang="en-US" sz="2000" smtClean="0">
                <a:solidFill>
                  <a:schemeClr val="hlink"/>
                </a:solidFill>
              </a:rPr>
              <a:t>Corporate</a:t>
            </a:r>
            <a:r>
              <a:rPr lang="en-US" altLang="en-US" sz="2000" smtClean="0"/>
              <a:t>: retail swipe/clickstreams, “customer relationship mgmt”, “supply chain mgmt”, “data warehouses”, etc.</a:t>
            </a:r>
          </a:p>
          <a:p>
            <a:pPr lvl="1" eaLnBrk="1" hangingPunct="1"/>
            <a:r>
              <a:rPr lang="en-US" altLang="en-US" sz="2000" smtClean="0">
                <a:solidFill>
                  <a:schemeClr val="hlink"/>
                </a:solidFill>
              </a:rPr>
              <a:t>Web</a:t>
            </a:r>
            <a:r>
              <a:rPr lang="en-US" altLang="en-US" sz="2000" smtClean="0"/>
              <a:t>:not just “documents”. Search engines, e-commerce, blogs, wikis, other “web services”.</a:t>
            </a:r>
          </a:p>
          <a:p>
            <a:pPr lvl="1" eaLnBrk="1" hangingPunct="1"/>
            <a:r>
              <a:rPr lang="en-US" altLang="en-US" sz="2000" smtClean="0">
                <a:solidFill>
                  <a:schemeClr val="hlink"/>
                </a:solidFill>
              </a:rPr>
              <a:t>Scientific</a:t>
            </a:r>
            <a:r>
              <a:rPr lang="en-US" altLang="en-US" sz="2000" smtClean="0"/>
              <a:t>: digital libraries, genomics, satellite imagery, physical sensors, simulation data</a:t>
            </a:r>
          </a:p>
          <a:p>
            <a:pPr lvl="1" eaLnBrk="1" hangingPunct="1"/>
            <a:r>
              <a:rPr lang="en-US" altLang="en-US" sz="2000" smtClean="0">
                <a:solidFill>
                  <a:schemeClr val="hlink"/>
                </a:solidFill>
              </a:rPr>
              <a:t>Personal</a:t>
            </a:r>
            <a:r>
              <a:rPr lang="en-US" altLang="en-US" sz="2000" smtClean="0"/>
              <a:t>: Music, photo, &amp; video libraries.  Email archives. File contents (“desktop search”).  </a:t>
            </a:r>
          </a:p>
        </p:txBody>
      </p:sp>
      <p:sp>
        <p:nvSpPr>
          <p:cNvPr id="26630" name="Text Box 1"/>
          <p:cNvSpPr txBox="1">
            <a:spLocks noChangeArrowheads="1"/>
          </p:cNvSpPr>
          <p:nvPr/>
        </p:nvSpPr>
        <p:spPr bwMode="auto">
          <a:xfrm>
            <a:off x="3379788" y="952500"/>
            <a:ext cx="50514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76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Aft>
                <a:spcPts val="300"/>
              </a:spcAft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A. Database systems are the core of CS</a:t>
            </a: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663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Why</a:t>
            </a:r>
            <a:r>
              <a:rPr lang="en-US" altLang="en-US" smtClean="0"/>
              <a:t> take this class?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33D0043-1995-40D1-9405-2590CCAD1E89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2731948-D04C-4CC7-9EE4-461929FFD2FB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7653" name="Text Box 1"/>
          <p:cNvSpPr txBox="1">
            <a:spLocks noChangeArrowheads="1"/>
          </p:cNvSpPr>
          <p:nvPr/>
        </p:nvSpPr>
        <p:spPr bwMode="auto">
          <a:xfrm>
            <a:off x="3379788" y="1563688"/>
            <a:ext cx="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457200" indent="-457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765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take this class?</a:t>
            </a: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68313" y="1371600"/>
            <a:ext cx="5181600" cy="3581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“Knowledge is power.” -- Sir Francis Bacon</a:t>
            </a:r>
          </a:p>
          <a:p>
            <a:pPr eaLnBrk="1" hangingPunct="1"/>
            <a:endParaRPr lang="en-US" altLang="en-US" sz="2400" smtClean="0"/>
          </a:p>
          <a:p>
            <a:pPr eaLnBrk="1" hangingPunct="1"/>
            <a:endParaRPr lang="en-US" altLang="en-US" sz="2400" smtClean="0"/>
          </a:p>
          <a:p>
            <a:pPr eaLnBrk="1" hangingPunct="1"/>
            <a:r>
              <a:rPr lang="en-US" altLang="en-US" sz="2400" smtClean="0"/>
              <a:t>“With great power comes great responsibility.” -- SpiderMan’s Uncle Ben</a:t>
            </a:r>
          </a:p>
        </p:txBody>
      </p:sp>
      <p:sp>
        <p:nvSpPr>
          <p:cNvPr id="27656" name="Text Box 9"/>
          <p:cNvSpPr txBox="1">
            <a:spLocks noChangeArrowheads="1"/>
          </p:cNvSpPr>
          <p:nvPr/>
        </p:nvSpPr>
        <p:spPr bwMode="auto">
          <a:xfrm>
            <a:off x="3379788" y="952500"/>
            <a:ext cx="537527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76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Aft>
                <a:spcPts val="300"/>
              </a:spcAft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B. DBs are incredibly important to society</a:t>
            </a: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5371" name="Text Box 11"/>
          <p:cNvSpPr txBox="1">
            <a:spLocks/>
          </p:cNvSpPr>
          <p:nvPr/>
        </p:nvSpPr>
        <p:spPr bwMode="auto">
          <a:xfrm>
            <a:off x="304800" y="5514975"/>
            <a:ext cx="84693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E81F11"/>
                </a:solidFill>
              </a:rPr>
              <a:t>Policy-makers should understand technological possibilities.</a:t>
            </a:r>
          </a:p>
          <a:p>
            <a:pPr eaLnBrk="1" hangingPunct="1"/>
            <a:r>
              <a:rPr lang="en-US" altLang="en-US" sz="2400">
                <a:solidFill>
                  <a:srgbClr val="E81F11"/>
                </a:solidFill>
              </a:rPr>
              <a:t>Informed Technologists needed in public discourse on usage.</a:t>
            </a:r>
          </a:p>
        </p:txBody>
      </p:sp>
      <p:pic>
        <p:nvPicPr>
          <p:cNvPr id="15372" name="Picture 12" descr="t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03413"/>
            <a:ext cx="301625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  <p:bldP spid="1537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D73DC48-CD3F-440D-A429-B616FB2A8DBF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EAEA083-25CA-4F61-B28D-EA4A5861869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054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representing information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data modeling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languages and systems for querying data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complex queries &amp; query semantics*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over massive data sets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concurrency control for data manipulation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controlling concurrent access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ensuring transactional semantics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reliable data storage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maintain data semantics even if you pull the plug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data mining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/>
              <a:t>Let your data speak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200" dirty="0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600" dirty="0" smtClean="0"/>
              <a:t>* semantics: the meaning or relationship of meanings of a sign or set of signs</a:t>
            </a:r>
          </a:p>
        </p:txBody>
      </p:sp>
      <p:sp>
        <p:nvSpPr>
          <p:cNvPr id="28678" name="Text Box 1"/>
          <p:cNvSpPr txBox="1">
            <a:spLocks noChangeArrowheads="1"/>
          </p:cNvSpPr>
          <p:nvPr/>
        </p:nvSpPr>
        <p:spPr bwMode="auto">
          <a:xfrm>
            <a:off x="3379788" y="1563688"/>
            <a:ext cx="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457200" indent="-457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867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Why</a:t>
            </a:r>
            <a:r>
              <a:rPr lang="en-US" altLang="en-US" smtClean="0"/>
              <a:t> take this class?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3379788" y="952500"/>
            <a:ext cx="42973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76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Aft>
                <a:spcPts val="300"/>
              </a:spcAft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C.  The topic is intellectually rich.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FF9CCA-4128-4996-B2F4-F9C4DE4DD6E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556015-72D9-4AFC-977F-C987965A6CCB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Bad news: It is a lot of work.</a:t>
            </a:r>
          </a:p>
          <a:p>
            <a:pPr lvl="1" eaLnBrk="1" hangingPunct="1"/>
            <a:r>
              <a:rPr lang="en-US" altLang="en-US" sz="2200" dirty="0" smtClean="0"/>
              <a:t>You may need to learn a language you are not familiar with like PHP for the project</a:t>
            </a:r>
          </a:p>
          <a:p>
            <a:pPr lvl="1" eaLnBrk="1" hangingPunct="1"/>
            <a:r>
              <a:rPr lang="en-US" altLang="en-US" sz="2200" dirty="0" smtClean="0"/>
              <a:t>Besides SQL which is considered the most fun part, you will also need to learn the theoretical side of relational database</a:t>
            </a:r>
          </a:p>
          <a:p>
            <a:pPr marL="0" indent="0" eaLnBrk="1" hangingPunct="1"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sz="2400" dirty="0" smtClean="0"/>
              <a:t>Good news: the course is front loaded</a:t>
            </a:r>
            <a:endParaRPr lang="en-US" altLang="en-US" dirty="0" smtClean="0"/>
          </a:p>
          <a:p>
            <a:pPr lvl="1" eaLnBrk="1" hangingPunct="1"/>
            <a:r>
              <a:rPr lang="en-US" altLang="en-US" sz="2000" dirty="0" smtClean="0"/>
              <a:t>Most of the hard work is in the first half of the semester</a:t>
            </a:r>
          </a:p>
          <a:p>
            <a:pPr lvl="1" eaLnBrk="1" hangingPunct="1"/>
            <a:r>
              <a:rPr lang="en-US" altLang="en-US" sz="2000" dirty="0" smtClean="0"/>
              <a:t>Load balanced with most other classes</a:t>
            </a:r>
          </a:p>
        </p:txBody>
      </p:sp>
      <p:sp>
        <p:nvSpPr>
          <p:cNvPr id="29702" name="Text Box 1"/>
          <p:cNvSpPr txBox="1">
            <a:spLocks noChangeArrowheads="1"/>
          </p:cNvSpPr>
          <p:nvPr/>
        </p:nvSpPr>
        <p:spPr bwMode="auto">
          <a:xfrm>
            <a:off x="3379788" y="1563688"/>
            <a:ext cx="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457200" indent="-457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9703" name="Line 4"/>
          <p:cNvSpPr>
            <a:spLocks noChangeShapeType="1"/>
          </p:cNvSpPr>
          <p:nvPr/>
        </p:nvSpPr>
        <p:spPr bwMode="auto">
          <a:xfrm>
            <a:off x="3352800" y="1066800"/>
            <a:ext cx="3657600" cy="12700"/>
          </a:xfrm>
          <a:prstGeom prst="line">
            <a:avLst/>
          </a:prstGeom>
          <a:noFill/>
          <a:ln w="25400">
            <a:solidFill>
              <a:srgbClr val="D6020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Why</a:t>
            </a:r>
            <a:r>
              <a:rPr lang="en-US" altLang="en-US" smtClean="0"/>
              <a:t> take this class?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3379788" y="952500"/>
            <a:ext cx="351313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76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Aft>
                <a:spcPts val="300"/>
              </a:spcAft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D.  It isn’t that much work.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D2C4EFE-6524-442A-A8E8-C14FABB3B96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2D3EBD1-0FB4-4157-9A38-2803B03C2C4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05400"/>
          </a:xfrm>
          <a:noFill/>
        </p:spPr>
        <p:txBody>
          <a:bodyPr/>
          <a:lstStyle/>
          <a:p>
            <a:pPr marL="396875" indent="-396875" eaLnBrk="1" hangingPunct="1">
              <a:lnSpc>
                <a:spcPts val="2400"/>
              </a:lnSpc>
              <a:spcAft>
                <a:spcPts val="5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400" smtClean="0"/>
              <a:t>Yes, but why?  This is not a course for:</a:t>
            </a:r>
          </a:p>
          <a:p>
            <a:pPr marL="819150" lvl="1" indent="-474663" eaLnBrk="1" hangingPunct="1">
              <a:lnSpc>
                <a:spcPts val="2400"/>
              </a:lnSpc>
              <a:spcAft>
                <a:spcPts val="5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Oracle administrators</a:t>
            </a:r>
          </a:p>
          <a:p>
            <a:pPr marL="819150" lvl="1" indent="-474663" eaLnBrk="1" hangingPunct="1">
              <a:lnSpc>
                <a:spcPts val="2400"/>
              </a:lnSpc>
              <a:spcAft>
                <a:spcPts val="5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IBM DB2 engine developers</a:t>
            </a:r>
          </a:p>
          <a:p>
            <a:pPr lvl="2" eaLnBrk="1" hangingPunct="1">
              <a:lnSpc>
                <a:spcPts val="2200"/>
              </a:lnSpc>
              <a:spcAft>
                <a:spcPts val="4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Though it’s useful for both!</a:t>
            </a:r>
          </a:p>
          <a:p>
            <a:pPr lvl="2" eaLnBrk="1" hangingPunct="1">
              <a:lnSpc>
                <a:spcPts val="2200"/>
              </a:lnSpc>
              <a:spcAft>
                <a:spcPts val="4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endParaRPr lang="en-US" altLang="en-US" sz="2000" smtClean="0"/>
          </a:p>
          <a:p>
            <a:pPr marL="396875" indent="-396875" eaLnBrk="1" hangingPunct="1">
              <a:lnSpc>
                <a:spcPts val="2400"/>
              </a:lnSpc>
              <a:spcAft>
                <a:spcPts val="5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400" smtClean="0"/>
              <a:t>It is a course for well-educated computer scientists</a:t>
            </a:r>
          </a:p>
          <a:p>
            <a:pPr marL="819150" lvl="1" indent="-474663" eaLnBrk="1" hangingPunct="1">
              <a:lnSpc>
                <a:spcPts val="2400"/>
              </a:lnSpc>
              <a:spcAft>
                <a:spcPts val="5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Database system concepts and techniques increasingly used “outside the box”</a:t>
            </a:r>
          </a:p>
          <a:p>
            <a:pPr lvl="2" eaLnBrk="1" hangingPunct="1">
              <a:lnSpc>
                <a:spcPts val="2200"/>
              </a:lnSpc>
              <a:spcAft>
                <a:spcPts val="4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Ask your friends at Microsoft, Yahoo!, Google, Apple, etc.</a:t>
            </a:r>
          </a:p>
          <a:p>
            <a:pPr lvl="2" eaLnBrk="1" hangingPunct="1">
              <a:lnSpc>
                <a:spcPts val="2200"/>
              </a:lnSpc>
              <a:spcAft>
                <a:spcPts val="4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Actually, they may or may not realize it!</a:t>
            </a:r>
          </a:p>
          <a:p>
            <a:pPr marL="819150" lvl="1" indent="-474663" eaLnBrk="1" hangingPunct="1">
              <a:lnSpc>
                <a:spcPts val="2400"/>
              </a:lnSpc>
              <a:spcAft>
                <a:spcPts val="13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A rich understanding of these issues is a basic and (un?)fortunately unusual skill.</a:t>
            </a:r>
          </a:p>
        </p:txBody>
      </p:sp>
      <p:sp>
        <p:nvSpPr>
          <p:cNvPr id="30726" name="Text Box 1"/>
          <p:cNvSpPr txBox="1">
            <a:spLocks noChangeArrowheads="1"/>
          </p:cNvSpPr>
          <p:nvPr/>
        </p:nvSpPr>
        <p:spPr bwMode="auto">
          <a:xfrm>
            <a:off x="3379788" y="1563688"/>
            <a:ext cx="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457200" indent="-457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3072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>
                <a:solidFill>
                  <a:srgbClr val="0000FF"/>
                </a:solidFill>
              </a:rPr>
              <a:t>Why</a:t>
            </a:r>
            <a:r>
              <a:rPr lang="en-US" altLang="en-US" smtClean="0"/>
              <a:t> take this class?</a:t>
            </a:r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3379788" y="952500"/>
            <a:ext cx="38703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76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Aft>
                <a:spcPts val="300"/>
              </a:spcAft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E.  Looks good on my resume.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the course: Information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295400"/>
            <a:ext cx="7772400" cy="48768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Canvas will be used for the class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Notes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Assignments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Forum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Textbook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Fundamentals of database systems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 smtClean="0"/>
              <a:t>Ramez</a:t>
            </a:r>
            <a:r>
              <a:rPr lang="en-US" dirty="0" smtClean="0"/>
              <a:t> </a:t>
            </a:r>
            <a:r>
              <a:rPr lang="en-US" dirty="0" err="1" smtClean="0"/>
              <a:t>Elmasri</a:t>
            </a:r>
            <a:r>
              <a:rPr lang="en-US" dirty="0" smtClean="0"/>
              <a:t> and </a:t>
            </a:r>
            <a:r>
              <a:rPr lang="en-US" dirty="0" err="1" smtClean="0"/>
              <a:t>Shamkant</a:t>
            </a:r>
            <a:r>
              <a:rPr lang="en-US" dirty="0" smtClean="0"/>
              <a:t> B. </a:t>
            </a:r>
            <a:r>
              <a:rPr lang="en-US" dirty="0" err="1" smtClean="0"/>
              <a:t>Navathe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Can get it from the bookstore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Jinze’s</a:t>
            </a:r>
            <a:r>
              <a:rPr lang="en-US" dirty="0" smtClean="0"/>
              <a:t> Office Hours: </a:t>
            </a:r>
          </a:p>
          <a:p>
            <a:pPr lvl="1" eaLnBrk="1" hangingPunct="1">
              <a:defRPr/>
            </a:pPr>
            <a:r>
              <a:rPr lang="en-US" dirty="0" smtClean="0"/>
              <a:t>235 </a:t>
            </a:r>
            <a:r>
              <a:rPr lang="en-US" dirty="0" err="1" smtClean="0"/>
              <a:t>Hardymon</a:t>
            </a:r>
            <a:r>
              <a:rPr lang="en-US" dirty="0" smtClean="0"/>
              <a:t> building, </a:t>
            </a:r>
            <a:r>
              <a:rPr lang="en-US" dirty="0" smtClean="0"/>
              <a:t>Friday 10:00am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Email: please include CS405G in the subject line for fast response</a:t>
            </a:r>
          </a:p>
          <a:p>
            <a:pPr lvl="1"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3100" dirty="0" smtClean="0"/>
              <a:t>Class mailing list</a:t>
            </a:r>
          </a:p>
          <a:p>
            <a:pPr lvl="1" eaLnBrk="1" hangingPunct="1">
              <a:defRPr/>
            </a:pPr>
            <a:r>
              <a:rPr lang="en-US" dirty="0" smtClean="0"/>
              <a:t>Will send emails to everyone once set up. </a:t>
            </a:r>
          </a:p>
          <a:p>
            <a:pPr lvl="1" eaLnBrk="1" hangingPunct="1">
              <a:defRPr/>
            </a:pPr>
            <a:r>
              <a:rPr lang="en-US" dirty="0" smtClean="0"/>
              <a:t>Will be used for announcement/clarification of assignments/answering questions</a:t>
            </a:r>
          </a:p>
        </p:txBody>
      </p:sp>
      <p:sp>
        <p:nvSpPr>
          <p:cNvPr id="31748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05E671-6425-44C6-BF4D-02753CF0745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DD353E1-104A-4704-B411-CF68EE836DD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27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the Course – Workload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077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6 homework assignments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Including programming assignment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Building blocks for your project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1 Programming project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Exams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1 Midterm &amp; 1 Final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Cheating policy: zero tolerance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We have the technology…</a:t>
            </a:r>
          </a:p>
          <a:p>
            <a:pPr lvl="1" eaLnBrk="1" hangingPunct="1"/>
            <a:endParaRPr lang="en-US" altLang="en-US" sz="170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1700" smtClean="0"/>
          </a:p>
          <a:p>
            <a:pPr lvl="1" eaLnBrk="1" hangingPunct="1"/>
            <a:endParaRPr lang="en-US" altLang="en-US" sz="2000" smtClean="0"/>
          </a:p>
        </p:txBody>
      </p:sp>
      <p:sp>
        <p:nvSpPr>
          <p:cNvPr id="32772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C1B044-5FD5-4019-9B6D-6937AE5313C1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1E41C44-E937-4C90-9CD6-656EE56DC21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28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the course: Workload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066800"/>
            <a:ext cx="8382000" cy="4876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Programming projects have a practical, hands-on focus:</a:t>
            </a:r>
          </a:p>
          <a:p>
            <a:pPr lvl="1" eaLnBrk="1" hangingPunct="1"/>
            <a:r>
              <a:rPr lang="en-US" altLang="en-US" sz="2000" smtClean="0"/>
              <a:t>A relational DBMS for a particular application </a:t>
            </a:r>
          </a:p>
          <a:p>
            <a:pPr lvl="2" eaLnBrk="1" hangingPunct="1"/>
            <a:r>
              <a:rPr lang="en-US" altLang="en-US" sz="1600" smtClean="0"/>
              <a:t>To be named (let me know your interest!)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en-US" altLang="en-US" sz="1600" smtClean="0"/>
          </a:p>
          <a:p>
            <a:pPr lvl="1" eaLnBrk="1" hangingPunct="1"/>
            <a:r>
              <a:rPr lang="en-US" altLang="en-US" sz="2000" smtClean="0"/>
              <a:t>Projects are to be done in teams of 2</a:t>
            </a:r>
          </a:p>
          <a:p>
            <a:pPr lvl="1" eaLnBrk="1" hangingPunct="1"/>
            <a:endParaRPr lang="en-US" altLang="en-US" sz="2000" smtClean="0"/>
          </a:p>
          <a:p>
            <a:pPr lvl="1" eaLnBrk="1" hangingPunct="1"/>
            <a:r>
              <a:rPr lang="en-US" altLang="en-US" sz="2000" smtClean="0"/>
              <a:t>Pick your partner ASAP!</a:t>
            </a:r>
          </a:p>
        </p:txBody>
      </p:sp>
      <p:sp>
        <p:nvSpPr>
          <p:cNvPr id="33796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72CEEA7-FADE-4528-ABED-2E779C238023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58DAC9-0B51-4376-A073-2C5F25F0E51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29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4EC2809-D071-44BB-B451-73C6898B5EEA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9487641-B9F2-4A2C-B443-F79182D6474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49530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Topics for Today</a:t>
            </a:r>
          </a:p>
        </p:txBody>
      </p:sp>
      <p:sp>
        <p:nvSpPr>
          <p:cNvPr id="7174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132763" cy="5105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What is a database? </a:t>
            </a:r>
          </a:p>
          <a:p>
            <a:pPr eaLnBrk="1" hangingPunct="1"/>
            <a:r>
              <a:rPr lang="en-US" altLang="en-US" sz="2400" smtClean="0"/>
              <a:t>What is a database management system?</a:t>
            </a:r>
          </a:p>
          <a:p>
            <a:pPr eaLnBrk="1" hangingPunct="1"/>
            <a:r>
              <a:rPr lang="en-US" altLang="en-US" sz="2400" smtClean="0"/>
              <a:t>Why take a database course?</a:t>
            </a:r>
          </a:p>
          <a:p>
            <a:pPr eaLnBrk="1" hangingPunct="1"/>
            <a:r>
              <a:rPr lang="en-US" altLang="en-US" sz="2400" smtClean="0"/>
              <a:t>How to take the class?</a:t>
            </a:r>
          </a:p>
          <a:p>
            <a:pPr eaLnBrk="1" hangingPunct="1"/>
            <a:r>
              <a:rPr lang="en-US" altLang="en-US" sz="2400" smtClean="0"/>
              <a:t>Preview of class contents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the course: Grading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838200" y="1143000"/>
            <a:ext cx="7467600" cy="461962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Weights</a:t>
            </a:r>
          </a:p>
          <a:p>
            <a:pPr lvl="1" eaLnBrk="1" hangingPunct="1">
              <a:defRPr/>
            </a:pPr>
            <a:r>
              <a:rPr lang="en-US" sz="2200" dirty="0" smtClean="0"/>
              <a:t>6 Homework assignments 25%</a:t>
            </a:r>
          </a:p>
          <a:p>
            <a:pPr lvl="1" eaLnBrk="1" hangingPunct="1">
              <a:defRPr/>
            </a:pPr>
            <a:r>
              <a:rPr lang="en-US" sz="2200" dirty="0" smtClean="0"/>
              <a:t>Project 25%</a:t>
            </a:r>
          </a:p>
          <a:p>
            <a:pPr lvl="1" eaLnBrk="1" hangingPunct="1">
              <a:defRPr/>
            </a:pPr>
            <a:r>
              <a:rPr lang="en-US" sz="2200" dirty="0" smtClean="0"/>
              <a:t>Midterm exam </a:t>
            </a:r>
            <a:r>
              <a:rPr lang="en-US" sz="2200" dirty="0" smtClean="0"/>
              <a:t>25%</a:t>
            </a:r>
            <a:endParaRPr lang="en-US" sz="2200" dirty="0" smtClean="0"/>
          </a:p>
          <a:p>
            <a:pPr lvl="1" eaLnBrk="1" hangingPunct="1">
              <a:defRPr/>
            </a:pPr>
            <a:r>
              <a:rPr lang="en-US" sz="2200" dirty="0" smtClean="0"/>
              <a:t>Final exam </a:t>
            </a:r>
            <a:r>
              <a:rPr lang="en-US" sz="2200" dirty="0" smtClean="0"/>
              <a:t>20%</a:t>
            </a:r>
            <a:endParaRPr lang="en-US" sz="2200" dirty="0" smtClean="0"/>
          </a:p>
          <a:p>
            <a:pPr lvl="1" eaLnBrk="1" hangingPunct="1">
              <a:defRPr/>
            </a:pPr>
            <a:r>
              <a:rPr lang="en-US" sz="2200" dirty="0" smtClean="0"/>
              <a:t>Quizzes 5%</a:t>
            </a:r>
          </a:p>
          <a:p>
            <a:pPr marL="344487" lvl="1" indent="0" eaLnBrk="1" hangingPunct="1">
              <a:buNone/>
              <a:defRPr/>
            </a:pPr>
            <a:endParaRPr lang="en-US" sz="2200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More information is in the syllabus</a:t>
            </a:r>
          </a:p>
          <a:p>
            <a:pPr lvl="1" eaLnBrk="1" hangingPunct="1">
              <a:defRPr/>
            </a:pPr>
            <a:r>
              <a:rPr lang="en-US" sz="2200" dirty="0" smtClean="0"/>
              <a:t>Final grade</a:t>
            </a:r>
          </a:p>
          <a:p>
            <a:pPr lvl="1" eaLnBrk="1" hangingPunct="1">
              <a:defRPr/>
            </a:pPr>
            <a:r>
              <a:rPr lang="en-US" sz="2200" dirty="0" smtClean="0"/>
              <a:t>Late homework</a:t>
            </a:r>
          </a:p>
          <a:p>
            <a:pPr lvl="2" eaLnBrk="1" hangingPunct="1">
              <a:defRPr/>
            </a:pPr>
            <a:r>
              <a:rPr lang="en-US" sz="1900" dirty="0" smtClean="0"/>
              <a:t>Will be accepted</a:t>
            </a:r>
          </a:p>
          <a:p>
            <a:pPr lvl="1" eaLnBrk="1" hangingPunct="1">
              <a:defRPr/>
            </a:pPr>
            <a:r>
              <a:rPr lang="en-US" sz="2200" dirty="0" smtClean="0"/>
              <a:t>Academic </a:t>
            </a:r>
            <a:r>
              <a:rPr lang="en-US" sz="2200" dirty="0" err="1" smtClean="0"/>
              <a:t>mis</a:t>
            </a:r>
            <a:r>
              <a:rPr lang="en-US" sz="2200" dirty="0" smtClean="0"/>
              <a:t>-conduct</a:t>
            </a:r>
          </a:p>
          <a:p>
            <a:pPr lvl="2" eaLnBrk="1" hangingPunct="1">
              <a:defRPr/>
            </a:pPr>
            <a:r>
              <a:rPr lang="en-US" sz="1900" dirty="0" smtClean="0"/>
              <a:t>You are expected to do the assignment independently</a:t>
            </a:r>
          </a:p>
          <a:p>
            <a:pPr lvl="2" eaLnBrk="1" hangingPunct="1">
              <a:defRPr/>
            </a:pPr>
            <a:r>
              <a:rPr lang="en-US" sz="1900" dirty="0" smtClean="0"/>
              <a:t>Discussions if allowed should be acknowledged </a:t>
            </a:r>
          </a:p>
        </p:txBody>
      </p:sp>
      <p:sp>
        <p:nvSpPr>
          <p:cNvPr id="34820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0C2F75-DC66-4C9A-8BFB-B47E1840335D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482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AA28A7-75DE-4900-9E71-BC7853196E0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30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117AEF-8521-4F67-9F29-2838FD8266A7}" type="datetime1">
              <a:rPr lang="en-US" smtClean="0"/>
              <a:pPr>
                <a:defRPr/>
              </a:pPr>
              <a:t>8/26/2016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Jinze Liu  @ University of Kentucky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AB1EA-E10F-42D8-AFAF-9C5EEA59B037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5571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Next Class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Database </a:t>
            </a:r>
            <a:r>
              <a:rPr lang="en-US" altLang="en-US" dirty="0" smtClean="0"/>
              <a:t>modeling </a:t>
            </a:r>
          </a:p>
          <a:p>
            <a:pPr lvl="1" eaLnBrk="1" hangingPunct="1"/>
            <a:r>
              <a:rPr lang="en-US" altLang="en-US" dirty="0" smtClean="0"/>
              <a:t>The ER (Entity-Relationship) model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Any Questions?</a:t>
            </a:r>
          </a:p>
          <a:p>
            <a:pPr eaLnBrk="1" hangingPunct="1"/>
            <a:r>
              <a:rPr lang="en-US" altLang="en-US" dirty="0" smtClean="0"/>
              <a:t>Any suggestions?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</p:txBody>
      </p:sp>
      <p:sp>
        <p:nvSpPr>
          <p:cNvPr id="358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BFBA68A-713D-4B0B-BD0B-6F25C895EE96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5D750C7-8552-464A-BA5D-0E77D66A27AA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32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Database Systems?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Name a few!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2CC35C6-BC65-41D9-8CEC-9DB0CF7A4577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7067A5-7D78-48D1-94C3-B6F28373431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2983B4E-C4D7-48C1-AE8E-80730B969057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D0F116B-86E5-490E-91C0-2D299A2AFCB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pic>
        <p:nvPicPr>
          <p:cNvPr id="92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43000"/>
            <a:ext cx="6858000" cy="523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153400" cy="639763"/>
          </a:xfrm>
        </p:spPr>
        <p:txBody>
          <a:bodyPr/>
          <a:lstStyle/>
          <a:p>
            <a:pPr eaLnBrk="1" hangingPunct="1"/>
            <a:r>
              <a:rPr lang="en-US" altLang="en-US" smtClean="0"/>
              <a:t>Database Systems: Bank Systems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3BC9D5C-5F3E-4957-B2B3-6A2ACEB16059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CA24A90-6937-4D72-9170-6C06254941D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Database Systems - Ecommerce </a:t>
            </a:r>
          </a:p>
        </p:txBody>
      </p:sp>
      <p:pic>
        <p:nvPicPr>
          <p:cNvPr id="1024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" t="24788" r="5550" b="8263"/>
          <a:stretch>
            <a:fillRect/>
          </a:stretch>
        </p:blipFill>
        <p:spPr bwMode="auto">
          <a:xfrm>
            <a:off x="304800" y="1143000"/>
            <a:ext cx="848042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Freeform 8"/>
          <p:cNvSpPr>
            <a:spLocks/>
          </p:cNvSpPr>
          <p:nvPr/>
        </p:nvSpPr>
        <p:spPr bwMode="auto">
          <a:xfrm>
            <a:off x="250825" y="3468688"/>
            <a:ext cx="1189038" cy="327025"/>
          </a:xfrm>
          <a:custGeom>
            <a:avLst/>
            <a:gdLst>
              <a:gd name="T0" fmla="*/ 0 w 749"/>
              <a:gd name="T1" fmla="*/ 214313 h 206"/>
              <a:gd name="T2" fmla="*/ 363538 w 749"/>
              <a:gd name="T3" fmla="*/ 101600 h 206"/>
              <a:gd name="T4" fmla="*/ 725488 w 749"/>
              <a:gd name="T5" fmla="*/ 1588 h 206"/>
              <a:gd name="T6" fmla="*/ 1152525 w 749"/>
              <a:gd name="T7" fmla="*/ 88900 h 206"/>
              <a:gd name="T8" fmla="*/ 1152525 w 749"/>
              <a:gd name="T9" fmla="*/ 263525 h 206"/>
              <a:gd name="T10" fmla="*/ 1114425 w 749"/>
              <a:gd name="T11" fmla="*/ 301625 h 206"/>
              <a:gd name="T12" fmla="*/ 1039813 w 749"/>
              <a:gd name="T13" fmla="*/ 327025 h 206"/>
              <a:gd name="T14" fmla="*/ 387350 w 749"/>
              <a:gd name="T15" fmla="*/ 314325 h 206"/>
              <a:gd name="T16" fmla="*/ 112713 w 749"/>
              <a:gd name="T17" fmla="*/ 301625 h 206"/>
              <a:gd name="T18" fmla="*/ 36513 w 749"/>
              <a:gd name="T19" fmla="*/ 276225 h 206"/>
              <a:gd name="T20" fmla="*/ 0 w 749"/>
              <a:gd name="T21" fmla="*/ 214313 h 20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49"/>
              <a:gd name="T34" fmla="*/ 0 h 206"/>
              <a:gd name="T35" fmla="*/ 749 w 749"/>
              <a:gd name="T36" fmla="*/ 206 h 20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49" h="206">
                <a:moveTo>
                  <a:pt x="0" y="135"/>
                </a:moveTo>
                <a:cubicBezTo>
                  <a:pt x="72" y="98"/>
                  <a:pt x="151" y="83"/>
                  <a:pt x="229" y="64"/>
                </a:cubicBezTo>
                <a:cubicBezTo>
                  <a:pt x="301" y="27"/>
                  <a:pt x="377" y="11"/>
                  <a:pt x="457" y="1"/>
                </a:cubicBezTo>
                <a:cubicBezTo>
                  <a:pt x="564" y="10"/>
                  <a:pt x="642" y="0"/>
                  <a:pt x="726" y="56"/>
                </a:cubicBezTo>
                <a:cubicBezTo>
                  <a:pt x="748" y="88"/>
                  <a:pt x="749" y="132"/>
                  <a:pt x="726" y="166"/>
                </a:cubicBezTo>
                <a:cubicBezTo>
                  <a:pt x="720" y="175"/>
                  <a:pt x="712" y="184"/>
                  <a:pt x="702" y="190"/>
                </a:cubicBezTo>
                <a:cubicBezTo>
                  <a:pt x="688" y="198"/>
                  <a:pt x="655" y="206"/>
                  <a:pt x="655" y="206"/>
                </a:cubicBezTo>
                <a:cubicBezTo>
                  <a:pt x="518" y="203"/>
                  <a:pt x="381" y="202"/>
                  <a:pt x="244" y="198"/>
                </a:cubicBezTo>
                <a:cubicBezTo>
                  <a:pt x="186" y="196"/>
                  <a:pt x="128" y="196"/>
                  <a:pt x="71" y="190"/>
                </a:cubicBezTo>
                <a:cubicBezTo>
                  <a:pt x="54" y="188"/>
                  <a:pt x="23" y="174"/>
                  <a:pt x="23" y="174"/>
                </a:cubicBezTo>
                <a:cubicBezTo>
                  <a:pt x="5" y="146"/>
                  <a:pt x="12" y="159"/>
                  <a:pt x="0" y="135"/>
                </a:cubicBez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639763"/>
          </a:xfrm>
        </p:spPr>
        <p:txBody>
          <a:bodyPr/>
          <a:lstStyle/>
          <a:p>
            <a:pPr eaLnBrk="1" hangingPunct="1"/>
            <a:r>
              <a:rPr lang="en-US" altLang="en-US" smtClean="0"/>
              <a:t>Database Systems: Clinical Databases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78455C2-088B-467A-A639-D5EEDAE1DCA5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89DB444-7771-481E-9BFC-5A03F8D49C6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pic>
        <p:nvPicPr>
          <p:cNvPr id="11270" name="Picture 2" descr="sail chart (3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6419850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FB66AD7-E89B-4C3D-A773-D52DF6068A3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CA6758A-143D-4751-9969-64BF46EB4EA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229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639763"/>
          </a:xfrm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/>
              <a:t>Database Systems: Genome Bank</a:t>
            </a:r>
          </a:p>
        </p:txBody>
      </p:sp>
      <p:pic>
        <p:nvPicPr>
          <p:cNvPr id="122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44000" cy="51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5D75CCF-6DA1-4DF0-8F41-917903D2BAC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8/26/2016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79876CB-8049-4E12-B042-E97118CBFFF8}" type="slidenum">
              <a:rPr lang="en-US" altLang="en-US" sz="1000">
                <a:solidFill>
                  <a:schemeClr val="tx1"/>
                </a:solidFill>
              </a:rPr>
              <a:pPr eaLnBrk="1" hangingPunct="1"/>
              <a:t>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What</a:t>
            </a:r>
            <a:r>
              <a:rPr lang="en-US" altLang="en-US" smtClean="0"/>
              <a:t> is a Database?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066800"/>
            <a:ext cx="8142287" cy="5486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A </a:t>
            </a:r>
            <a:r>
              <a:rPr lang="en-US" altLang="en-US" sz="2400" i="1" smtClean="0">
                <a:solidFill>
                  <a:srgbClr val="0000FF"/>
                </a:solidFill>
              </a:rPr>
              <a:t>database</a:t>
            </a:r>
            <a:r>
              <a:rPr lang="en-US" altLang="en-US" sz="2400" smtClean="0"/>
              <a:t> is an integrated collection of data.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Data is a group of facts that can be recorded.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Typically a database is used to model a real-world “enterprise” (or a </a:t>
            </a:r>
            <a:r>
              <a:rPr lang="en-US" altLang="en-US" sz="2400" i="1" smtClean="0">
                <a:solidFill>
                  <a:srgbClr val="0000FF"/>
                </a:solidFill>
              </a:rPr>
              <a:t>miniworld</a:t>
            </a:r>
            <a:r>
              <a:rPr lang="en-US" altLang="en-US" sz="24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>
                <a:solidFill>
                  <a:srgbClr val="0000FF"/>
                </a:solidFill>
              </a:rPr>
              <a:t>Entities </a:t>
            </a:r>
            <a:r>
              <a:rPr lang="en-US" altLang="en-US" sz="2200" smtClean="0"/>
              <a:t>(e.g., </a:t>
            </a:r>
            <a:r>
              <a:rPr lang="en-US" altLang="en-US" sz="2200" i="1" smtClean="0"/>
              <a:t>basketball teams</a:t>
            </a:r>
            <a:r>
              <a:rPr lang="en-US" altLang="en-US" sz="2200" smtClean="0"/>
              <a:t>, </a:t>
            </a:r>
            <a:r>
              <a:rPr lang="en-US" altLang="en-US" sz="2200" i="1" smtClean="0"/>
              <a:t>games</a:t>
            </a:r>
            <a:r>
              <a:rPr lang="en-US" altLang="en-US" sz="22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>
                <a:solidFill>
                  <a:srgbClr val="0000FF"/>
                </a:solidFill>
              </a:rPr>
              <a:t>Relationships</a:t>
            </a:r>
            <a:r>
              <a:rPr lang="en-US" altLang="en-US" sz="2200" smtClean="0"/>
              <a:t> (e.g. </a:t>
            </a:r>
            <a:r>
              <a:rPr lang="en-US" altLang="en-US" sz="2200" i="1" smtClean="0"/>
              <a:t>UK’s basketball team</a:t>
            </a:r>
            <a:r>
              <a:rPr lang="en-US" altLang="en-US" sz="2200" smtClean="0"/>
              <a:t> beat &lt;you name it&gt; last week)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Might surprise you how flexible this is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Web search: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Entities: words, documents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Relationships: word in document, document links to document.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P2P filesharing: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Entities: words, filenames, hosts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Relationships: word in filename, file available at host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2738</TotalTime>
  <Pages>0</Pages>
  <Words>1994</Words>
  <Characters>0</Characters>
  <Application>Microsoft Office PowerPoint</Application>
  <PresentationFormat>On-screen Show (4:3)</PresentationFormat>
  <Lines>0</Lines>
  <Paragraphs>416</Paragraphs>
  <Slides>32</Slides>
  <Notes>31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Book Antiqua</vt:lpstr>
      <vt:lpstr>Tahoma</vt:lpstr>
      <vt:lpstr>Times</vt:lpstr>
      <vt:lpstr>Times New Roman</vt:lpstr>
      <vt:lpstr>Wingdings</vt:lpstr>
      <vt:lpstr>Network</vt:lpstr>
      <vt:lpstr>Clip</vt:lpstr>
      <vt:lpstr>CS 405G: Introduction to Database Systems</vt:lpstr>
      <vt:lpstr>Who am I?</vt:lpstr>
      <vt:lpstr>Topics for Today</vt:lpstr>
      <vt:lpstr>Database Systems?</vt:lpstr>
      <vt:lpstr>Database Systems: Bank Systems</vt:lpstr>
      <vt:lpstr>Database Systems - Ecommerce </vt:lpstr>
      <vt:lpstr>Database Systems: Clinical Databases</vt:lpstr>
      <vt:lpstr>Database Systems: Genome Bank</vt:lpstr>
      <vt:lpstr>What is a Database?</vt:lpstr>
      <vt:lpstr>What is a Database Management System?</vt:lpstr>
      <vt:lpstr>Main Characteristics of Databases</vt:lpstr>
      <vt:lpstr>Databases make these folks happy ...</vt:lpstr>
      <vt:lpstr>What: Is the WWW a DBMS?</vt:lpstr>
      <vt:lpstr>What: Is the WWW a DBMS?</vt:lpstr>
      <vt:lpstr>What: Is a File System a DBMS?</vt:lpstr>
      <vt:lpstr>OS Support for Data Management</vt:lpstr>
      <vt:lpstr>Database Management Systems</vt:lpstr>
      <vt:lpstr>Current Commercial Outlook</vt:lpstr>
      <vt:lpstr>Advantages of a DBMS: a short list</vt:lpstr>
      <vt:lpstr>What database systems will we cover?</vt:lpstr>
      <vt:lpstr>Why take this class?</vt:lpstr>
      <vt:lpstr>Why take this class?</vt:lpstr>
      <vt:lpstr>Why take this class?</vt:lpstr>
      <vt:lpstr>Why take this class?</vt:lpstr>
      <vt:lpstr>Why take this class?</vt:lpstr>
      <vt:lpstr>Why take this class?</vt:lpstr>
      <vt:lpstr>About the course: Information</vt:lpstr>
      <vt:lpstr>About the Course – Workload</vt:lpstr>
      <vt:lpstr>About the course: Workload</vt:lpstr>
      <vt:lpstr>About the course: Grading</vt:lpstr>
      <vt:lpstr>Challenges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CS405G: Introduction to Database Systems</dc:title>
  <dc:subject/>
  <dc:creator>liuj</dc:creator>
  <cp:keywords/>
  <dc:description/>
  <cp:lastModifiedBy>liuj</cp:lastModifiedBy>
  <cp:revision>237</cp:revision>
  <dcterms:modified xsi:type="dcterms:W3CDTF">2016-08-26T12:34:28Z</dcterms:modified>
</cp:coreProperties>
</file>